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59" r:id="rId1"/>
  </p:sldMasterIdLst>
  <p:notesMasterIdLst>
    <p:notesMasterId r:id="rId9"/>
  </p:notesMasterIdLst>
  <p:sldIdLst>
    <p:sldId id="256" r:id="rId2"/>
    <p:sldId id="257" r:id="rId3"/>
    <p:sldId id="258" r:id="rId4"/>
    <p:sldId id="259" r:id="rId5"/>
    <p:sldId id="260" r:id="rId6"/>
    <p:sldId id="261" r:id="rId7"/>
    <p:sldId id="262" r:id="rId8"/>
  </p:sldIdLst>
  <p:sldSz cx="9144000" cy="5143500" type="screen16x9"/>
  <p:notesSz cx="6858000" cy="9144000"/>
  <p:embeddedFontLst>
    <p:embeddedFont>
      <p:font typeface="Cabin Sketch" panose="020B0604020202020204" charset="0"/>
      <p:regular r:id="rId10"/>
      <p:bold r:id="rId11"/>
    </p:embeddedFont>
    <p:embeddedFont>
      <p:font typeface="EB Garamond" panose="020B0604020202020204" pitchFamily="2" charset="0"/>
      <p:regular r:id="rId12"/>
      <p:bold r:id="rId13"/>
      <p:italic r:id="rId14"/>
      <p:boldItalic r:id="rId15"/>
    </p:embeddedFont>
    <p:embeddedFont>
      <p:font typeface="Francois One" panose="020B0604020202020204" charset="0"/>
      <p:regular r:id="rId16"/>
    </p:embeddedFont>
    <p:embeddedFont>
      <p:font typeface="Secular One" panose="020B0604020202020204" pitchFamily="2" charset="-79"/>
      <p:regular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73"/>
  </p:normalViewPr>
  <p:slideViewPr>
    <p:cSldViewPr snapToGrid="0">
      <p:cViewPr varScale="1">
        <p:scale>
          <a:sx n="113" d="100"/>
          <a:sy n="113" d="100"/>
        </p:scale>
        <p:origin x="744" y="9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font" Target="fonts/font6.fntdata"/><Relationship Id="rId10" Type="http://schemas.openxmlformats.org/officeDocument/2006/relationships/font" Target="fonts/font1.fntdata"/><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d4633ef95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d4633ef95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d4633ef954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d4633ef95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d4633ef954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d4633ef954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d4633ef954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d4633ef954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d4633ef954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d4633ef954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d82dd8637a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d82dd8637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dk1"/>
              </a:buClr>
              <a:buSzPts val="1800"/>
              <a:buChar char="●"/>
              <a:defRPr>
                <a:solidFill>
                  <a:schemeClr val="dk1"/>
                </a:solidFill>
              </a:defRPr>
            </a:lvl1pPr>
            <a:lvl2pPr marL="914400" lvl="1" indent="-317500">
              <a:spcBef>
                <a:spcPts val="0"/>
              </a:spcBef>
              <a:spcAft>
                <a:spcPts val="0"/>
              </a:spcAft>
              <a:buClr>
                <a:schemeClr val="dk1"/>
              </a:buClr>
              <a:buSzPts val="1400"/>
              <a:buChar char="○"/>
              <a:defRPr>
                <a:solidFill>
                  <a:schemeClr val="dk1"/>
                </a:solidFill>
              </a:defRPr>
            </a:lvl2pPr>
            <a:lvl3pPr marL="1371600" lvl="2" indent="-317500">
              <a:spcBef>
                <a:spcPts val="0"/>
              </a:spcBef>
              <a:spcAft>
                <a:spcPts val="0"/>
              </a:spcAft>
              <a:buClr>
                <a:schemeClr val="dk1"/>
              </a:buClr>
              <a:buSzPts val="1400"/>
              <a:buChar char="■"/>
              <a:defRPr>
                <a:solidFill>
                  <a:schemeClr val="dk1"/>
                </a:solidFill>
              </a:defRPr>
            </a:lvl3pPr>
            <a:lvl4pPr marL="1828800" lvl="3" indent="-317500">
              <a:spcBef>
                <a:spcPts val="0"/>
              </a:spcBef>
              <a:spcAft>
                <a:spcPts val="0"/>
              </a:spcAft>
              <a:buClr>
                <a:schemeClr val="dk1"/>
              </a:buClr>
              <a:buSzPts val="1400"/>
              <a:buChar char="●"/>
              <a:defRPr>
                <a:solidFill>
                  <a:schemeClr val="dk1"/>
                </a:solidFill>
              </a:defRPr>
            </a:lvl4pPr>
            <a:lvl5pPr marL="2286000" lvl="4" indent="-317500">
              <a:spcBef>
                <a:spcPts val="0"/>
              </a:spcBef>
              <a:spcAft>
                <a:spcPts val="0"/>
              </a:spcAft>
              <a:buClr>
                <a:schemeClr val="dk1"/>
              </a:buClr>
              <a:buSzPts val="1400"/>
              <a:buChar char="○"/>
              <a:defRPr>
                <a:solidFill>
                  <a:schemeClr val="dk1"/>
                </a:solidFill>
              </a:defRPr>
            </a:lvl5pPr>
            <a:lvl6pPr marL="2743200" lvl="5" indent="-317500">
              <a:spcBef>
                <a:spcPts val="0"/>
              </a:spcBef>
              <a:spcAft>
                <a:spcPts val="0"/>
              </a:spcAft>
              <a:buClr>
                <a:schemeClr val="dk1"/>
              </a:buClr>
              <a:buSzPts val="1400"/>
              <a:buChar char="■"/>
              <a:defRPr>
                <a:solidFill>
                  <a:schemeClr val="dk1"/>
                </a:solidFill>
              </a:defRPr>
            </a:lvl6pPr>
            <a:lvl7pPr marL="3200400" lvl="6" indent="-317500">
              <a:spcBef>
                <a:spcPts val="0"/>
              </a:spcBef>
              <a:spcAft>
                <a:spcPts val="0"/>
              </a:spcAft>
              <a:buClr>
                <a:schemeClr val="dk1"/>
              </a:buClr>
              <a:buSzPts val="1400"/>
              <a:buChar char="●"/>
              <a:defRPr>
                <a:solidFill>
                  <a:schemeClr val="dk1"/>
                </a:solidFill>
              </a:defRPr>
            </a:lvl7pPr>
            <a:lvl8pPr marL="3657600" lvl="7" indent="-317500">
              <a:spcBef>
                <a:spcPts val="0"/>
              </a:spcBef>
              <a:spcAft>
                <a:spcPts val="0"/>
              </a:spcAft>
              <a:buClr>
                <a:schemeClr val="dk1"/>
              </a:buClr>
              <a:buSzPts val="1400"/>
              <a:buChar char="○"/>
              <a:defRPr>
                <a:solidFill>
                  <a:schemeClr val="dk1"/>
                </a:solidFill>
              </a:defRPr>
            </a:lvl8pPr>
            <a:lvl9pPr marL="4114800" lvl="8" indent="-317500">
              <a:spcBef>
                <a:spcPts val="0"/>
              </a:spcBef>
              <a:spcAft>
                <a:spcPts val="0"/>
              </a:spcAft>
              <a:buClr>
                <a:schemeClr val="dk1"/>
              </a:buClr>
              <a:buSzPts val="1400"/>
              <a:buChar char="■"/>
              <a:defRPr>
                <a:solidFill>
                  <a:schemeClr val="dk1"/>
                </a:solidFill>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dark-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lt2"/>
              </a:buClr>
              <a:buSzPts val="1800"/>
              <a:buChar char="●"/>
              <a:defRPr sz="1800">
                <a:solidFill>
                  <a:schemeClr val="lt2"/>
                </a:solidFill>
              </a:defRPr>
            </a:lvl1pPr>
            <a:lvl2pPr marL="914400" lvl="1" indent="-317500">
              <a:lnSpc>
                <a:spcPct val="115000"/>
              </a:lnSpc>
              <a:spcBef>
                <a:spcPts val="0"/>
              </a:spcBef>
              <a:spcAft>
                <a:spcPts val="0"/>
              </a:spcAft>
              <a:buClr>
                <a:schemeClr val="lt2"/>
              </a:buClr>
              <a:buSzPts val="1400"/>
              <a:buChar char="○"/>
              <a:defRPr>
                <a:solidFill>
                  <a:schemeClr val="lt2"/>
                </a:solidFill>
              </a:defRPr>
            </a:lvl2pPr>
            <a:lvl3pPr marL="1371600" lvl="2" indent="-317500">
              <a:lnSpc>
                <a:spcPct val="115000"/>
              </a:lnSpc>
              <a:spcBef>
                <a:spcPts val="0"/>
              </a:spcBef>
              <a:spcAft>
                <a:spcPts val="0"/>
              </a:spcAft>
              <a:buClr>
                <a:schemeClr val="lt2"/>
              </a:buClr>
              <a:buSzPts val="1400"/>
              <a:buChar char="■"/>
              <a:defRPr>
                <a:solidFill>
                  <a:schemeClr val="lt2"/>
                </a:solidFill>
              </a:defRPr>
            </a:lvl3pPr>
            <a:lvl4pPr marL="1828800" lvl="3" indent="-317500">
              <a:lnSpc>
                <a:spcPct val="115000"/>
              </a:lnSpc>
              <a:spcBef>
                <a:spcPts val="0"/>
              </a:spcBef>
              <a:spcAft>
                <a:spcPts val="0"/>
              </a:spcAft>
              <a:buClr>
                <a:schemeClr val="lt2"/>
              </a:buClr>
              <a:buSzPts val="1400"/>
              <a:buChar char="●"/>
              <a:defRPr>
                <a:solidFill>
                  <a:schemeClr val="lt2"/>
                </a:solidFill>
              </a:defRPr>
            </a:lvl4pPr>
            <a:lvl5pPr marL="2286000" lvl="4" indent="-317500">
              <a:lnSpc>
                <a:spcPct val="115000"/>
              </a:lnSpc>
              <a:spcBef>
                <a:spcPts val="0"/>
              </a:spcBef>
              <a:spcAft>
                <a:spcPts val="0"/>
              </a:spcAft>
              <a:buClr>
                <a:schemeClr val="lt2"/>
              </a:buClr>
              <a:buSzPts val="1400"/>
              <a:buChar char="○"/>
              <a:defRPr>
                <a:solidFill>
                  <a:schemeClr val="lt2"/>
                </a:solidFill>
              </a:defRPr>
            </a:lvl5pPr>
            <a:lvl6pPr marL="2743200" lvl="5" indent="-317500">
              <a:lnSpc>
                <a:spcPct val="115000"/>
              </a:lnSpc>
              <a:spcBef>
                <a:spcPts val="0"/>
              </a:spcBef>
              <a:spcAft>
                <a:spcPts val="0"/>
              </a:spcAft>
              <a:buClr>
                <a:schemeClr val="lt2"/>
              </a:buClr>
              <a:buSzPts val="1400"/>
              <a:buChar char="■"/>
              <a:defRPr>
                <a:solidFill>
                  <a:schemeClr val="lt2"/>
                </a:solidFill>
              </a:defRPr>
            </a:lvl6pPr>
            <a:lvl7pPr marL="3200400" lvl="6" indent="-317500">
              <a:lnSpc>
                <a:spcPct val="115000"/>
              </a:lnSpc>
              <a:spcBef>
                <a:spcPts val="0"/>
              </a:spcBef>
              <a:spcAft>
                <a:spcPts val="0"/>
              </a:spcAft>
              <a:buClr>
                <a:schemeClr val="lt2"/>
              </a:buClr>
              <a:buSzPts val="1400"/>
              <a:buChar char="●"/>
              <a:defRPr>
                <a:solidFill>
                  <a:schemeClr val="lt2"/>
                </a:solidFill>
              </a:defRPr>
            </a:lvl7pPr>
            <a:lvl8pPr marL="3657600" lvl="7" indent="-317500">
              <a:lnSpc>
                <a:spcPct val="115000"/>
              </a:lnSpc>
              <a:spcBef>
                <a:spcPts val="0"/>
              </a:spcBef>
              <a:spcAft>
                <a:spcPts val="0"/>
              </a:spcAft>
              <a:buClr>
                <a:schemeClr val="lt2"/>
              </a:buClr>
              <a:buSzPts val="1400"/>
              <a:buChar char="○"/>
              <a:defRPr>
                <a:solidFill>
                  <a:schemeClr val="lt2"/>
                </a:solidFill>
              </a:defRPr>
            </a:lvl8pPr>
            <a:lvl9pPr marL="4114800" lvl="8" indent="-317500">
              <a:lnSpc>
                <a:spcPct val="115000"/>
              </a:lnSpc>
              <a:spcBef>
                <a:spcPts val="0"/>
              </a:spcBef>
              <a:spcAft>
                <a:spcPts val="0"/>
              </a:spcAft>
              <a:buClr>
                <a:schemeClr val="lt2"/>
              </a:buClr>
              <a:buSzPts val="1400"/>
              <a:buChar char="■"/>
              <a:defRPr>
                <a:solidFill>
                  <a:schemeClr val="lt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https://www.britannica.com/topic/serial-murder"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www.biography.com/crime-figure/richard-ramirez"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thetab.com/uk/2021/01/15/how-did-the-police-catch-the-night-stalker-evidence-arrest-190023"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hyperlink" Target="http://murderpedia.org/male.R/r/ramirez-richard.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348425" y="618300"/>
            <a:ext cx="4410300" cy="8742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700">
                <a:latin typeface="Cabin Sketch"/>
                <a:ea typeface="Cabin Sketch"/>
                <a:cs typeface="Cabin Sketch"/>
                <a:sym typeface="Cabin Sketch"/>
              </a:rPr>
              <a:t>Richard Ramirez</a:t>
            </a:r>
            <a:endParaRPr sz="4700">
              <a:latin typeface="Cabin Sketch"/>
              <a:ea typeface="Cabin Sketch"/>
              <a:cs typeface="Cabin Sketch"/>
              <a:sym typeface="Cabin Sketch"/>
            </a:endParaRPr>
          </a:p>
        </p:txBody>
      </p:sp>
      <p:sp>
        <p:nvSpPr>
          <p:cNvPr id="55" name="Google Shape;55;p13"/>
          <p:cNvSpPr txBox="1">
            <a:spLocks noGrp="1"/>
          </p:cNvSpPr>
          <p:nvPr>
            <p:ph type="subTitle" idx="1"/>
          </p:nvPr>
        </p:nvSpPr>
        <p:spPr>
          <a:xfrm>
            <a:off x="6477550" y="3582175"/>
            <a:ext cx="2666400" cy="1561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endParaRPr sz="1800" dirty="0">
              <a:solidFill>
                <a:srgbClr val="EFEFEF"/>
              </a:solidFill>
              <a:latin typeface="EB Garamond"/>
              <a:ea typeface="EB Garamond"/>
              <a:cs typeface="EB Garamond"/>
              <a:sym typeface="EB Garamond"/>
            </a:endParaRPr>
          </a:p>
        </p:txBody>
      </p:sp>
      <p:pic>
        <p:nvPicPr>
          <p:cNvPr id="56" name="Google Shape;56;p13"/>
          <p:cNvPicPr preferRelativeResize="0"/>
          <p:nvPr/>
        </p:nvPicPr>
        <p:blipFill>
          <a:blip r:embed="rId3">
            <a:alphaModFix/>
          </a:blip>
          <a:stretch>
            <a:fillRect/>
          </a:stretch>
        </p:blipFill>
        <p:spPr>
          <a:xfrm>
            <a:off x="2545225" y="2102687"/>
            <a:ext cx="2796575" cy="2796575"/>
          </a:xfrm>
          <a:prstGeom prst="rect">
            <a:avLst/>
          </a:prstGeom>
          <a:noFill/>
          <a:ln>
            <a:noFill/>
          </a:ln>
        </p:spPr>
      </p:pic>
      <p:pic>
        <p:nvPicPr>
          <p:cNvPr id="57" name="Google Shape;57;p13"/>
          <p:cNvPicPr preferRelativeResize="0"/>
          <p:nvPr/>
        </p:nvPicPr>
        <p:blipFill>
          <a:blip r:embed="rId4">
            <a:alphaModFix/>
          </a:blip>
          <a:stretch>
            <a:fillRect/>
          </a:stretch>
        </p:blipFill>
        <p:spPr>
          <a:xfrm>
            <a:off x="322925" y="212302"/>
            <a:ext cx="2666400" cy="3174272"/>
          </a:xfrm>
          <a:prstGeom prst="rect">
            <a:avLst/>
          </a:prstGeom>
          <a:noFill/>
          <a:ln>
            <a:noFill/>
          </a:ln>
        </p:spPr>
      </p:pic>
      <p:sp>
        <p:nvSpPr>
          <p:cNvPr id="58" name="Google Shape;58;p13"/>
          <p:cNvSpPr txBox="1"/>
          <p:nvPr/>
        </p:nvSpPr>
        <p:spPr>
          <a:xfrm>
            <a:off x="5442775" y="1462538"/>
            <a:ext cx="4020000" cy="67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4700">
                <a:solidFill>
                  <a:schemeClr val="dk1"/>
                </a:solidFill>
                <a:latin typeface="Cabin Sketch"/>
                <a:ea typeface="Cabin Sketch"/>
                <a:cs typeface="Cabin Sketch"/>
                <a:sym typeface="Cabin Sketch"/>
              </a:rPr>
              <a:t>“Night Stalker”</a:t>
            </a:r>
            <a:endParaRPr sz="4700">
              <a:solidFill>
                <a:schemeClr val="dk1"/>
              </a:solidFill>
              <a:latin typeface="Cabin Sketch"/>
              <a:ea typeface="Cabin Sketch"/>
              <a:cs typeface="Cabin Sketch"/>
              <a:sym typeface="Cabin Sketch"/>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a:spLocks noGrp="1"/>
          </p:cNvSpPr>
          <p:nvPr>
            <p:ph type="title"/>
          </p:nvPr>
        </p:nvSpPr>
        <p:spPr>
          <a:xfrm>
            <a:off x="196500" y="185825"/>
            <a:ext cx="22227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Secular One"/>
                <a:ea typeface="Secular One"/>
                <a:cs typeface="Secular One"/>
                <a:sym typeface="Secular One"/>
              </a:rPr>
              <a:t>Background</a:t>
            </a:r>
            <a:endParaRPr>
              <a:latin typeface="Secular One"/>
              <a:ea typeface="Secular One"/>
              <a:cs typeface="Secular One"/>
              <a:sym typeface="Secular One"/>
            </a:endParaRPr>
          </a:p>
        </p:txBody>
      </p:sp>
      <p:sp>
        <p:nvSpPr>
          <p:cNvPr id="64" name="Google Shape;64;p14"/>
          <p:cNvSpPr txBox="1">
            <a:spLocks noGrp="1"/>
          </p:cNvSpPr>
          <p:nvPr>
            <p:ph type="body" idx="1"/>
          </p:nvPr>
        </p:nvSpPr>
        <p:spPr>
          <a:xfrm>
            <a:off x="311700" y="1033942"/>
            <a:ext cx="8520600" cy="34164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sz="1350" dirty="0">
                <a:solidFill>
                  <a:schemeClr val="dk1"/>
                </a:solidFill>
                <a:latin typeface="EB Garamond"/>
                <a:ea typeface="EB Garamond"/>
                <a:cs typeface="EB Garamond"/>
                <a:sym typeface="EB Garamond"/>
              </a:rPr>
              <a:t>American </a:t>
            </a:r>
            <a:r>
              <a:rPr lang="en" sz="1350" dirty="0">
                <a:solidFill>
                  <a:schemeClr val="dk1"/>
                </a:solidFill>
                <a:uFill>
                  <a:noFill/>
                </a:uFill>
                <a:latin typeface="EB Garamond"/>
                <a:ea typeface="EB Garamond"/>
                <a:cs typeface="EB Garamond"/>
                <a:sym typeface="EB Garamond"/>
                <a:hlinkClick r:id="rId3">
                  <a:extLst>
                    <a:ext uri="{A12FA001-AC4F-418D-AE19-62706E023703}">
                      <ahyp:hlinkClr xmlns:ahyp="http://schemas.microsoft.com/office/drawing/2018/hyperlinkcolor" val="tx"/>
                    </a:ext>
                  </a:extLst>
                </a:hlinkClick>
              </a:rPr>
              <a:t>serial killer</a:t>
            </a:r>
            <a:r>
              <a:rPr lang="en" sz="1350" dirty="0">
                <a:solidFill>
                  <a:schemeClr val="dk1"/>
                </a:solidFill>
                <a:latin typeface="EB Garamond"/>
                <a:ea typeface="EB Garamond"/>
                <a:cs typeface="EB Garamond"/>
                <a:sym typeface="EB Garamond"/>
              </a:rPr>
              <a:t>, rapist, and burglar who murdered at least 13 people</a:t>
            </a:r>
            <a:endParaRPr sz="1350" dirty="0">
              <a:solidFill>
                <a:schemeClr val="dk1"/>
              </a:solidFill>
              <a:latin typeface="EB Garamond"/>
              <a:ea typeface="EB Garamond"/>
              <a:cs typeface="EB Garamond"/>
              <a:sym typeface="EB Garamond"/>
            </a:endParaRPr>
          </a:p>
          <a:p>
            <a:pPr marL="0" lvl="0" indent="0" algn="l" rtl="0">
              <a:spcBef>
                <a:spcPts val="1200"/>
              </a:spcBef>
              <a:spcAft>
                <a:spcPts val="0"/>
              </a:spcAft>
              <a:buNone/>
            </a:pPr>
            <a:r>
              <a:rPr lang="en" sz="1350" dirty="0">
                <a:solidFill>
                  <a:schemeClr val="dk1"/>
                </a:solidFill>
                <a:latin typeface="EB Garamond"/>
                <a:ea typeface="EB Garamond"/>
                <a:cs typeface="EB Garamond"/>
                <a:sym typeface="EB Garamond"/>
              </a:rPr>
              <a:t>https://www.britannica.com/biography/Richard-Ramirez</a:t>
            </a:r>
            <a:endParaRPr sz="1350" dirty="0">
              <a:solidFill>
                <a:schemeClr val="dk1"/>
              </a:solidFill>
              <a:latin typeface="EB Garamond"/>
              <a:ea typeface="EB Garamond"/>
              <a:cs typeface="EB Garamond"/>
              <a:sym typeface="EB Garamond"/>
            </a:endParaRPr>
          </a:p>
          <a:p>
            <a:pPr marL="0" lvl="0" indent="0" algn="l" rtl="0">
              <a:spcBef>
                <a:spcPts val="1200"/>
              </a:spcBef>
              <a:spcAft>
                <a:spcPts val="1200"/>
              </a:spcAft>
              <a:buNone/>
            </a:pPr>
            <a:r>
              <a:rPr lang="en" sz="1350" dirty="0">
                <a:solidFill>
                  <a:schemeClr val="dk1"/>
                </a:solidFill>
                <a:latin typeface="EB Garamond"/>
                <a:ea typeface="EB Garamond"/>
                <a:cs typeface="EB Garamond"/>
                <a:sym typeface="EB Garamond"/>
                <a:hlinkClick r:id="rId4"/>
              </a:rPr>
              <a:t>https://www.biography.com/crime-figure/richard-ramirez</a:t>
            </a:r>
            <a:endParaRPr lang="en" sz="1350" dirty="0">
              <a:solidFill>
                <a:schemeClr val="dk1"/>
              </a:solidFill>
              <a:latin typeface="EB Garamond"/>
              <a:ea typeface="EB Garamond"/>
              <a:cs typeface="EB Garamond"/>
              <a:sym typeface="EB Garamond"/>
            </a:endParaRPr>
          </a:p>
          <a:p>
            <a:pPr marL="0" lvl="0" indent="0" algn="l" rtl="0">
              <a:spcBef>
                <a:spcPts val="1200"/>
              </a:spcBef>
              <a:spcAft>
                <a:spcPts val="1200"/>
              </a:spcAft>
              <a:buNone/>
            </a:pPr>
            <a:r>
              <a:rPr lang="en-US" sz="1350" dirty="0">
                <a:solidFill>
                  <a:schemeClr val="dk1"/>
                </a:solidFill>
                <a:latin typeface="EB Garamond"/>
                <a:ea typeface="EB Garamond"/>
                <a:cs typeface="EB Garamond"/>
                <a:sym typeface="EB Garamond"/>
              </a:rPr>
              <a:t>Richard Ramirez was born on February 29, 1960, in Texas, U.S, and he died in June 2013 in California. He was an American serial killer, rapist, and burglar who killed at least 13 people. He grew up in Texas and later dropped out of school as he began committing crimes and became a heavy drug user. He moved to Los Angeles, where he continued committing crimes, i.e., he stole a car, and in 1984 he committed his first murder case by raping and stabbing a 79-year-old widow. Ramirez was then referred to as the “night stalker” after satanic symbols were found at many of his crime scenes; he became famous and even created panic. On August 24, 1985, he was arrested after his fingerprint was identified. He was convicted and sentenced to San Quentin State Prison, where he died at 53 while in prison after being diagnosed with cancer.</a:t>
            </a:r>
            <a:endParaRPr lang="en" sz="1350" dirty="0">
              <a:solidFill>
                <a:schemeClr val="dk1"/>
              </a:solidFill>
              <a:latin typeface="EB Garamond"/>
              <a:ea typeface="EB Garamond"/>
              <a:cs typeface="EB Garamond"/>
              <a:sym typeface="EB Garamon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5"/>
          <p:cNvSpPr txBox="1">
            <a:spLocks noGrp="1"/>
          </p:cNvSpPr>
          <p:nvPr>
            <p:ph type="title"/>
          </p:nvPr>
        </p:nvSpPr>
        <p:spPr>
          <a:xfrm>
            <a:off x="160075" y="176775"/>
            <a:ext cx="23124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Secular One"/>
                <a:ea typeface="Secular One"/>
                <a:cs typeface="Secular One"/>
                <a:sym typeface="Secular One"/>
              </a:rPr>
              <a:t>Shoe Print </a:t>
            </a:r>
            <a:endParaRPr>
              <a:latin typeface="Secular One"/>
              <a:ea typeface="Secular One"/>
              <a:cs typeface="Secular One"/>
              <a:sym typeface="Secular One"/>
            </a:endParaRPr>
          </a:p>
        </p:txBody>
      </p:sp>
      <p:sp>
        <p:nvSpPr>
          <p:cNvPr id="71" name="Google Shape;71;p15"/>
          <p:cNvSpPr txBox="1">
            <a:spLocks noGrp="1"/>
          </p:cNvSpPr>
          <p:nvPr>
            <p:ph type="body" idx="1"/>
          </p:nvPr>
        </p:nvSpPr>
        <p:spPr>
          <a:xfrm>
            <a:off x="241725" y="912250"/>
            <a:ext cx="5274000" cy="4084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700">
                <a:solidFill>
                  <a:schemeClr val="dk1"/>
                </a:solidFill>
                <a:latin typeface="EB Garamond"/>
                <a:ea typeface="EB Garamond"/>
                <a:cs typeface="EB Garamond"/>
                <a:sym typeface="EB Garamond"/>
              </a:rPr>
              <a:t>Investigators were able to link different crimes together </a:t>
            </a:r>
            <a:endParaRPr sz="1700">
              <a:solidFill>
                <a:schemeClr val="dk1"/>
              </a:solidFill>
              <a:latin typeface="EB Garamond"/>
              <a:ea typeface="EB Garamond"/>
              <a:cs typeface="EB Garamond"/>
              <a:sym typeface="EB Garamond"/>
            </a:endParaRPr>
          </a:p>
          <a:p>
            <a:pPr marL="914400" lvl="0" indent="-327025" algn="l" rtl="0">
              <a:spcBef>
                <a:spcPts val="1200"/>
              </a:spcBef>
              <a:spcAft>
                <a:spcPts val="0"/>
              </a:spcAft>
              <a:buClr>
                <a:schemeClr val="dk1"/>
              </a:buClr>
              <a:buSzPts val="1550"/>
              <a:buFont typeface="EB Garamond"/>
              <a:buChar char="●"/>
            </a:pPr>
            <a:r>
              <a:rPr lang="en" sz="1550">
                <a:solidFill>
                  <a:schemeClr val="dk1"/>
                </a:solidFill>
                <a:latin typeface="EB Garamond"/>
                <a:ea typeface="EB Garamond"/>
                <a:cs typeface="EB Garamond"/>
                <a:sym typeface="EB Garamond"/>
              </a:rPr>
              <a:t>Because Richard Martinez had so many different victims, from children to elderly and everyone in between, investigators at first thought that there were </a:t>
            </a:r>
            <a:r>
              <a:rPr lang="en" sz="1550" b="1">
                <a:solidFill>
                  <a:schemeClr val="dk1"/>
                </a:solidFill>
                <a:latin typeface="EB Garamond"/>
                <a:ea typeface="EB Garamond"/>
                <a:cs typeface="EB Garamond"/>
                <a:sym typeface="EB Garamond"/>
              </a:rPr>
              <a:t>different killers</a:t>
            </a:r>
            <a:r>
              <a:rPr lang="en" sz="1550">
                <a:solidFill>
                  <a:schemeClr val="dk1"/>
                </a:solidFill>
                <a:latin typeface="EB Garamond"/>
                <a:ea typeface="EB Garamond"/>
                <a:cs typeface="EB Garamond"/>
                <a:sym typeface="EB Garamond"/>
              </a:rPr>
              <a:t>. </a:t>
            </a:r>
            <a:endParaRPr sz="1550">
              <a:solidFill>
                <a:schemeClr val="dk1"/>
              </a:solidFill>
              <a:latin typeface="EB Garamond"/>
              <a:ea typeface="EB Garamond"/>
              <a:cs typeface="EB Garamond"/>
              <a:sym typeface="EB Garamond"/>
            </a:endParaRPr>
          </a:p>
          <a:p>
            <a:pPr marL="914400" lvl="0" indent="-327025" algn="l" rtl="0">
              <a:spcBef>
                <a:spcPts val="0"/>
              </a:spcBef>
              <a:spcAft>
                <a:spcPts val="0"/>
              </a:spcAft>
              <a:buClr>
                <a:schemeClr val="dk1"/>
              </a:buClr>
              <a:buSzPts val="1550"/>
              <a:buFont typeface="EB Garamond"/>
              <a:buChar char="●"/>
            </a:pPr>
            <a:r>
              <a:rPr lang="en" sz="1550">
                <a:solidFill>
                  <a:schemeClr val="dk1"/>
                </a:solidFill>
                <a:latin typeface="EB Garamond"/>
                <a:ea typeface="EB Garamond"/>
                <a:cs typeface="EB Garamond"/>
                <a:sym typeface="EB Garamond"/>
              </a:rPr>
              <a:t>The shoe print was from an</a:t>
            </a:r>
            <a:r>
              <a:rPr lang="en" sz="1550" b="1">
                <a:solidFill>
                  <a:schemeClr val="dk1"/>
                </a:solidFill>
                <a:latin typeface="EB Garamond"/>
                <a:ea typeface="EB Garamond"/>
                <a:cs typeface="EB Garamond"/>
                <a:sym typeface="EB Garamond"/>
              </a:rPr>
              <a:t> Avia Trainer size 11 ½</a:t>
            </a:r>
            <a:r>
              <a:rPr lang="en" sz="1550">
                <a:solidFill>
                  <a:schemeClr val="dk1"/>
                </a:solidFill>
                <a:latin typeface="EB Garamond"/>
                <a:ea typeface="EB Garamond"/>
                <a:cs typeface="EB Garamond"/>
                <a:sym typeface="EB Garamond"/>
              </a:rPr>
              <a:t> </a:t>
            </a:r>
            <a:endParaRPr sz="1550">
              <a:solidFill>
                <a:schemeClr val="dk1"/>
              </a:solidFill>
              <a:latin typeface="EB Garamond"/>
              <a:ea typeface="EB Garamond"/>
              <a:cs typeface="EB Garamond"/>
              <a:sym typeface="EB Garamond"/>
            </a:endParaRPr>
          </a:p>
          <a:p>
            <a:pPr marL="1371600" lvl="1" indent="-327025" algn="l" rtl="0">
              <a:spcBef>
                <a:spcPts val="0"/>
              </a:spcBef>
              <a:spcAft>
                <a:spcPts val="0"/>
              </a:spcAft>
              <a:buClr>
                <a:schemeClr val="dk1"/>
              </a:buClr>
              <a:buSzPts val="1550"/>
              <a:buFont typeface="EB Garamond"/>
              <a:buChar char="○"/>
            </a:pPr>
            <a:r>
              <a:rPr lang="en" sz="1550">
                <a:solidFill>
                  <a:schemeClr val="dk1"/>
                </a:solidFill>
                <a:latin typeface="EB Garamond"/>
                <a:ea typeface="EB Garamond"/>
                <a:cs typeface="EB Garamond"/>
                <a:sym typeface="EB Garamond"/>
              </a:rPr>
              <a:t>Only </a:t>
            </a:r>
            <a:r>
              <a:rPr lang="en" sz="1550" b="1">
                <a:solidFill>
                  <a:schemeClr val="dk1"/>
                </a:solidFill>
                <a:latin typeface="EB Garamond"/>
                <a:ea typeface="EB Garamond"/>
                <a:cs typeface="EB Garamond"/>
                <a:sym typeface="EB Garamond"/>
              </a:rPr>
              <a:t>one pair </a:t>
            </a:r>
            <a:r>
              <a:rPr lang="en" sz="1550">
                <a:solidFill>
                  <a:schemeClr val="dk1"/>
                </a:solidFill>
                <a:latin typeface="EB Garamond"/>
                <a:ea typeface="EB Garamond"/>
                <a:cs typeface="EB Garamond"/>
                <a:sym typeface="EB Garamond"/>
              </a:rPr>
              <a:t>have been sold in Los Angeles</a:t>
            </a:r>
            <a:endParaRPr sz="1550">
              <a:solidFill>
                <a:schemeClr val="dk1"/>
              </a:solidFill>
              <a:latin typeface="EB Garamond"/>
              <a:ea typeface="EB Garamond"/>
              <a:cs typeface="EB Garamond"/>
              <a:sym typeface="EB Garamond"/>
            </a:endParaRPr>
          </a:p>
          <a:p>
            <a:pPr marL="1371600" lvl="1" indent="-327025" algn="l" rtl="0">
              <a:spcBef>
                <a:spcPts val="0"/>
              </a:spcBef>
              <a:spcAft>
                <a:spcPts val="0"/>
              </a:spcAft>
              <a:buClr>
                <a:schemeClr val="dk1"/>
              </a:buClr>
              <a:buSzPts val="1550"/>
              <a:buFont typeface="EB Garamond"/>
              <a:buChar char="○"/>
            </a:pPr>
            <a:r>
              <a:rPr lang="en" sz="1550" b="1">
                <a:solidFill>
                  <a:schemeClr val="dk1"/>
                </a:solidFill>
                <a:latin typeface="EB Garamond"/>
                <a:ea typeface="EB Garamond"/>
                <a:cs typeface="EB Garamond"/>
                <a:sym typeface="EB Garamond"/>
              </a:rPr>
              <a:t>Investigators new that if they found the shoes, they catch the killer </a:t>
            </a:r>
            <a:endParaRPr sz="1550" b="1">
              <a:solidFill>
                <a:schemeClr val="dk1"/>
              </a:solidFill>
              <a:latin typeface="EB Garamond"/>
              <a:ea typeface="EB Garamond"/>
              <a:cs typeface="EB Garamond"/>
              <a:sym typeface="EB Garamond"/>
            </a:endParaRPr>
          </a:p>
          <a:p>
            <a:pPr marL="914400" lvl="0" indent="-327025" algn="l" rtl="0">
              <a:spcBef>
                <a:spcPts val="0"/>
              </a:spcBef>
              <a:spcAft>
                <a:spcPts val="0"/>
              </a:spcAft>
              <a:buClr>
                <a:schemeClr val="dk1"/>
              </a:buClr>
              <a:buSzPts val="1550"/>
              <a:buFont typeface="EB Garamond"/>
              <a:buChar char="●"/>
            </a:pPr>
            <a:r>
              <a:rPr lang="en" sz="1550">
                <a:solidFill>
                  <a:schemeClr val="dk1"/>
                </a:solidFill>
                <a:latin typeface="EB Garamond"/>
                <a:ea typeface="EB Garamond"/>
                <a:cs typeface="EB Garamond"/>
                <a:sym typeface="EB Garamond"/>
              </a:rPr>
              <a:t>This </a:t>
            </a:r>
            <a:r>
              <a:rPr lang="en" sz="1550" b="1">
                <a:solidFill>
                  <a:schemeClr val="dk1"/>
                </a:solidFill>
                <a:latin typeface="EB Garamond"/>
                <a:ea typeface="EB Garamond"/>
                <a:cs typeface="EB Garamond"/>
                <a:sym typeface="EB Garamond"/>
              </a:rPr>
              <a:t>link stopped </a:t>
            </a:r>
            <a:r>
              <a:rPr lang="en" sz="1550">
                <a:solidFill>
                  <a:schemeClr val="dk1"/>
                </a:solidFill>
                <a:latin typeface="EB Garamond"/>
                <a:ea typeface="EB Garamond"/>
                <a:cs typeface="EB Garamond"/>
                <a:sym typeface="EB Garamond"/>
              </a:rPr>
              <a:t>because San Francisco Mayor told the </a:t>
            </a:r>
            <a:r>
              <a:rPr lang="en" sz="1550" b="1">
                <a:solidFill>
                  <a:schemeClr val="dk1"/>
                </a:solidFill>
                <a:latin typeface="EB Garamond"/>
                <a:ea typeface="EB Garamond"/>
                <a:cs typeface="EB Garamond"/>
                <a:sym typeface="EB Garamond"/>
              </a:rPr>
              <a:t>public</a:t>
            </a:r>
            <a:r>
              <a:rPr lang="en" sz="1550">
                <a:solidFill>
                  <a:schemeClr val="dk1"/>
                </a:solidFill>
                <a:latin typeface="EB Garamond"/>
                <a:ea typeface="EB Garamond"/>
                <a:cs typeface="EB Garamond"/>
                <a:sym typeface="EB Garamond"/>
              </a:rPr>
              <a:t>. After that, they did not find any other shoe prints.</a:t>
            </a:r>
            <a:endParaRPr sz="1550">
              <a:solidFill>
                <a:schemeClr val="dk1"/>
              </a:solidFill>
              <a:latin typeface="EB Garamond"/>
              <a:ea typeface="EB Garamond"/>
              <a:cs typeface="EB Garamond"/>
              <a:sym typeface="EB Garamond"/>
            </a:endParaRPr>
          </a:p>
        </p:txBody>
      </p:sp>
      <p:pic>
        <p:nvPicPr>
          <p:cNvPr id="72" name="Google Shape;72;p15"/>
          <p:cNvPicPr preferRelativeResize="0"/>
          <p:nvPr/>
        </p:nvPicPr>
        <p:blipFill>
          <a:blip r:embed="rId3">
            <a:alphaModFix/>
          </a:blip>
          <a:stretch>
            <a:fillRect/>
          </a:stretch>
        </p:blipFill>
        <p:spPr>
          <a:xfrm>
            <a:off x="6146850" y="3270925"/>
            <a:ext cx="2765599" cy="1555151"/>
          </a:xfrm>
          <a:prstGeom prst="rect">
            <a:avLst/>
          </a:prstGeom>
          <a:noFill/>
          <a:ln>
            <a:noFill/>
          </a:ln>
        </p:spPr>
      </p:pic>
      <p:pic>
        <p:nvPicPr>
          <p:cNvPr id="73" name="Google Shape;73;p15"/>
          <p:cNvPicPr preferRelativeResize="0"/>
          <p:nvPr/>
        </p:nvPicPr>
        <p:blipFill>
          <a:blip r:embed="rId4">
            <a:alphaModFix/>
          </a:blip>
          <a:stretch>
            <a:fillRect/>
          </a:stretch>
        </p:blipFill>
        <p:spPr>
          <a:xfrm>
            <a:off x="5435023" y="912250"/>
            <a:ext cx="2765600" cy="2032724"/>
          </a:xfrm>
          <a:prstGeom prst="rect">
            <a:avLst/>
          </a:prstGeom>
          <a:noFill/>
          <a:ln>
            <a:noFill/>
          </a:ln>
        </p:spPr>
      </p:pic>
      <p:sp>
        <p:nvSpPr>
          <p:cNvPr id="74" name="Google Shape;74;p15"/>
          <p:cNvSpPr txBox="1"/>
          <p:nvPr/>
        </p:nvSpPr>
        <p:spPr>
          <a:xfrm>
            <a:off x="8352000" y="4810750"/>
            <a:ext cx="7920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a:solidFill>
                  <a:schemeClr val="lt2"/>
                </a:solidFill>
                <a:latin typeface="Francois One"/>
                <a:ea typeface="Francois One"/>
                <a:cs typeface="Francois One"/>
                <a:sym typeface="Francois One"/>
              </a:rPr>
              <a:t>Mariana</a:t>
            </a:r>
            <a:endParaRPr>
              <a:solidFill>
                <a:schemeClr val="lt2"/>
              </a:solidFill>
              <a:latin typeface="Francois One"/>
              <a:ea typeface="Francois One"/>
              <a:cs typeface="Francois One"/>
              <a:sym typeface="Francois One"/>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txBox="1">
            <a:spLocks noGrp="1"/>
          </p:cNvSpPr>
          <p:nvPr>
            <p:ph type="title"/>
          </p:nvPr>
        </p:nvSpPr>
        <p:spPr>
          <a:xfrm>
            <a:off x="123650" y="1441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Secular One"/>
                <a:ea typeface="Secular One"/>
                <a:cs typeface="Secular One"/>
                <a:sym typeface="Secular One"/>
              </a:rPr>
              <a:t>Bullets and Fingerprints</a:t>
            </a:r>
            <a:endParaRPr>
              <a:latin typeface="Secular One"/>
              <a:ea typeface="Secular One"/>
              <a:cs typeface="Secular One"/>
              <a:sym typeface="Secular One"/>
            </a:endParaRPr>
          </a:p>
        </p:txBody>
      </p:sp>
      <p:sp>
        <p:nvSpPr>
          <p:cNvPr id="80" name="Google Shape;80;p16"/>
          <p:cNvSpPr txBox="1">
            <a:spLocks noGrp="1"/>
          </p:cNvSpPr>
          <p:nvPr>
            <p:ph type="body" idx="1"/>
          </p:nvPr>
        </p:nvSpPr>
        <p:spPr>
          <a:xfrm>
            <a:off x="3878450" y="716825"/>
            <a:ext cx="5123100" cy="4078800"/>
          </a:xfrm>
          <a:prstGeom prst="rect">
            <a:avLst/>
          </a:prstGeom>
        </p:spPr>
        <p:txBody>
          <a:bodyPr spcFirstLastPara="1" wrap="square" lIns="91425" tIns="91425" rIns="91425" bIns="91425" anchor="t" anchorCtr="0">
            <a:normAutofit fontScale="77500" lnSpcReduction="20000"/>
          </a:bodyPr>
          <a:lstStyle/>
          <a:p>
            <a:pPr marL="0" lvl="0" indent="0" algn="l" rtl="0">
              <a:spcBef>
                <a:spcPts val="0"/>
              </a:spcBef>
              <a:spcAft>
                <a:spcPts val="0"/>
              </a:spcAft>
              <a:buNone/>
            </a:pPr>
            <a:r>
              <a:rPr lang="en">
                <a:solidFill>
                  <a:schemeClr val="dk1"/>
                </a:solidFill>
                <a:latin typeface="EB Garamond"/>
                <a:ea typeface="EB Garamond"/>
                <a:cs typeface="EB Garamond"/>
                <a:sym typeface="EB Garamond"/>
              </a:rPr>
              <a:t> Bullets</a:t>
            </a:r>
            <a:endParaRPr>
              <a:solidFill>
                <a:schemeClr val="dk1"/>
              </a:solidFill>
              <a:latin typeface="EB Garamond"/>
              <a:ea typeface="EB Garamond"/>
              <a:cs typeface="EB Garamond"/>
              <a:sym typeface="EB Garamond"/>
            </a:endParaRPr>
          </a:p>
          <a:p>
            <a:pPr marL="457200" lvl="0" indent="-309562" algn="l" rtl="0">
              <a:spcBef>
                <a:spcPts val="1200"/>
              </a:spcBef>
              <a:spcAft>
                <a:spcPts val="0"/>
              </a:spcAft>
              <a:buClr>
                <a:schemeClr val="dk1"/>
              </a:buClr>
              <a:buSzPct val="100000"/>
              <a:buFont typeface="EB Garamond"/>
              <a:buChar char="●"/>
            </a:pPr>
            <a:r>
              <a:rPr lang="en" sz="1500">
                <a:solidFill>
                  <a:schemeClr val="dk1"/>
                </a:solidFill>
                <a:latin typeface="EB Garamond"/>
                <a:ea typeface="EB Garamond"/>
                <a:cs typeface="EB Garamond"/>
                <a:sym typeface="EB Garamond"/>
              </a:rPr>
              <a:t>Two weapons: .22 and .25 caliber semi-automatic pistol </a:t>
            </a:r>
            <a:endParaRPr sz="1500">
              <a:solidFill>
                <a:schemeClr val="dk1"/>
              </a:solidFill>
              <a:latin typeface="EB Garamond"/>
              <a:ea typeface="EB Garamond"/>
              <a:cs typeface="EB Garamond"/>
              <a:sym typeface="EB Garamond"/>
            </a:endParaRPr>
          </a:p>
          <a:p>
            <a:pPr marL="914400" lvl="1" indent="-309562" algn="l" rtl="0">
              <a:spcBef>
                <a:spcPts val="0"/>
              </a:spcBef>
              <a:spcAft>
                <a:spcPts val="0"/>
              </a:spcAft>
              <a:buClr>
                <a:schemeClr val="dk1"/>
              </a:buClr>
              <a:buSzPct val="100000"/>
              <a:buFont typeface="EB Garamond"/>
              <a:buChar char="○"/>
            </a:pPr>
            <a:r>
              <a:rPr lang="en" sz="1500">
                <a:solidFill>
                  <a:schemeClr val="dk1"/>
                </a:solidFill>
                <a:latin typeface="EB Garamond"/>
                <a:ea typeface="EB Garamond"/>
                <a:cs typeface="EB Garamond"/>
                <a:sym typeface="EB Garamond"/>
              </a:rPr>
              <a:t>.25 ammunition had red ring around primer</a:t>
            </a:r>
            <a:endParaRPr sz="1500">
              <a:solidFill>
                <a:schemeClr val="dk1"/>
              </a:solidFill>
              <a:latin typeface="EB Garamond"/>
              <a:ea typeface="EB Garamond"/>
              <a:cs typeface="EB Garamond"/>
              <a:sym typeface="EB Garamond"/>
            </a:endParaRPr>
          </a:p>
          <a:p>
            <a:pPr marL="1371600" lvl="2" indent="-309562" algn="l" rtl="0">
              <a:spcBef>
                <a:spcPts val="0"/>
              </a:spcBef>
              <a:spcAft>
                <a:spcPts val="0"/>
              </a:spcAft>
              <a:buClr>
                <a:schemeClr val="dk1"/>
              </a:buClr>
              <a:buSzPct val="100000"/>
              <a:buFont typeface="EB Garamond"/>
              <a:buChar char="■"/>
            </a:pPr>
            <a:r>
              <a:rPr lang="en" sz="1500" b="1">
                <a:solidFill>
                  <a:schemeClr val="dk1"/>
                </a:solidFill>
                <a:latin typeface="EB Garamond"/>
                <a:ea typeface="EB Garamond"/>
                <a:cs typeface="EB Garamond"/>
                <a:sym typeface="EB Garamond"/>
              </a:rPr>
              <a:t>Same bullets</a:t>
            </a:r>
            <a:r>
              <a:rPr lang="en" sz="1500">
                <a:solidFill>
                  <a:schemeClr val="dk1"/>
                </a:solidFill>
                <a:latin typeface="EB Garamond"/>
                <a:ea typeface="EB Garamond"/>
                <a:cs typeface="EB Garamond"/>
                <a:sym typeface="EB Garamond"/>
              </a:rPr>
              <a:t> found in shootings in</a:t>
            </a:r>
            <a:r>
              <a:rPr lang="en" sz="1500" b="1">
                <a:solidFill>
                  <a:schemeClr val="dk1"/>
                </a:solidFill>
                <a:latin typeface="EB Garamond"/>
                <a:ea typeface="EB Garamond"/>
                <a:cs typeface="EB Garamond"/>
                <a:sym typeface="EB Garamond"/>
              </a:rPr>
              <a:t> LA and SF </a:t>
            </a:r>
            <a:r>
              <a:rPr lang="en" sz="1500">
                <a:solidFill>
                  <a:schemeClr val="dk1"/>
                </a:solidFill>
                <a:latin typeface="EB Garamond"/>
                <a:ea typeface="EB Garamond"/>
                <a:cs typeface="EB Garamond"/>
                <a:sym typeface="EB Garamond"/>
              </a:rPr>
              <a:t>→ serial killer</a:t>
            </a:r>
            <a:endParaRPr sz="1500">
              <a:solidFill>
                <a:schemeClr val="dk1"/>
              </a:solidFill>
              <a:latin typeface="EB Garamond"/>
              <a:ea typeface="EB Garamond"/>
              <a:cs typeface="EB Garamond"/>
              <a:sym typeface="EB Garamond"/>
            </a:endParaRPr>
          </a:p>
          <a:p>
            <a:pPr marL="457200" lvl="0" indent="-309562" algn="l" rtl="0">
              <a:spcBef>
                <a:spcPts val="0"/>
              </a:spcBef>
              <a:spcAft>
                <a:spcPts val="0"/>
              </a:spcAft>
              <a:buClr>
                <a:schemeClr val="dk1"/>
              </a:buClr>
              <a:buSzPct val="100000"/>
              <a:buFont typeface="EB Garamond"/>
              <a:buChar char="●"/>
            </a:pPr>
            <a:r>
              <a:rPr lang="en" sz="1500" b="1">
                <a:solidFill>
                  <a:schemeClr val="dk1"/>
                </a:solidFill>
                <a:latin typeface="EB Garamond"/>
                <a:ea typeface="EB Garamond"/>
                <a:cs typeface="EB Garamond"/>
                <a:sym typeface="EB Garamond"/>
              </a:rPr>
              <a:t>analysis</a:t>
            </a:r>
            <a:r>
              <a:rPr lang="en" sz="1500">
                <a:solidFill>
                  <a:schemeClr val="dk1"/>
                </a:solidFill>
                <a:latin typeface="EB Garamond"/>
                <a:ea typeface="EB Garamond"/>
                <a:cs typeface="EB Garamond"/>
                <a:sym typeface="EB Garamond"/>
              </a:rPr>
              <a:t>: rifling, microscopic imperfections (unique)</a:t>
            </a:r>
            <a:endParaRPr sz="1500">
              <a:solidFill>
                <a:schemeClr val="dk1"/>
              </a:solidFill>
              <a:latin typeface="EB Garamond"/>
              <a:ea typeface="EB Garamond"/>
              <a:cs typeface="EB Garamond"/>
              <a:sym typeface="EB Garamond"/>
            </a:endParaRPr>
          </a:p>
          <a:p>
            <a:pPr marL="0" lvl="0" indent="0" algn="l" rtl="0">
              <a:spcBef>
                <a:spcPts val="1200"/>
              </a:spcBef>
              <a:spcAft>
                <a:spcPts val="0"/>
              </a:spcAft>
              <a:buNone/>
            </a:pPr>
            <a:r>
              <a:rPr lang="en">
                <a:solidFill>
                  <a:schemeClr val="dk1"/>
                </a:solidFill>
                <a:latin typeface="EB Garamond"/>
                <a:ea typeface="EB Garamond"/>
                <a:cs typeface="EB Garamond"/>
                <a:sym typeface="EB Garamond"/>
              </a:rPr>
              <a:t>Fingerprint</a:t>
            </a:r>
            <a:endParaRPr>
              <a:solidFill>
                <a:schemeClr val="dk1"/>
              </a:solidFill>
              <a:latin typeface="EB Garamond"/>
              <a:ea typeface="EB Garamond"/>
              <a:cs typeface="EB Garamond"/>
              <a:sym typeface="EB Garamond"/>
            </a:endParaRPr>
          </a:p>
          <a:p>
            <a:pPr marL="457200" lvl="0" indent="-309562" algn="l" rtl="0">
              <a:spcBef>
                <a:spcPts val="1200"/>
              </a:spcBef>
              <a:spcAft>
                <a:spcPts val="0"/>
              </a:spcAft>
              <a:buClr>
                <a:schemeClr val="dk1"/>
              </a:buClr>
              <a:buSzPct val="100000"/>
              <a:buFont typeface="EB Garamond"/>
              <a:buChar char="●"/>
            </a:pPr>
            <a:r>
              <a:rPr lang="en" sz="1500">
                <a:solidFill>
                  <a:schemeClr val="dk1"/>
                </a:solidFill>
                <a:latin typeface="EB Garamond"/>
                <a:ea typeface="EB Garamond"/>
                <a:cs typeface="EB Garamond"/>
                <a:sym typeface="EB Garamond"/>
              </a:rPr>
              <a:t>Window screen from murder of 79 y/o woman </a:t>
            </a:r>
            <a:endParaRPr sz="1500">
              <a:solidFill>
                <a:schemeClr val="dk1"/>
              </a:solidFill>
              <a:latin typeface="EB Garamond"/>
              <a:ea typeface="EB Garamond"/>
              <a:cs typeface="EB Garamond"/>
              <a:sym typeface="EB Garamond"/>
            </a:endParaRPr>
          </a:p>
          <a:p>
            <a:pPr marL="914400" lvl="1" indent="-309562" algn="l" rtl="0">
              <a:spcBef>
                <a:spcPts val="0"/>
              </a:spcBef>
              <a:spcAft>
                <a:spcPts val="0"/>
              </a:spcAft>
              <a:buClr>
                <a:schemeClr val="dk1"/>
              </a:buClr>
              <a:buSzPct val="100000"/>
              <a:buFont typeface="EB Garamond"/>
              <a:buChar char="○"/>
            </a:pPr>
            <a:r>
              <a:rPr lang="en" sz="1500">
                <a:solidFill>
                  <a:schemeClr val="dk1"/>
                </a:solidFill>
                <a:latin typeface="EB Garamond"/>
                <a:ea typeface="EB Garamond"/>
                <a:cs typeface="EB Garamond"/>
                <a:sym typeface="EB Garamond"/>
              </a:rPr>
              <a:t>Dead end</a:t>
            </a:r>
            <a:endParaRPr sz="1500">
              <a:solidFill>
                <a:schemeClr val="dk1"/>
              </a:solidFill>
              <a:latin typeface="EB Garamond"/>
              <a:ea typeface="EB Garamond"/>
              <a:cs typeface="EB Garamond"/>
              <a:sym typeface="EB Garamond"/>
            </a:endParaRPr>
          </a:p>
          <a:p>
            <a:pPr marL="457200" lvl="0" indent="-309562" algn="l" rtl="0">
              <a:spcBef>
                <a:spcPts val="0"/>
              </a:spcBef>
              <a:spcAft>
                <a:spcPts val="0"/>
              </a:spcAft>
              <a:buClr>
                <a:schemeClr val="dk1"/>
              </a:buClr>
              <a:buSzPct val="100000"/>
              <a:buFont typeface="EB Garamond"/>
              <a:buChar char="●"/>
            </a:pPr>
            <a:r>
              <a:rPr lang="en" sz="1500" b="1">
                <a:solidFill>
                  <a:schemeClr val="dk1"/>
                </a:solidFill>
                <a:latin typeface="EB Garamond"/>
                <a:ea typeface="EB Garamond"/>
                <a:cs typeface="EB Garamond"/>
                <a:sym typeface="EB Garamond"/>
              </a:rPr>
              <a:t>Stolen car</a:t>
            </a:r>
            <a:r>
              <a:rPr lang="en" sz="1500">
                <a:solidFill>
                  <a:schemeClr val="dk1"/>
                </a:solidFill>
                <a:latin typeface="EB Garamond"/>
                <a:ea typeface="EB Garamond"/>
                <a:cs typeface="EB Garamond"/>
                <a:sym typeface="EB Garamond"/>
              </a:rPr>
              <a:t> -- Orange 1976 Toyota Station Wagon</a:t>
            </a:r>
            <a:endParaRPr sz="1500">
              <a:solidFill>
                <a:schemeClr val="dk1"/>
              </a:solidFill>
              <a:latin typeface="EB Garamond"/>
              <a:ea typeface="EB Garamond"/>
              <a:cs typeface="EB Garamond"/>
              <a:sym typeface="EB Garamond"/>
            </a:endParaRPr>
          </a:p>
          <a:p>
            <a:pPr marL="914400" lvl="1" indent="-309562" algn="l" rtl="0">
              <a:spcBef>
                <a:spcPts val="0"/>
              </a:spcBef>
              <a:spcAft>
                <a:spcPts val="0"/>
              </a:spcAft>
              <a:buClr>
                <a:schemeClr val="dk1"/>
              </a:buClr>
              <a:buSzPct val="100000"/>
              <a:buFont typeface="EB Garamond"/>
              <a:buChar char="○"/>
            </a:pPr>
            <a:r>
              <a:rPr lang="en" sz="1500">
                <a:solidFill>
                  <a:schemeClr val="dk1"/>
                </a:solidFill>
                <a:latin typeface="EB Garamond"/>
                <a:ea typeface="EB Garamond"/>
                <a:cs typeface="EB Garamond"/>
                <a:sym typeface="EB Garamond"/>
              </a:rPr>
              <a:t>Ramirez unsuccessfully wiped down vehicle before ditching </a:t>
            </a:r>
            <a:endParaRPr sz="1500">
              <a:solidFill>
                <a:schemeClr val="dk1"/>
              </a:solidFill>
              <a:latin typeface="EB Garamond"/>
              <a:ea typeface="EB Garamond"/>
              <a:cs typeface="EB Garamond"/>
              <a:sym typeface="EB Garamond"/>
            </a:endParaRPr>
          </a:p>
          <a:p>
            <a:pPr marL="1371600" lvl="2" indent="-309562" algn="l" rtl="0">
              <a:spcBef>
                <a:spcPts val="0"/>
              </a:spcBef>
              <a:spcAft>
                <a:spcPts val="0"/>
              </a:spcAft>
              <a:buClr>
                <a:schemeClr val="dk1"/>
              </a:buClr>
              <a:buSzPct val="100000"/>
              <a:buFont typeface="EB Garamond"/>
              <a:buChar char="■"/>
            </a:pPr>
            <a:r>
              <a:rPr lang="en" sz="1500" b="1">
                <a:solidFill>
                  <a:schemeClr val="dk1"/>
                </a:solidFill>
                <a:latin typeface="EB Garamond"/>
                <a:ea typeface="EB Garamond"/>
                <a:cs typeface="EB Garamond"/>
                <a:sym typeface="EB Garamond"/>
              </a:rPr>
              <a:t>Print on rear view mirror recovered through dusting</a:t>
            </a:r>
            <a:endParaRPr sz="1500" b="1">
              <a:solidFill>
                <a:schemeClr val="dk1"/>
              </a:solidFill>
              <a:latin typeface="EB Garamond"/>
              <a:ea typeface="EB Garamond"/>
              <a:cs typeface="EB Garamond"/>
              <a:sym typeface="EB Garamond"/>
            </a:endParaRPr>
          </a:p>
          <a:p>
            <a:pPr marL="914400" lvl="1" indent="-309562" algn="l" rtl="0">
              <a:spcBef>
                <a:spcPts val="0"/>
              </a:spcBef>
              <a:spcAft>
                <a:spcPts val="0"/>
              </a:spcAft>
              <a:buClr>
                <a:schemeClr val="dk1"/>
              </a:buClr>
              <a:buSzPct val="100000"/>
              <a:buFont typeface="EB Garamond"/>
              <a:buChar char="○"/>
            </a:pPr>
            <a:r>
              <a:rPr lang="en" sz="1500">
                <a:solidFill>
                  <a:schemeClr val="dk1"/>
                </a:solidFill>
                <a:latin typeface="EB Garamond"/>
                <a:ea typeface="EB Garamond"/>
                <a:cs typeface="EB Garamond"/>
                <a:sym typeface="EB Garamond"/>
              </a:rPr>
              <a:t>New print system picked Ramirez’s prints out of 380,000 others</a:t>
            </a:r>
            <a:endParaRPr sz="1500">
              <a:solidFill>
                <a:schemeClr val="dk1"/>
              </a:solidFill>
              <a:latin typeface="EB Garamond"/>
              <a:ea typeface="EB Garamond"/>
              <a:cs typeface="EB Garamond"/>
              <a:sym typeface="EB Garamond"/>
            </a:endParaRPr>
          </a:p>
          <a:p>
            <a:pPr marL="457200" lvl="0" indent="-309562" algn="l" rtl="0">
              <a:spcBef>
                <a:spcPts val="0"/>
              </a:spcBef>
              <a:spcAft>
                <a:spcPts val="0"/>
              </a:spcAft>
              <a:buClr>
                <a:schemeClr val="dk1"/>
              </a:buClr>
              <a:buSzPct val="100000"/>
              <a:buFont typeface="EB Garamond"/>
              <a:buChar char="●"/>
            </a:pPr>
            <a:r>
              <a:rPr lang="en" sz="1500">
                <a:solidFill>
                  <a:schemeClr val="dk1"/>
                </a:solidFill>
                <a:latin typeface="EB Garamond"/>
                <a:ea typeface="EB Garamond"/>
                <a:cs typeface="EB Garamond"/>
                <a:sym typeface="EB Garamond"/>
              </a:rPr>
              <a:t>Among the first major cases to use </a:t>
            </a:r>
            <a:r>
              <a:rPr lang="en" sz="1500" b="1">
                <a:solidFill>
                  <a:schemeClr val="dk1"/>
                </a:solidFill>
                <a:latin typeface="EB Garamond"/>
                <a:ea typeface="EB Garamond"/>
                <a:cs typeface="EB Garamond"/>
                <a:sym typeface="EB Garamond"/>
              </a:rPr>
              <a:t>automated fingerprinting technology</a:t>
            </a:r>
            <a:endParaRPr sz="1500" b="1">
              <a:solidFill>
                <a:schemeClr val="dk1"/>
              </a:solidFill>
              <a:latin typeface="EB Garamond"/>
              <a:ea typeface="EB Garamond"/>
              <a:cs typeface="EB Garamond"/>
              <a:sym typeface="EB Garamond"/>
            </a:endParaRPr>
          </a:p>
        </p:txBody>
      </p:sp>
      <p:sp>
        <p:nvSpPr>
          <p:cNvPr id="81" name="Google Shape;81;p16"/>
          <p:cNvSpPr txBox="1"/>
          <p:nvPr/>
        </p:nvSpPr>
        <p:spPr>
          <a:xfrm>
            <a:off x="8265325" y="4795550"/>
            <a:ext cx="878400" cy="3480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a:solidFill>
                  <a:schemeClr val="lt2"/>
                </a:solidFill>
                <a:latin typeface="Francois One"/>
                <a:ea typeface="Francois One"/>
                <a:cs typeface="Francois One"/>
                <a:sym typeface="Francois One"/>
              </a:rPr>
              <a:t>Shaien </a:t>
            </a:r>
            <a:endParaRPr>
              <a:solidFill>
                <a:schemeClr val="lt2"/>
              </a:solidFill>
              <a:latin typeface="Francois One"/>
              <a:ea typeface="Francois One"/>
              <a:cs typeface="Francois One"/>
              <a:sym typeface="Francois One"/>
            </a:endParaRPr>
          </a:p>
        </p:txBody>
      </p:sp>
      <p:pic>
        <p:nvPicPr>
          <p:cNvPr id="82" name="Google Shape;82;p16"/>
          <p:cNvPicPr preferRelativeResize="0"/>
          <p:nvPr/>
        </p:nvPicPr>
        <p:blipFill>
          <a:blip r:embed="rId3">
            <a:alphaModFix/>
          </a:blip>
          <a:stretch>
            <a:fillRect/>
          </a:stretch>
        </p:blipFill>
        <p:spPr>
          <a:xfrm>
            <a:off x="736299" y="920750"/>
            <a:ext cx="2948800" cy="1796925"/>
          </a:xfrm>
          <a:prstGeom prst="rect">
            <a:avLst/>
          </a:prstGeom>
          <a:noFill/>
          <a:ln>
            <a:noFill/>
          </a:ln>
        </p:spPr>
      </p:pic>
      <p:pic>
        <p:nvPicPr>
          <p:cNvPr id="83" name="Google Shape;83;p16"/>
          <p:cNvPicPr preferRelativeResize="0"/>
          <p:nvPr/>
        </p:nvPicPr>
        <p:blipFill>
          <a:blip r:embed="rId4">
            <a:alphaModFix/>
          </a:blip>
          <a:stretch>
            <a:fillRect/>
          </a:stretch>
        </p:blipFill>
        <p:spPr>
          <a:xfrm>
            <a:off x="200475" y="2921600"/>
            <a:ext cx="2648176" cy="19942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Forensic evidence  3</a:t>
            </a:r>
            <a:endParaRPr dirty="0"/>
          </a:p>
        </p:txBody>
      </p:sp>
      <p:sp>
        <p:nvSpPr>
          <p:cNvPr id="89" name="Google Shape;89;p1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85000" lnSpcReduction="10000"/>
          </a:bodyPr>
          <a:lstStyle/>
          <a:p>
            <a:pPr marL="0" lvl="0" indent="0" algn="l" rtl="0">
              <a:spcBef>
                <a:spcPts val="0"/>
              </a:spcBef>
              <a:spcAft>
                <a:spcPts val="1200"/>
              </a:spcAft>
              <a:buNone/>
            </a:pPr>
            <a:r>
              <a:rPr lang="en-US" dirty="0"/>
              <a:t>Richard Ramirez (Night Stalker) gave the police a difficult time in finding evidence during the investigation. The police had to find the proof for the brutal murders, assaults, rapes, and torture that Ramirez committed to holding him responsible. One of the pieces of evidence found was the footprint that kept showing up at crime scenes in different cases. The pattern of the shoes was unique, and it helped in investigations by linking several cases. Another evidence used was when a six-year girl who was assaulted by Ramirez, confidently picked on him in a lineup with several people. Bullets were found that linked two cases of murder which were connected to the Night Stalker, thus providing evidence to the police. Fingerprints also provided evidence after the fingerprints of a stolen car matched with Ramirez’s fingerprint, who was being held in police custody. Evidence was also found using a stolen bracelet that contained the full name of  Ramirez. Lastly, police got evidence after they posted Ramirez’s picture in California, and he was recognized by people who chased him after trying to steal a car.</a:t>
            </a:r>
            <a:endParaRPr lang="e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Outcome </a:t>
            </a:r>
            <a:endParaRPr dirty="0"/>
          </a:p>
        </p:txBody>
      </p:sp>
      <p:sp>
        <p:nvSpPr>
          <p:cNvPr id="95" name="Google Shape;95;p18"/>
          <p:cNvSpPr txBox="1">
            <a:spLocks noGrp="1"/>
          </p:cNvSpPr>
          <p:nvPr>
            <p:ph type="body" idx="1"/>
          </p:nvPr>
        </p:nvSpPr>
        <p:spPr>
          <a:xfrm>
            <a:off x="311700" y="1282075"/>
            <a:ext cx="8520600" cy="34164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1200"/>
              </a:spcAft>
              <a:buNone/>
            </a:pPr>
            <a:r>
              <a:rPr lang="en-US" dirty="0"/>
              <a:t>After the investigation and various evidence, Ramirez was found guilty and convicted on September 20, 1989. He was found guilty of committing 13 murders, 11 cases of sexual assaults, and 14 burglaries. On November 7, 1989, he was sentenced to die in a gas chamber in California, one of the most complex and longest trials in American History. There was a delay in completing the sentence as one jury was murdered. Some jail employees heard Ramirez plan to shoot the jury, but there was no evidence to prove it. On August 7, 2006, his appeal was unsuccessful as the supreme court upheld his convictions and denied his request for a rehearing of the case. Finally, Ramirez died on June 7, 2013, at the age of 53, while in San Quentin prison. </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9"/>
          <p:cNvSpPr txBox="1">
            <a:spLocks noGrp="1"/>
          </p:cNvSpPr>
          <p:nvPr>
            <p:ph type="title"/>
          </p:nvPr>
        </p:nvSpPr>
        <p:spPr>
          <a:xfrm>
            <a:off x="311700" y="315425"/>
            <a:ext cx="25395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Secular One"/>
                <a:ea typeface="Secular One"/>
                <a:cs typeface="Secular One"/>
                <a:sym typeface="Secular One"/>
              </a:rPr>
              <a:t>References</a:t>
            </a:r>
            <a:endParaRPr>
              <a:latin typeface="Secular One"/>
              <a:ea typeface="Secular One"/>
              <a:cs typeface="Secular One"/>
              <a:sym typeface="Secular One"/>
            </a:endParaRPr>
          </a:p>
        </p:txBody>
      </p:sp>
      <p:sp>
        <p:nvSpPr>
          <p:cNvPr id="101" name="Google Shape;101;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600" u="sng" dirty="0">
                <a:solidFill>
                  <a:schemeClr val="dk1"/>
                </a:solidFill>
                <a:latin typeface="EB Garamond"/>
                <a:ea typeface="EB Garamond"/>
                <a:cs typeface="EB Garamond"/>
                <a:sym typeface="EB Garamond"/>
                <a:hlinkClick r:id="rId3">
                  <a:extLst>
                    <a:ext uri="{A12FA001-AC4F-418D-AE19-62706E023703}">
                      <ahyp:hlinkClr xmlns:ahyp="http://schemas.microsoft.com/office/drawing/2018/hyperlinkcolor" val="tx"/>
                    </a:ext>
                  </a:extLst>
                </a:hlinkClick>
              </a:rPr>
              <a:t>https://thetab.com/uk/2021/01/15/how-did-the-police-catch-the-night-stalker-evidence-arrest-190023</a:t>
            </a:r>
            <a:endParaRPr sz="1600" dirty="0">
              <a:solidFill>
                <a:schemeClr val="dk1"/>
              </a:solidFill>
              <a:latin typeface="EB Garamond"/>
              <a:ea typeface="EB Garamond"/>
              <a:cs typeface="EB Garamond"/>
              <a:sym typeface="EB Garamond"/>
            </a:endParaRPr>
          </a:p>
          <a:p>
            <a:pPr marL="0" lvl="0" indent="0" algn="l" rtl="0">
              <a:spcBef>
                <a:spcPts val="1200"/>
              </a:spcBef>
              <a:spcAft>
                <a:spcPts val="0"/>
              </a:spcAft>
              <a:buNone/>
            </a:pPr>
            <a:r>
              <a:rPr lang="en" sz="1600" u="sng" dirty="0">
                <a:solidFill>
                  <a:schemeClr val="dk1"/>
                </a:solidFill>
                <a:latin typeface="EB Garamond"/>
                <a:ea typeface="EB Garamond"/>
                <a:cs typeface="EB Garamond"/>
                <a:sym typeface="EB Garamond"/>
                <a:hlinkClick r:id="rId4">
                  <a:extLst>
                    <a:ext uri="{A12FA001-AC4F-418D-AE19-62706E023703}">
                      <ahyp:hlinkClr xmlns:ahyp="http://schemas.microsoft.com/office/drawing/2018/hyperlinkcolor" val="tx"/>
                    </a:ext>
                  </a:extLst>
                </a:hlinkClick>
              </a:rPr>
              <a:t>http://murderpedia.org/male.R/r/ramirez-richard.htm</a:t>
            </a:r>
            <a:endParaRPr sz="1600" dirty="0">
              <a:solidFill>
                <a:schemeClr val="dk1"/>
              </a:solidFill>
              <a:latin typeface="EB Garamond"/>
              <a:ea typeface="EB Garamond"/>
              <a:cs typeface="EB Garamond"/>
              <a:sym typeface="EB Garamond"/>
            </a:endParaRPr>
          </a:p>
          <a:p>
            <a:pPr marL="0" lvl="0" indent="0" algn="l" rtl="0">
              <a:spcBef>
                <a:spcPts val="1200"/>
              </a:spcBef>
              <a:spcAft>
                <a:spcPts val="1200"/>
              </a:spcAft>
              <a:buNone/>
            </a:pPr>
            <a:endParaRPr sz="1600" dirty="0">
              <a:solidFill>
                <a:schemeClr val="dk1"/>
              </a:solidFill>
              <a:latin typeface="EB Garamond"/>
              <a:ea typeface="EB Garamond"/>
              <a:cs typeface="EB Garamond"/>
              <a:sym typeface="EB Garamond"/>
            </a:endParaRPr>
          </a:p>
        </p:txBody>
      </p:sp>
    </p:spTree>
  </p:cSld>
  <p:clrMapOvr>
    <a:masterClrMapping/>
  </p:clrMapOvr>
</p:sld>
</file>

<file path=ppt/theme/theme1.xml><?xml version="1.0" encoding="utf-8"?>
<a:theme xmlns:a="http://schemas.openxmlformats.org/drawingml/2006/main"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258</TotalTime>
  <Words>801</Words>
  <Application>Microsoft Office PowerPoint</Application>
  <PresentationFormat>On-screen Show (16:9)</PresentationFormat>
  <Paragraphs>37</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Francois One</vt:lpstr>
      <vt:lpstr>EB Garamond</vt:lpstr>
      <vt:lpstr>Cabin Sketch</vt:lpstr>
      <vt:lpstr>Arial</vt:lpstr>
      <vt:lpstr>Secular One</vt:lpstr>
      <vt:lpstr>Simple Dark</vt:lpstr>
      <vt:lpstr>Richard Ramirez</vt:lpstr>
      <vt:lpstr>Background</vt:lpstr>
      <vt:lpstr>Shoe Print </vt:lpstr>
      <vt:lpstr>Bullets and Fingerprints</vt:lpstr>
      <vt:lpstr>Forensic evidence  3</vt:lpstr>
      <vt:lpstr>Outcome </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Richard Ramirez</dc:title>
  <cp:lastModifiedBy>moraraian6@gmail.com</cp:lastModifiedBy>
  <cp:revision>19</cp:revision>
  <dcterms:modified xsi:type="dcterms:W3CDTF">2021-05-07T23:23:49Z</dcterms:modified>
</cp:coreProperties>
</file>