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2"/>
  </p:notesMasterIdLst>
  <p:sldIdLst>
    <p:sldId id="268" r:id="rId2"/>
    <p:sldId id="260" r:id="rId3"/>
    <p:sldId id="259" r:id="rId4"/>
    <p:sldId id="261" r:id="rId5"/>
    <p:sldId id="262" r:id="rId6"/>
    <p:sldId id="263" r:id="rId7"/>
    <p:sldId id="265" r:id="rId8"/>
    <p:sldId id="266" r:id="rId9"/>
    <p:sldId id="267" r:id="rId10"/>
    <p:sldId id="264"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80663" autoAdjust="0"/>
  </p:normalViewPr>
  <p:slideViewPr>
    <p:cSldViewPr snapToGrid="0">
      <p:cViewPr varScale="1">
        <p:scale>
          <a:sx n="58" d="100"/>
          <a:sy n="58" d="100"/>
        </p:scale>
        <p:origin x="1218"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8250C7D-DFA3-44F4-9E30-6A38C7EAC375}" type="datetimeFigureOut">
              <a:rPr lang="en-US" smtClean="0"/>
              <a:t>5/12/2021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2E8D19C-B108-47C4-8B58-648978296075}" type="slidenum">
              <a:rPr lang="en-US" smtClean="0"/>
              <a:t>‹#›</a:t>
            </a:fld>
            <a:endParaRPr lang="en-US"/>
          </a:p>
        </p:txBody>
      </p:sp>
    </p:spTree>
    <p:extLst>
      <p:ext uri="{BB962C8B-B14F-4D97-AF65-F5344CB8AC3E}">
        <p14:creationId xmlns:p14="http://schemas.microsoft.com/office/powerpoint/2010/main" val="29104570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E2E8D19C-B108-47C4-8B58-648978296075}" type="slidenum">
              <a:rPr lang="en-US" smtClean="0"/>
              <a:t>2</a:t>
            </a:fld>
            <a:endParaRPr lang="en-US"/>
          </a:p>
        </p:txBody>
      </p:sp>
    </p:spTree>
    <p:extLst>
      <p:ext uri="{BB962C8B-B14F-4D97-AF65-F5344CB8AC3E}">
        <p14:creationId xmlns:p14="http://schemas.microsoft.com/office/powerpoint/2010/main" val="1517006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915128" y="1788454"/>
            <a:ext cx="8361229" cy="2098226"/>
          </a:xfrm>
        </p:spPr>
        <p:txBody>
          <a:bodyPr anchor="b">
            <a:noAutofit/>
          </a:bodyPr>
          <a:lstStyle>
            <a:lvl1pPr algn="ctr">
              <a:defRPr sz="7200" cap="all" baseline="0">
                <a:solidFill>
                  <a:schemeClr val="tx2"/>
                </a:solidFill>
              </a:defRPr>
            </a:lvl1pPr>
          </a:lstStyle>
          <a:p>
            <a:r>
              <a:rPr lang="en-US"/>
              <a:t>Click to edit Master title style</a:t>
            </a:r>
            <a:endParaRPr lang="en-US" dirty="0"/>
          </a:p>
        </p:txBody>
      </p:sp>
      <p:sp>
        <p:nvSpPr>
          <p:cNvPr id="3" name="Subtitle 2"/>
          <p:cNvSpPr>
            <a:spLocks noGrp="1"/>
          </p:cNvSpPr>
          <p:nvPr>
            <p:ph type="subTitle" idx="1"/>
          </p:nvPr>
        </p:nvSpPr>
        <p:spPr>
          <a:xfrm>
            <a:off x="2679906" y="3956279"/>
            <a:ext cx="6831673" cy="1086237"/>
          </a:xfrm>
        </p:spPr>
        <p:txBody>
          <a:bodyPr>
            <a:normAutofit/>
          </a:bodyPr>
          <a:lstStyle>
            <a:lvl1pPr marL="0" indent="0" algn="ctr">
              <a:lnSpc>
                <a:spcPct val="112000"/>
              </a:lnSpc>
              <a:spcBef>
                <a:spcPts val="0"/>
              </a:spcBef>
              <a:spcAft>
                <a:spcPts val="0"/>
              </a:spcAft>
              <a:buNone/>
              <a:defRPr sz="23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52858" y="6453386"/>
            <a:ext cx="1607944" cy="404614"/>
          </a:xfrm>
        </p:spPr>
        <p:txBody>
          <a:bodyPr/>
          <a:lstStyle>
            <a:lvl1pPr>
              <a:defRPr baseline="0">
                <a:solidFill>
                  <a:schemeClr val="tx2"/>
                </a:solidFill>
              </a:defRPr>
            </a:lvl1pPr>
          </a:lstStyle>
          <a:p>
            <a:fld id="{87DE6118-2437-4B30-8E3C-4D2BE6020583}" type="datetimeFigureOut">
              <a:rPr lang="en-US" dirty="0"/>
              <a:pPr/>
              <a:t>5/12/2021</a:t>
            </a:fld>
            <a:endParaRPr lang="en-US" dirty="0"/>
          </a:p>
        </p:txBody>
      </p:sp>
      <p:sp>
        <p:nvSpPr>
          <p:cNvPr id="5" name="Footer Placeholder 4"/>
          <p:cNvSpPr>
            <a:spLocks noGrp="1"/>
          </p:cNvSpPr>
          <p:nvPr>
            <p:ph type="ftr" sz="quarter" idx="11"/>
          </p:nvPr>
        </p:nvSpPr>
        <p:spPr>
          <a:xfrm>
            <a:off x="2584054" y="6453386"/>
            <a:ext cx="7023377" cy="404614"/>
          </a:xfrm>
        </p:spPr>
        <p:txBody>
          <a:bodyPr/>
          <a:lstStyle>
            <a:lvl1pPr algn="ctr">
              <a:defRPr baseline="0">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baseline="0">
                <a:solidFill>
                  <a:schemeClr val="tx2"/>
                </a:solidFill>
              </a:defRPr>
            </a:lvl1pPr>
          </a:lstStyle>
          <a:p>
            <a:fld id="{69E57DC2-970A-4B3E-BB1C-7A09969E49DF}" type="slidenum">
              <a:rPr lang="en-US" dirty="0"/>
              <a:pPr/>
              <a:t>‹#›</a:t>
            </a:fld>
            <a:endParaRPr lang="en-US" dirty="0"/>
          </a:p>
        </p:txBody>
      </p:sp>
      <p:grpSp>
        <p:nvGrpSpPr>
          <p:cNvPr id="7" name="Group 6"/>
          <p:cNvGrpSpPr/>
          <p:nvPr/>
        </p:nvGrpSpPr>
        <p:grpSpPr>
          <a:xfrm>
            <a:off x="752858" y="744469"/>
            <a:ext cx="10674117" cy="5349671"/>
            <a:chOff x="752858" y="744469"/>
            <a:chExt cx="10674117" cy="5349671"/>
          </a:xfrm>
        </p:grpSpPr>
        <p:sp>
          <p:nvSpPr>
            <p:cNvPr id="11" name="Freeform 6"/>
            <p:cNvSpPr/>
            <p:nvPr/>
          </p:nvSpPr>
          <p:spPr bwMode="auto">
            <a:xfrm>
              <a:off x="8151962" y="1685652"/>
              <a:ext cx="3275013" cy="4408488"/>
            </a:xfrm>
            <a:custGeom>
              <a:avLst/>
              <a:gdLst/>
              <a:ahLst/>
              <a:cxn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prstDash val="solid"/>
              <a:round/>
              <a:headEnd/>
              <a:tailEnd/>
            </a:ln>
          </p:spPr>
        </p:sp>
        <p:sp>
          <p:nvSpPr>
            <p:cNvPr id="14" name="Freeform 6"/>
            <p:cNvSpPr/>
            <p:nvPr/>
          </p:nvSpPr>
          <p:spPr bwMode="auto">
            <a:xfrm flipH="1" flipV="1">
              <a:off x="752858" y="744469"/>
              <a:ext cx="3275668" cy="4408488"/>
            </a:xfrm>
            <a:custGeom>
              <a:avLst/>
              <a:gdLst/>
              <a:ahLst/>
              <a:cxn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prstDash val="solid"/>
              <a:round/>
              <a:headEnd/>
              <a:tailEnd/>
            </a:ln>
          </p:spPr>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1371600" y="2295525"/>
            <a:ext cx="9601200" cy="35718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t>5/12/2021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6561" y="624156"/>
            <a:ext cx="1565766" cy="524324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371600" y="624156"/>
            <a:ext cx="8179641" cy="52432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t>5/12/2021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7DE6118-2437-4B30-8E3C-4D2BE6020583}" type="datetimeFigureOut">
              <a:rPr lang="en-US" dirty="0"/>
              <a:t>5/12/2021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65025" y="1301360"/>
            <a:ext cx="9612971" cy="2852737"/>
          </a:xfrm>
        </p:spPr>
        <p:txBody>
          <a:bodyPr anchor="b">
            <a:normAutofit/>
          </a:bodyPr>
          <a:lstStyle>
            <a:lvl1pPr algn="r">
              <a:defRPr sz="7200" cap="all" baseline="0">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765025" y="4216328"/>
            <a:ext cx="9612971" cy="1143324"/>
          </a:xfrm>
        </p:spPr>
        <p:txBody>
          <a:bodyPr/>
          <a:lstStyle>
            <a:lvl1pPr marL="0" indent="0" algn="r">
              <a:lnSpc>
                <a:spcPct val="112000"/>
              </a:lnSpc>
              <a:spcBef>
                <a:spcPts val="0"/>
              </a:spcBef>
              <a:spcAft>
                <a:spcPts val="0"/>
              </a:spcAft>
              <a:buNone/>
              <a:defRPr sz="2400">
                <a:solidFill>
                  <a:schemeClr val="tx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738908" y="6453386"/>
            <a:ext cx="1622409" cy="404614"/>
          </a:xfrm>
        </p:spPr>
        <p:txBody>
          <a:bodyPr/>
          <a:lstStyle>
            <a:lvl1pPr>
              <a:defRPr>
                <a:solidFill>
                  <a:schemeClr val="tx2"/>
                </a:solidFill>
              </a:defRPr>
            </a:lvl1pPr>
          </a:lstStyle>
          <a:p>
            <a:fld id="{87DE6118-2437-4B30-8E3C-4D2BE6020583}" type="datetimeFigureOut">
              <a:rPr lang="en-US" dirty="0"/>
              <a:pPr/>
              <a:t>5/12/2021</a:t>
            </a:fld>
            <a:endParaRPr lang="en-US" dirty="0"/>
          </a:p>
        </p:txBody>
      </p:sp>
      <p:sp>
        <p:nvSpPr>
          <p:cNvPr id="5" name="Footer Placeholder 4"/>
          <p:cNvSpPr>
            <a:spLocks noGrp="1"/>
          </p:cNvSpPr>
          <p:nvPr>
            <p:ph type="ftr" sz="quarter" idx="11"/>
          </p:nvPr>
        </p:nvSpPr>
        <p:spPr>
          <a:xfrm>
            <a:off x="2584312" y="6453386"/>
            <a:ext cx="7023377" cy="404614"/>
          </a:xfrm>
        </p:spPr>
        <p:txBody>
          <a:bodyPr/>
          <a:lstStyle>
            <a:lvl1pPr algn="ctr">
              <a:defRPr>
                <a:solidFill>
                  <a:schemeClr val="tx2"/>
                </a:solidFill>
              </a:defRPr>
            </a:lvl1pPr>
          </a:lstStyle>
          <a:p>
            <a:endParaRPr lang="en-US" dirty="0"/>
          </a:p>
        </p:txBody>
      </p:sp>
      <p:sp>
        <p:nvSpPr>
          <p:cNvPr id="6" name="Slide Number Placeholder 5"/>
          <p:cNvSpPr>
            <a:spLocks noGrp="1"/>
          </p:cNvSpPr>
          <p:nvPr>
            <p:ph type="sldNum" sz="quarter" idx="12"/>
          </p:nvPr>
        </p:nvSpPr>
        <p:spPr>
          <a:xfrm>
            <a:off x="9830683" y="6453386"/>
            <a:ext cx="1596292" cy="404614"/>
          </a:xfrm>
        </p:spPr>
        <p:txBody>
          <a:bodyPr/>
          <a:lstStyle>
            <a:lvl1pPr>
              <a:defRPr>
                <a:solidFill>
                  <a:schemeClr val="tx2"/>
                </a:solidFill>
              </a:defRPr>
            </a:lvl1pPr>
          </a:lstStyle>
          <a:p>
            <a:fld id="{69E57DC2-970A-4B3E-BB1C-7A09969E49DF}" type="slidenum">
              <a:rPr lang="en-US" dirty="0"/>
              <a:pPr/>
              <a:t>‹#›</a:t>
            </a:fld>
            <a:endParaRPr lang="en-US" dirty="0"/>
          </a:p>
        </p:txBody>
      </p:sp>
      <p:sp>
        <p:nvSpPr>
          <p:cNvPr id="7" name="Freeform 6" title="Crop Mark"/>
          <p:cNvSpPr/>
          <p:nvPr/>
        </p:nvSpPr>
        <p:spPr bwMode="auto">
          <a:xfrm>
            <a:off x="8151962" y="1685652"/>
            <a:ext cx="3275013" cy="4408488"/>
          </a:xfrm>
          <a:custGeom>
            <a:avLst/>
            <a:gdLst/>
            <a:ahLst/>
            <a:cxnLst/>
            <a:rect l="0" t="0" r="r" b="b"/>
            <a:pathLst>
              <a:path w="4125" h="5554">
                <a:moveTo>
                  <a:pt x="3614" y="0"/>
                </a:moveTo>
                <a:lnTo>
                  <a:pt x="4125" y="0"/>
                </a:lnTo>
                <a:lnTo>
                  <a:pt x="4125" y="5554"/>
                </a:lnTo>
                <a:lnTo>
                  <a:pt x="0" y="5554"/>
                </a:lnTo>
                <a:lnTo>
                  <a:pt x="0" y="5074"/>
                </a:lnTo>
                <a:lnTo>
                  <a:pt x="3614" y="5074"/>
                </a:lnTo>
                <a:lnTo>
                  <a:pt x="3614" y="0"/>
                </a:lnTo>
                <a:close/>
              </a:path>
            </a:pathLst>
          </a:custGeom>
          <a:solidFill>
            <a:schemeClr val="tx2"/>
          </a:solidFill>
          <a:ln w="0">
            <a:noFill/>
            <a:prstDash val="solid"/>
            <a:round/>
            <a:headEnd/>
            <a:tailEnd/>
          </a:ln>
        </p:spPr>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3" name="Content Placeholder 2"/>
          <p:cNvSpPr>
            <a:spLocks noGrp="1"/>
          </p:cNvSpPr>
          <p:nvPr>
            <p:ph sz="half" idx="1"/>
          </p:nvPr>
        </p:nvSpPr>
        <p:spPr>
          <a:xfrm>
            <a:off x="1371600" y="2285999"/>
            <a:ext cx="4447786" cy="3581401"/>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525403" y="2285999"/>
            <a:ext cx="4447786" cy="3581401"/>
          </a:xfrm>
        </p:spPr>
        <p:txBody>
          <a:bodyPr/>
          <a:lstStyle>
            <a:lvl1pPr>
              <a:defRPr>
                <a:solidFill>
                  <a:schemeClr val="tx2"/>
                </a:solidFill>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7DE6118-2437-4B30-8E3C-4D2BE6020583}" type="datetimeFigureOut">
              <a:rPr lang="en-US" dirty="0"/>
              <a:t>5/12/2021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71600" y="685800"/>
            <a:ext cx="9601200" cy="1485900"/>
          </a:xfrm>
        </p:spPr>
        <p:txBody>
          <a:bodyPr/>
          <a:lstStyle>
            <a:lvl1pPr>
              <a:defRPr>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1371600"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371600"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525014" y="2340864"/>
            <a:ext cx="4443984" cy="823912"/>
          </a:xfrm>
        </p:spPr>
        <p:txBody>
          <a:bodyPr anchor="b">
            <a:noAutofit/>
          </a:bodyPr>
          <a:lstStyle>
            <a:lvl1pPr marL="0" indent="0">
              <a:lnSpc>
                <a:spcPct val="84000"/>
              </a:lnSpc>
              <a:spcBef>
                <a:spcPts val="0"/>
              </a:spcBef>
              <a:spcAft>
                <a:spcPts val="0"/>
              </a:spcAft>
              <a:buNone/>
              <a:defRPr sz="3000" b="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525014" y="3305207"/>
            <a:ext cx="4443984" cy="2562193"/>
          </a:xfrm>
        </p:spPr>
        <p:txBody>
          <a:bodyPr/>
          <a:lstStyle>
            <a:lvl1pPr>
              <a:defRPr baseline="0">
                <a:solidFill>
                  <a:schemeClr val="tx2"/>
                </a:solidFill>
              </a:defRPr>
            </a:lvl1pPr>
            <a:lvl2pPr>
              <a:defRPr baseline="0">
                <a:solidFill>
                  <a:schemeClr val="tx2"/>
                </a:solidFill>
              </a:defRPr>
            </a:lvl2pPr>
            <a:lvl3pPr>
              <a:defRPr baseline="0">
                <a:solidFill>
                  <a:schemeClr val="tx2"/>
                </a:solidFill>
              </a:defRPr>
            </a:lvl3pPr>
            <a:lvl4pPr>
              <a:defRPr baseline="0">
                <a:solidFill>
                  <a:schemeClr val="tx2"/>
                </a:solidFill>
              </a:defRPr>
            </a:lvl4pPr>
            <a:lvl5pPr>
              <a:defRPr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7DE6118-2437-4B30-8E3C-4D2BE6020583}" type="datetimeFigureOut">
              <a:rPr lang="en-US" dirty="0"/>
              <a:t>5/12/2021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7DE6118-2437-4B30-8E3C-4D2BE6020583}" type="datetimeFigureOut">
              <a:rPr lang="en-US" dirty="0"/>
              <a:t>5/12/2021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DE6118-2437-4B30-8E3C-4D2BE6020583}" type="datetimeFigureOut">
              <a:rPr lang="en-US" dirty="0"/>
              <a:t>5/12/2021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9E57DC2-970A-4B3E-BB1C-7A09969E49DF}"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Autofit/>
          </a:bodyPr>
          <a:lstStyle>
            <a:lvl1pPr>
              <a:lnSpc>
                <a:spcPct val="84000"/>
              </a:lnSpc>
              <a:defRPr sz="4800" baseline="0">
                <a:solidFill>
                  <a:schemeClr val="tx2"/>
                </a:solidFill>
              </a:defRPr>
            </a:lvl1pPr>
          </a:lstStyle>
          <a:p>
            <a:r>
              <a:rPr lang="en-US"/>
              <a:t>Click to edit Master title style</a:t>
            </a:r>
            <a:endParaRPr lang="en-US" dirty="0"/>
          </a:p>
        </p:txBody>
      </p:sp>
      <p:sp>
        <p:nvSpPr>
          <p:cNvPr id="3" name="Content Placeholder 2"/>
          <p:cNvSpPr>
            <a:spLocks noGrp="1"/>
          </p:cNvSpPr>
          <p:nvPr>
            <p:ph idx="1"/>
          </p:nvPr>
        </p:nvSpPr>
        <p:spPr>
          <a:xfrm>
            <a:off x="6256020" y="685801"/>
            <a:ext cx="5212080" cy="5175250"/>
          </a:xfrm>
        </p:spPr>
        <p:txBody>
          <a:bodyPr/>
          <a:lstStyle>
            <a:lvl1pPr>
              <a:defRPr sz="2000"/>
            </a:lvl1pPr>
            <a:lvl2pPr>
              <a:defRPr sz="2000"/>
            </a:lvl2pPr>
            <a:lvl3pPr>
              <a:defRPr sz="1800"/>
            </a:lvl3pPr>
            <a:lvl4pPr>
              <a:defRPr sz="18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23900" y="2856344"/>
            <a:ext cx="3855720" cy="3011056"/>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7DE6118-2437-4B30-8E3C-4D2BE6020583}" type="datetimeFigureOut">
              <a:rPr lang="en-US" dirty="0"/>
              <a:pPr/>
              <a:t>5/12/2021</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9E57DC2-970A-4B3E-BB1C-7A09969E49DF}" type="slidenum">
              <a:rPr lang="en-US" dirty="0"/>
              <a:pPr/>
              <a:t>‹#›</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title="Background Shape"/>
          <p:cNvSpPr/>
          <p:nvPr/>
        </p:nvSpPr>
        <p:spPr>
          <a:xfrm>
            <a:off x="0" y="376"/>
            <a:ext cx="5303520" cy="685762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723900" y="685800"/>
            <a:ext cx="3855720" cy="2157884"/>
          </a:xfrm>
        </p:spPr>
        <p:txBody>
          <a:bodyPr anchor="t">
            <a:normAutofit/>
          </a:bodyPr>
          <a:lstStyle>
            <a:lvl1pPr>
              <a:lnSpc>
                <a:spcPct val="84000"/>
              </a:lnSpc>
              <a:defRPr sz="48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5532120" y="0"/>
            <a:ext cx="6659880" cy="6857999"/>
          </a:xfrm>
        </p:spPr>
        <p:txBody>
          <a:bodyPr anchor="t">
            <a:normAutofit/>
          </a:bodyPr>
          <a:lstStyle>
            <a:lvl1pPr marL="0" indent="0">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723900" y="2855968"/>
            <a:ext cx="3855720" cy="3011432"/>
          </a:xfrm>
        </p:spPr>
        <p:txBody>
          <a:bodyPr/>
          <a:lstStyle>
            <a:lvl1pPr marL="0" indent="0">
              <a:lnSpc>
                <a:spcPct val="113000"/>
              </a:lnSpc>
              <a:spcBef>
                <a:spcPts val="0"/>
              </a:spcBef>
              <a:spcAft>
                <a:spcPts val="1500"/>
              </a:spcAft>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23900" y="6453386"/>
            <a:ext cx="1204572" cy="404614"/>
          </a:xfrm>
        </p:spPr>
        <p:txBody>
          <a:bodyPr/>
          <a:lstStyle>
            <a:lvl1pPr>
              <a:defRPr>
                <a:solidFill>
                  <a:schemeClr val="tx2"/>
                </a:solidFill>
              </a:defRPr>
            </a:lvl1pPr>
          </a:lstStyle>
          <a:p>
            <a:fld id="{87DE6118-2437-4B30-8E3C-4D2BE6020583}" type="datetimeFigureOut">
              <a:rPr lang="en-US" dirty="0"/>
              <a:pPr/>
              <a:t>5/12/2021</a:t>
            </a:fld>
            <a:endParaRPr lang="en-US" dirty="0"/>
          </a:p>
        </p:txBody>
      </p:sp>
      <p:sp>
        <p:nvSpPr>
          <p:cNvPr id="6" name="Footer Placeholder 5"/>
          <p:cNvSpPr>
            <a:spLocks noGrp="1"/>
          </p:cNvSpPr>
          <p:nvPr>
            <p:ph type="ftr" sz="quarter" idx="11"/>
          </p:nvPr>
        </p:nvSpPr>
        <p:spPr>
          <a:xfrm>
            <a:off x="2205945" y="6453386"/>
            <a:ext cx="2373675" cy="404614"/>
          </a:xfrm>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xfrm>
            <a:off x="9883140" y="6453386"/>
            <a:ext cx="1596292" cy="404614"/>
          </a:xfrm>
        </p:spPr>
        <p:txBody>
          <a:bodyPr/>
          <a:lstStyle>
            <a:lvl1pPr>
              <a:defRPr>
                <a:solidFill>
                  <a:schemeClr val="tx2"/>
                </a:solidFill>
              </a:defRPr>
            </a:lvl1pPr>
          </a:lstStyle>
          <a:p>
            <a:fld id="{69E57DC2-970A-4B3E-BB1C-7A09969E49DF}" type="slidenum">
              <a:rPr lang="en-US" dirty="0"/>
              <a:pPr/>
              <a:t>‹#›</a:t>
            </a:fld>
            <a:endParaRPr lang="en-US" dirty="0"/>
          </a:p>
        </p:txBody>
      </p:sp>
      <p:sp>
        <p:nvSpPr>
          <p:cNvPr id="9" name="Rectangle 8" title="Divider Bar"/>
          <p:cNvSpPr/>
          <p:nvPr/>
        </p:nvSpPr>
        <p:spPr>
          <a:xfrm>
            <a:off x="5303520"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371600" y="685800"/>
            <a:ext cx="9601200" cy="14859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371600" y="2286000"/>
            <a:ext cx="9601200" cy="35814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390650" y="6453386"/>
            <a:ext cx="1204572" cy="404614"/>
          </a:xfrm>
          <a:prstGeom prst="rect">
            <a:avLst/>
          </a:prstGeom>
        </p:spPr>
        <p:txBody>
          <a:bodyPr vert="horz" lIns="91440" tIns="45720" rIns="91440" bIns="45720" rtlCol="0" anchor="ctr"/>
          <a:lstStyle>
            <a:lvl1pPr algn="l">
              <a:defRPr sz="1200" baseline="0">
                <a:solidFill>
                  <a:schemeClr val="tx2"/>
                </a:solidFill>
              </a:defRPr>
            </a:lvl1pPr>
          </a:lstStyle>
          <a:p>
            <a:fld id="{87DE6118-2437-4B30-8E3C-4D2BE6020583}" type="datetimeFigureOut">
              <a:rPr lang="en-US" dirty="0"/>
              <a:pPr/>
              <a:t>5/12/2021</a:t>
            </a:fld>
            <a:endParaRPr lang="en-US" dirty="0"/>
          </a:p>
        </p:txBody>
      </p:sp>
      <p:sp>
        <p:nvSpPr>
          <p:cNvPr id="5" name="Footer Placeholder 4"/>
          <p:cNvSpPr>
            <a:spLocks noGrp="1"/>
          </p:cNvSpPr>
          <p:nvPr>
            <p:ph type="ftr" sz="quarter" idx="3"/>
          </p:nvPr>
        </p:nvSpPr>
        <p:spPr>
          <a:xfrm>
            <a:off x="2893564" y="6453386"/>
            <a:ext cx="6280830" cy="404614"/>
          </a:xfrm>
          <a:prstGeom prst="rect">
            <a:avLst/>
          </a:prstGeom>
        </p:spPr>
        <p:txBody>
          <a:bodyPr vert="horz" lIns="91440" tIns="45720" rIns="91440" bIns="45720" rtlCol="0" anchor="ctr"/>
          <a:lstStyle>
            <a:lvl1pPr algn="l">
              <a:defRPr sz="1200" baseline="0">
                <a:solidFill>
                  <a:schemeClr val="tx2"/>
                </a:solidFill>
              </a:defRPr>
            </a:lvl1pPr>
          </a:lstStyle>
          <a:p>
            <a:endParaRPr lang="en-US" dirty="0"/>
          </a:p>
        </p:txBody>
      </p:sp>
      <p:sp>
        <p:nvSpPr>
          <p:cNvPr id="6" name="Slide Number Placeholder 5"/>
          <p:cNvSpPr>
            <a:spLocks noGrp="1"/>
          </p:cNvSpPr>
          <p:nvPr>
            <p:ph type="sldNum" sz="quarter" idx="4"/>
          </p:nvPr>
        </p:nvSpPr>
        <p:spPr>
          <a:xfrm>
            <a:off x="9472736" y="6453386"/>
            <a:ext cx="1596292" cy="404614"/>
          </a:xfrm>
          <a:prstGeom prst="rect">
            <a:avLst/>
          </a:prstGeom>
        </p:spPr>
        <p:txBody>
          <a:bodyPr vert="horz" lIns="91440" tIns="45720" rIns="91440" bIns="45720" rtlCol="0" anchor="ctr"/>
          <a:lstStyle>
            <a:lvl1pPr algn="r">
              <a:defRPr sz="1200" baseline="0">
                <a:solidFill>
                  <a:schemeClr val="tx2"/>
                </a:solidFill>
              </a:defRPr>
            </a:lvl1pPr>
          </a:lstStyle>
          <a:p>
            <a:fld id="{69E57DC2-970A-4B3E-BB1C-7A09969E49DF}" type="slidenum">
              <a:rPr lang="en-US" dirty="0"/>
              <a:pPr/>
              <a:t>‹#›</a:t>
            </a:fld>
            <a:endParaRPr lang="en-US" dirty="0"/>
          </a:p>
        </p:txBody>
      </p:sp>
      <p:sp>
        <p:nvSpPr>
          <p:cNvPr id="9" name="Rectangle 8" title="Side bar"/>
          <p:cNvSpPr/>
          <p:nvPr/>
        </p:nvSpPr>
        <p:spPr>
          <a:xfrm>
            <a:off x="478095" y="376"/>
            <a:ext cx="2286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89000"/>
        </a:lnSpc>
        <a:spcBef>
          <a:spcPct val="0"/>
        </a:spcBef>
        <a:buNone/>
        <a:defRPr sz="4400" kern="1200" baseline="0">
          <a:solidFill>
            <a:schemeClr val="tx2"/>
          </a:solidFill>
          <a:latin typeface="+mj-lt"/>
          <a:ea typeface="+mj-ea"/>
          <a:cs typeface="+mj-cs"/>
        </a:defRPr>
      </a:lvl1pPr>
    </p:titleStyle>
    <p:body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400" kern="1200" baseline="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orient="horz" pos="1368">
          <p15:clr>
            <a:srgbClr val="F26B43"/>
          </p15:clr>
        </p15:guide>
        <p15:guide id="4" orient="horz" pos="1440">
          <p15:clr>
            <a:srgbClr val="F26B43"/>
          </p15:clr>
        </p15:guide>
        <p15:guide id="6" orient="horz" pos="3696">
          <p15:clr>
            <a:srgbClr val="F26B43"/>
          </p15:clr>
        </p15:guide>
        <p15:guide id="7" orient="horz" pos="432">
          <p15:clr>
            <a:srgbClr val="F26B43"/>
          </p15:clr>
        </p15:guide>
        <p15:guide id="8" orient="horz" pos="1512">
          <p15:clr>
            <a:srgbClr val="F26B43"/>
          </p15:clr>
        </p15:guide>
        <p15:guide id="9" pos="6912">
          <p15:clr>
            <a:srgbClr val="F26B43"/>
          </p15:clr>
        </p15:guide>
        <p15:guide id="10" pos="936">
          <p15:clr>
            <a:srgbClr val="F26B43"/>
          </p15:clr>
        </p15:guide>
        <p15:guide id="11" pos="864">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2" Type="http://schemas.openxmlformats.org/officeDocument/2006/relationships/hyperlink" Target="https://doi.org/10.3322/caac.21604"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04892A38-63B9-417C-A90D-3CDCFD773FB0}"/>
              </a:ext>
            </a:extLst>
          </p:cNvPr>
          <p:cNvSpPr txBox="1"/>
          <p:nvPr/>
        </p:nvSpPr>
        <p:spPr>
          <a:xfrm>
            <a:off x="5753101" y="497591"/>
            <a:ext cx="5482243" cy="3416320"/>
          </a:xfrm>
          <a:prstGeom prst="rect">
            <a:avLst/>
          </a:prstGeom>
          <a:noFill/>
        </p:spPr>
        <p:txBody>
          <a:bodyPr wrap="square">
            <a:spAutoFit/>
          </a:bodyPr>
          <a:lstStyle/>
          <a:p>
            <a:pPr algn="ctr"/>
            <a:r>
              <a:rPr lang="en-US" sz="7200" b="1" dirty="0"/>
              <a:t>Executive Brief</a:t>
            </a:r>
            <a:br>
              <a:rPr lang="en-US" sz="7200" b="1" dirty="0"/>
            </a:br>
            <a:r>
              <a:rPr lang="en-US" sz="7200" b="1" dirty="0"/>
              <a:t>Presentation</a:t>
            </a:r>
            <a:endParaRPr lang="en-US" sz="7200" dirty="0"/>
          </a:p>
        </p:txBody>
      </p:sp>
      <p:sp>
        <p:nvSpPr>
          <p:cNvPr id="7" name="Subtitle 2">
            <a:extLst>
              <a:ext uri="{FF2B5EF4-FFF2-40B4-BE49-F238E27FC236}">
                <a16:creationId xmlns:a16="http://schemas.microsoft.com/office/drawing/2014/main" id="{8A80E0C8-90B3-46A0-A0EC-2187DDB5059A}"/>
              </a:ext>
            </a:extLst>
          </p:cNvPr>
          <p:cNvSpPr txBox="1">
            <a:spLocks/>
          </p:cNvSpPr>
          <p:nvPr/>
        </p:nvSpPr>
        <p:spPr>
          <a:xfrm>
            <a:off x="199505" y="5435944"/>
            <a:ext cx="4505500" cy="1086237"/>
          </a:xfrm>
          <a:prstGeom prst="rect">
            <a:avLst/>
          </a:prstGeom>
        </p:spPr>
        <p:txBody>
          <a:bodyPr vert="horz" lIns="91440" tIns="45720" rIns="91440" bIns="45720" rtlCol="0">
            <a:normAutofit lnSpcReduction="10000"/>
          </a:bodyPr>
          <a:lstStyle>
            <a:lvl1pPr marL="384048" indent="-384048" algn="l" defTabSz="914400" rtl="0" eaLnBrk="1" latinLnBrk="0" hangingPunct="1">
              <a:lnSpc>
                <a:spcPct val="94000"/>
              </a:lnSpc>
              <a:spcBef>
                <a:spcPts val="1000"/>
              </a:spcBef>
              <a:spcAft>
                <a:spcPts val="200"/>
              </a:spcAft>
              <a:buFont typeface="Franklin Gothic Book" panose="020B0503020102020204" pitchFamily="34" charset="0"/>
              <a:buChar char="■"/>
              <a:defRPr sz="2000" kern="1200" baseline="0">
                <a:solidFill>
                  <a:schemeClr val="tx2"/>
                </a:solidFill>
                <a:latin typeface="+mn-lt"/>
                <a:ea typeface="+mn-ea"/>
                <a:cs typeface="+mn-cs"/>
              </a:defRPr>
            </a:lvl1pPr>
            <a:lvl2pPr marL="914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2000" i="1" kern="1200" baseline="0">
                <a:solidFill>
                  <a:schemeClr val="tx2"/>
                </a:solidFill>
                <a:latin typeface="+mn-lt"/>
                <a:ea typeface="+mn-ea"/>
                <a:cs typeface="+mn-cs"/>
              </a:defRPr>
            </a:lvl2pPr>
            <a:lvl3pPr marL="1371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kern="1200" baseline="0">
                <a:solidFill>
                  <a:schemeClr val="tx2"/>
                </a:solidFill>
                <a:latin typeface="+mn-lt"/>
                <a:ea typeface="+mn-ea"/>
                <a:cs typeface="+mn-cs"/>
              </a:defRPr>
            </a:lvl3pPr>
            <a:lvl4pPr marL="1828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800" i="1" kern="1200" baseline="0">
                <a:solidFill>
                  <a:schemeClr val="tx2"/>
                </a:solidFill>
                <a:latin typeface="+mn-lt"/>
                <a:ea typeface="+mn-ea"/>
                <a:cs typeface="+mn-cs"/>
              </a:defRPr>
            </a:lvl4pPr>
            <a:lvl5pPr marL="22860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5pPr>
            <a:lvl6pPr marL="27432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6pPr>
            <a:lvl7pPr marL="32004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7pPr>
            <a:lvl8pPr marL="36576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i="1" kern="1200" baseline="0">
                <a:solidFill>
                  <a:schemeClr val="tx2"/>
                </a:solidFill>
                <a:latin typeface="+mn-lt"/>
                <a:ea typeface="+mn-ea"/>
                <a:cs typeface="+mn-cs"/>
              </a:defRPr>
            </a:lvl8pPr>
            <a:lvl9pPr marL="4114800" indent="-384048" algn="l" defTabSz="914400" rtl="0" eaLnBrk="1" latinLnBrk="0" hangingPunct="1">
              <a:lnSpc>
                <a:spcPct val="94000"/>
              </a:lnSpc>
              <a:spcBef>
                <a:spcPts val="500"/>
              </a:spcBef>
              <a:spcAft>
                <a:spcPts val="200"/>
              </a:spcAft>
              <a:buFont typeface="Franklin Gothic Book" panose="020B0503020102020204" pitchFamily="34" charset="0"/>
              <a:buChar char="■"/>
              <a:defRPr sz="1600" kern="1200" baseline="0">
                <a:solidFill>
                  <a:schemeClr val="tx2"/>
                </a:solidFill>
                <a:latin typeface="+mn-lt"/>
                <a:ea typeface="+mn-ea"/>
                <a:cs typeface="+mn-cs"/>
              </a:defRPr>
            </a:lvl9pPr>
          </a:lstStyle>
          <a:p>
            <a:pPr marL="0" indent="0">
              <a:lnSpc>
                <a:spcPct val="150000"/>
              </a:lnSpc>
              <a:buNone/>
            </a:pPr>
            <a:r>
              <a:rPr lang="en-US" dirty="0">
                <a:solidFill>
                  <a:schemeClr val="bg1"/>
                </a:solidFill>
              </a:rPr>
              <a:t>Presented by</a:t>
            </a:r>
          </a:p>
          <a:p>
            <a:pPr marL="0" indent="0">
              <a:lnSpc>
                <a:spcPct val="150000"/>
              </a:lnSpc>
              <a:buNone/>
            </a:pPr>
            <a:r>
              <a:rPr lang="en-US" dirty="0">
                <a:solidFill>
                  <a:schemeClr val="bg1"/>
                </a:solidFill>
              </a:rPr>
              <a:t>Student’s Name</a:t>
            </a:r>
          </a:p>
        </p:txBody>
      </p:sp>
      <p:pic>
        <p:nvPicPr>
          <p:cNvPr id="10" name="Picture 9">
            <a:extLst>
              <a:ext uri="{FF2B5EF4-FFF2-40B4-BE49-F238E27FC236}">
                <a16:creationId xmlns:a16="http://schemas.microsoft.com/office/drawing/2014/main" id="{E4A93544-2DAA-4582-9336-1BBC8CA6D3F8}"/>
              </a:ext>
            </a:extLst>
          </p:cNvPr>
          <p:cNvPicPr>
            <a:picLocks noChangeAspect="1"/>
          </p:cNvPicPr>
          <p:nvPr/>
        </p:nvPicPr>
        <p:blipFill>
          <a:blip r:embed="rId2"/>
          <a:stretch>
            <a:fillRect/>
          </a:stretch>
        </p:blipFill>
        <p:spPr>
          <a:xfrm>
            <a:off x="0" y="0"/>
            <a:ext cx="5482243" cy="5435944"/>
          </a:xfrm>
          <a:prstGeom prst="rect">
            <a:avLst/>
          </a:prstGeom>
        </p:spPr>
      </p:pic>
    </p:spTree>
    <p:extLst>
      <p:ext uri="{BB962C8B-B14F-4D97-AF65-F5344CB8AC3E}">
        <p14:creationId xmlns:p14="http://schemas.microsoft.com/office/powerpoint/2010/main" val="6428592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E28FB2-2F36-41AA-889F-A96F98C0A57B}"/>
              </a:ext>
            </a:extLst>
          </p:cNvPr>
          <p:cNvSpPr>
            <a:spLocks noGrp="1"/>
          </p:cNvSpPr>
          <p:nvPr>
            <p:ph type="title"/>
          </p:nvPr>
        </p:nvSpPr>
        <p:spPr>
          <a:xfrm>
            <a:off x="1295400" y="149629"/>
            <a:ext cx="9601200" cy="897775"/>
          </a:xfrm>
        </p:spPr>
        <p:txBody>
          <a:bodyPr>
            <a:normAutofit fontScale="90000"/>
          </a:bodyPr>
          <a:lstStyle/>
          <a:p>
            <a:pPr algn="ctr"/>
            <a:r>
              <a:rPr lang="en-US" sz="6000" b="1" dirty="0">
                <a:solidFill>
                  <a:schemeClr val="tx1"/>
                </a:solidFill>
              </a:rPr>
              <a:t>References </a:t>
            </a:r>
          </a:p>
        </p:txBody>
      </p:sp>
      <p:sp>
        <p:nvSpPr>
          <p:cNvPr id="3" name="Content Placeholder 2">
            <a:extLst>
              <a:ext uri="{FF2B5EF4-FFF2-40B4-BE49-F238E27FC236}">
                <a16:creationId xmlns:a16="http://schemas.microsoft.com/office/drawing/2014/main" id="{8AC457D7-FFE3-4C8A-8684-2CD28CE11222}"/>
              </a:ext>
            </a:extLst>
          </p:cNvPr>
          <p:cNvSpPr>
            <a:spLocks noGrp="1"/>
          </p:cNvSpPr>
          <p:nvPr>
            <p:ph idx="1"/>
          </p:nvPr>
        </p:nvSpPr>
        <p:spPr>
          <a:xfrm>
            <a:off x="648393" y="897776"/>
            <a:ext cx="11543607" cy="5960224"/>
          </a:xfrm>
        </p:spPr>
        <p:txBody>
          <a:bodyPr>
            <a:noAutofit/>
          </a:bodyPr>
          <a:lstStyle/>
          <a:p>
            <a:pPr>
              <a:lnSpc>
                <a:spcPct val="160000"/>
              </a:lnSpc>
            </a:pPr>
            <a:r>
              <a:rPr lang="en-US" sz="1500" dirty="0">
                <a:solidFill>
                  <a:schemeClr val="tx1"/>
                </a:solidFill>
              </a:rPr>
              <a:t>Zhao, J., Mao, Z., </a:t>
            </a:r>
            <a:r>
              <a:rPr lang="en-US" sz="1500" dirty="0" err="1">
                <a:solidFill>
                  <a:schemeClr val="tx1"/>
                </a:solidFill>
              </a:rPr>
              <a:t>Fedewa</a:t>
            </a:r>
            <a:r>
              <a:rPr lang="en-US" sz="1500" dirty="0">
                <a:solidFill>
                  <a:schemeClr val="tx1"/>
                </a:solidFill>
              </a:rPr>
              <a:t>, S. A., Nogueira, L., </a:t>
            </a:r>
            <a:r>
              <a:rPr lang="en-US" sz="1500" dirty="0" err="1">
                <a:solidFill>
                  <a:schemeClr val="tx1"/>
                </a:solidFill>
              </a:rPr>
              <a:t>Yabroff</a:t>
            </a:r>
            <a:r>
              <a:rPr lang="en-US" sz="1500" dirty="0">
                <a:solidFill>
                  <a:schemeClr val="tx1"/>
                </a:solidFill>
              </a:rPr>
              <a:t>, K. R., Jemal, A., &amp; Han, X. (2020). The Affordable Care Act and access to care across the cancer control continuum: A review at 10 years. CA: a cancer journal for clinicians, 70(3), 165–181. </a:t>
            </a:r>
            <a:r>
              <a:rPr lang="en-US" sz="1500" dirty="0">
                <a:solidFill>
                  <a:schemeClr val="tx1"/>
                </a:solidFill>
                <a:hlinkClick r:id="rId2">
                  <a:extLst>
                    <a:ext uri="{A12FA001-AC4F-418D-AE19-62706E023703}">
                      <ahyp:hlinkClr xmlns:ahyp="http://schemas.microsoft.com/office/drawing/2018/hyperlinkcolor" val="tx"/>
                    </a:ext>
                  </a:extLst>
                </a:hlinkClick>
              </a:rPr>
              <a:t>https://doi.org/10.3322/caac.21604</a:t>
            </a:r>
            <a:endParaRPr lang="en-US" sz="1500" dirty="0">
              <a:solidFill>
                <a:schemeClr val="tx1"/>
              </a:solidFill>
            </a:endParaRPr>
          </a:p>
          <a:p>
            <a:pPr>
              <a:lnSpc>
                <a:spcPct val="160000"/>
              </a:lnSpc>
            </a:pPr>
            <a:r>
              <a:rPr lang="en-US" sz="1500" dirty="0">
                <a:solidFill>
                  <a:schemeClr val="tx1"/>
                </a:solidFill>
              </a:rPr>
              <a:t>Matos, K., Heimer, F., Martin, C., Michalski, R., Roach, D., &amp; </a:t>
            </a:r>
            <a:r>
              <a:rPr lang="en-US" sz="1500" dirty="0" err="1">
                <a:solidFill>
                  <a:schemeClr val="tx1"/>
                </a:solidFill>
              </a:rPr>
              <a:t>Teplitzky</a:t>
            </a:r>
            <a:r>
              <a:rPr lang="en-US" sz="1500" dirty="0">
                <a:solidFill>
                  <a:schemeClr val="tx1"/>
                </a:solidFill>
              </a:rPr>
              <a:t>, S. (2015). Practical Guidance for Health Care Governing Boards on Compliance Oversight. https://www.google.com/</a:t>
            </a:r>
            <a:r>
              <a:rPr lang="en-US" sz="1500" dirty="0" err="1">
                <a:solidFill>
                  <a:schemeClr val="tx1"/>
                </a:solidFill>
              </a:rPr>
              <a:t>search?q</a:t>
            </a:r>
            <a:r>
              <a:rPr lang="en-US" sz="1500" dirty="0">
                <a:solidFill>
                  <a:schemeClr val="tx1"/>
                </a:solidFill>
              </a:rPr>
              <a:t>=Practical+Guidance+for+Health+Care+Governing+Boards+on+Compliance+Oversight.&amp;oq=Practical+Guidance+for+Health+Care+Governing+Boards+on+Compliance+Oversight.+&amp;</a:t>
            </a:r>
            <a:r>
              <a:rPr lang="en-US" sz="1500" dirty="0" err="1">
                <a:solidFill>
                  <a:schemeClr val="tx1"/>
                </a:solidFill>
              </a:rPr>
              <a:t>aqs</a:t>
            </a:r>
            <a:r>
              <a:rPr lang="en-US" sz="1500" dirty="0">
                <a:solidFill>
                  <a:schemeClr val="tx1"/>
                </a:solidFill>
              </a:rPr>
              <a:t>=chrome..69i57j0i22i30.284j0j15&amp;sourceid=</a:t>
            </a:r>
            <a:r>
              <a:rPr lang="en-US" sz="1500" dirty="0" err="1">
                <a:solidFill>
                  <a:schemeClr val="tx1"/>
                </a:solidFill>
              </a:rPr>
              <a:t>chrome&amp;ie</a:t>
            </a:r>
            <a:r>
              <a:rPr lang="en-US" sz="1500" dirty="0">
                <a:solidFill>
                  <a:schemeClr val="tx1"/>
                </a:solidFill>
              </a:rPr>
              <a:t>=UTF-8</a:t>
            </a:r>
          </a:p>
          <a:p>
            <a:pPr>
              <a:lnSpc>
                <a:spcPct val="160000"/>
              </a:lnSpc>
            </a:pPr>
            <a:r>
              <a:rPr lang="en-US" sz="1500" dirty="0">
                <a:solidFill>
                  <a:schemeClr val="tx1"/>
                </a:solidFill>
              </a:rPr>
              <a:t>Furrow, B. R., Greaney, Schwartz, R. L., T. L., Johnson, S. H., &amp; Stoltzfus </a:t>
            </a:r>
            <a:r>
              <a:rPr lang="en-US" sz="1500" dirty="0" err="1">
                <a:solidFill>
                  <a:schemeClr val="tx1"/>
                </a:solidFill>
              </a:rPr>
              <a:t>Jost</a:t>
            </a:r>
            <a:r>
              <a:rPr lang="en-US" sz="1500" dirty="0">
                <a:solidFill>
                  <a:schemeClr val="tx1"/>
                </a:solidFill>
              </a:rPr>
              <a:t>, T. (2018). </a:t>
            </a:r>
            <a:r>
              <a:rPr lang="en-US" sz="1500" i="1" dirty="0">
                <a:solidFill>
                  <a:schemeClr val="tx1"/>
                </a:solidFill>
              </a:rPr>
              <a:t>Health law: cases, materials and problems. </a:t>
            </a:r>
            <a:r>
              <a:rPr lang="en-US" sz="1500" dirty="0">
                <a:solidFill>
                  <a:schemeClr val="tx1"/>
                </a:solidFill>
              </a:rPr>
              <a:t>West Academic Publishing.</a:t>
            </a:r>
          </a:p>
          <a:p>
            <a:pPr>
              <a:lnSpc>
                <a:spcPct val="160000"/>
              </a:lnSpc>
            </a:pPr>
            <a:r>
              <a:rPr lang="en-US" sz="1500" dirty="0">
                <a:solidFill>
                  <a:schemeClr val="tx1"/>
                </a:solidFill>
              </a:rPr>
              <a:t>Gaffney, A., &amp; McCormick, D. (2017). The Affordable Care Act: implications for healthcare equity</a:t>
            </a:r>
            <a:r>
              <a:rPr lang="en-US" sz="1500" i="1" dirty="0">
                <a:solidFill>
                  <a:schemeClr val="tx1"/>
                </a:solidFill>
              </a:rPr>
              <a:t>. The Lancet</a:t>
            </a:r>
            <a:r>
              <a:rPr lang="en-US" sz="1500" dirty="0">
                <a:solidFill>
                  <a:schemeClr val="tx1"/>
                </a:solidFill>
              </a:rPr>
              <a:t>, 389(10077), 1442-1452.</a:t>
            </a:r>
          </a:p>
          <a:p>
            <a:pPr>
              <a:lnSpc>
                <a:spcPct val="160000"/>
              </a:lnSpc>
            </a:pPr>
            <a:r>
              <a:rPr lang="en-US" sz="1500" dirty="0">
                <a:solidFill>
                  <a:schemeClr val="tx1"/>
                </a:solidFill>
              </a:rPr>
              <a:t>Thomas, K. C., </a:t>
            </a:r>
            <a:r>
              <a:rPr lang="en-US" sz="1500" dirty="0" err="1">
                <a:solidFill>
                  <a:schemeClr val="tx1"/>
                </a:solidFill>
              </a:rPr>
              <a:t>Shartzer</a:t>
            </a:r>
            <a:r>
              <a:rPr lang="en-US" sz="1500" dirty="0">
                <a:solidFill>
                  <a:schemeClr val="tx1"/>
                </a:solidFill>
              </a:rPr>
              <a:t>, A., </a:t>
            </a:r>
            <a:r>
              <a:rPr lang="en-US" sz="1500" dirty="0" err="1">
                <a:solidFill>
                  <a:schemeClr val="tx1"/>
                </a:solidFill>
              </a:rPr>
              <a:t>Kurth</a:t>
            </a:r>
            <a:r>
              <a:rPr lang="en-US" sz="1500" dirty="0">
                <a:solidFill>
                  <a:schemeClr val="tx1"/>
                </a:solidFill>
              </a:rPr>
              <a:t>, N. K., &amp; Hall, J. P. (2018). Impact of ACA health reforms for people with mental health conditions. </a:t>
            </a:r>
            <a:r>
              <a:rPr lang="en-US" sz="1500" i="1" dirty="0">
                <a:solidFill>
                  <a:schemeClr val="tx1"/>
                </a:solidFill>
              </a:rPr>
              <a:t>Psychiatric Services</a:t>
            </a:r>
            <a:r>
              <a:rPr lang="en-US" sz="1500" dirty="0">
                <a:solidFill>
                  <a:schemeClr val="tx1"/>
                </a:solidFill>
              </a:rPr>
              <a:t>, 69(2), 231-234.</a:t>
            </a:r>
          </a:p>
          <a:p>
            <a:endParaRPr lang="en-US" sz="1500" dirty="0">
              <a:solidFill>
                <a:schemeClr val="tx1"/>
              </a:solidFill>
              <a:latin typeface="+mj-lt"/>
            </a:endParaRPr>
          </a:p>
        </p:txBody>
      </p:sp>
    </p:spTree>
    <p:extLst>
      <p:ext uri="{BB962C8B-B14F-4D97-AF65-F5344CB8AC3E}">
        <p14:creationId xmlns:p14="http://schemas.microsoft.com/office/powerpoint/2010/main" val="3113751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420D7E7-34CE-443D-BF30-FBBA8D71D86C}"/>
              </a:ext>
            </a:extLst>
          </p:cNvPr>
          <p:cNvSpPr>
            <a:spLocks noGrp="1"/>
          </p:cNvSpPr>
          <p:nvPr>
            <p:ph idx="1"/>
          </p:nvPr>
        </p:nvSpPr>
        <p:spPr>
          <a:xfrm>
            <a:off x="5707380" y="480060"/>
            <a:ext cx="6080068" cy="6377939"/>
          </a:xfrm>
        </p:spPr>
        <p:txBody>
          <a:bodyPr>
            <a:normAutofit/>
          </a:bodyPr>
          <a:lstStyle/>
          <a:p>
            <a:pPr>
              <a:lnSpc>
                <a:spcPct val="150000"/>
              </a:lnSpc>
            </a:pPr>
            <a:r>
              <a:rPr lang="en-US" sz="2200" dirty="0">
                <a:solidFill>
                  <a:schemeClr val="tx1"/>
                </a:solidFill>
              </a:rPr>
              <a:t>Affordable Care Act</a:t>
            </a:r>
          </a:p>
          <a:p>
            <a:pPr lvl="1">
              <a:lnSpc>
                <a:spcPct val="150000"/>
              </a:lnSpc>
            </a:pPr>
            <a:r>
              <a:rPr lang="en-US" sz="2200" dirty="0">
                <a:solidFill>
                  <a:schemeClr val="tx1"/>
                </a:solidFill>
              </a:rPr>
              <a:t>The act was designed to reduce the cost of health insurance coverage for people who qualify.</a:t>
            </a:r>
          </a:p>
          <a:p>
            <a:pPr lvl="1">
              <a:lnSpc>
                <a:spcPct val="150000"/>
              </a:lnSpc>
            </a:pPr>
            <a:r>
              <a:rPr lang="en-US" sz="2200" dirty="0">
                <a:solidFill>
                  <a:schemeClr val="tx1"/>
                </a:solidFill>
              </a:rPr>
              <a:t>The Act include Premium tax credit and cost.</a:t>
            </a:r>
          </a:p>
          <a:p>
            <a:pPr lvl="1">
              <a:lnSpc>
                <a:spcPct val="150000"/>
              </a:lnSpc>
            </a:pPr>
            <a:r>
              <a:rPr lang="en-US" sz="2200" dirty="0">
                <a:solidFill>
                  <a:schemeClr val="tx1"/>
                </a:solidFill>
              </a:rPr>
              <a:t>The coverage under ACA include,</a:t>
            </a:r>
          </a:p>
          <a:p>
            <a:pPr lvl="2">
              <a:lnSpc>
                <a:spcPct val="150000"/>
              </a:lnSpc>
              <a:buFont typeface="Courier New" panose="02070309020205020404" pitchFamily="49" charset="0"/>
              <a:buChar char="o"/>
            </a:pPr>
            <a:r>
              <a:rPr lang="en-US" sz="2200" dirty="0">
                <a:solidFill>
                  <a:schemeClr val="tx1"/>
                </a:solidFill>
              </a:rPr>
              <a:t>Doctor’s services,</a:t>
            </a:r>
          </a:p>
          <a:p>
            <a:pPr lvl="2">
              <a:lnSpc>
                <a:spcPct val="150000"/>
              </a:lnSpc>
              <a:buFont typeface="Courier New" panose="02070309020205020404" pitchFamily="49" charset="0"/>
              <a:buChar char="o"/>
            </a:pPr>
            <a:r>
              <a:rPr lang="en-US" sz="2200" dirty="0">
                <a:solidFill>
                  <a:schemeClr val="tx1"/>
                </a:solidFill>
              </a:rPr>
              <a:t>Inpatient and outpatient hospital care</a:t>
            </a:r>
          </a:p>
          <a:p>
            <a:pPr lvl="2">
              <a:lnSpc>
                <a:spcPct val="150000"/>
              </a:lnSpc>
              <a:buFont typeface="Courier New" panose="02070309020205020404" pitchFamily="49" charset="0"/>
              <a:buChar char="o"/>
            </a:pPr>
            <a:r>
              <a:rPr lang="en-US" sz="2200" dirty="0">
                <a:solidFill>
                  <a:schemeClr val="tx1"/>
                </a:solidFill>
              </a:rPr>
              <a:t>Prescription drug coverage. </a:t>
            </a:r>
          </a:p>
        </p:txBody>
      </p:sp>
      <p:sp>
        <p:nvSpPr>
          <p:cNvPr id="6" name="Title 5">
            <a:extLst>
              <a:ext uri="{FF2B5EF4-FFF2-40B4-BE49-F238E27FC236}">
                <a16:creationId xmlns:a16="http://schemas.microsoft.com/office/drawing/2014/main" id="{0E35E716-267E-451C-B9EF-2C922F766344}"/>
              </a:ext>
            </a:extLst>
          </p:cNvPr>
          <p:cNvSpPr>
            <a:spLocks noGrp="1"/>
          </p:cNvSpPr>
          <p:nvPr>
            <p:ph type="title"/>
          </p:nvPr>
        </p:nvSpPr>
        <p:spPr>
          <a:xfrm>
            <a:off x="149629" y="2813858"/>
            <a:ext cx="4562995" cy="2157884"/>
          </a:xfrm>
        </p:spPr>
        <p:txBody>
          <a:bodyPr/>
          <a:lstStyle/>
          <a:p>
            <a:r>
              <a:rPr lang="en-US" sz="6000" b="1" dirty="0">
                <a:solidFill>
                  <a:schemeClr val="bg1"/>
                </a:solidFill>
              </a:rPr>
              <a:t>Introduction</a:t>
            </a:r>
          </a:p>
        </p:txBody>
      </p:sp>
    </p:spTree>
    <p:extLst>
      <p:ext uri="{BB962C8B-B14F-4D97-AF65-F5344CB8AC3E}">
        <p14:creationId xmlns:p14="http://schemas.microsoft.com/office/powerpoint/2010/main" val="6506597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3A78A3-DCE5-4946-BD77-0C47D4BBA8AB}"/>
              </a:ext>
            </a:extLst>
          </p:cNvPr>
          <p:cNvSpPr>
            <a:spLocks noGrp="1"/>
          </p:cNvSpPr>
          <p:nvPr>
            <p:ph type="title"/>
          </p:nvPr>
        </p:nvSpPr>
        <p:spPr>
          <a:xfrm>
            <a:off x="133004" y="685800"/>
            <a:ext cx="4446616" cy="2157884"/>
          </a:xfrm>
        </p:spPr>
        <p:txBody>
          <a:bodyPr vert="horz" lIns="91440" tIns="45720" rIns="91440" bIns="45720" rtlCol="0" anchor="t">
            <a:noAutofit/>
          </a:bodyPr>
          <a:lstStyle/>
          <a:p>
            <a:r>
              <a:rPr lang="en-US" sz="6000" b="1" dirty="0">
                <a:solidFill>
                  <a:schemeClr val="bg1"/>
                </a:solidFill>
              </a:rPr>
              <a:t>Benefits of ACA</a:t>
            </a:r>
          </a:p>
        </p:txBody>
      </p:sp>
      <p:sp>
        <p:nvSpPr>
          <p:cNvPr id="3" name="Content Placeholder 2">
            <a:extLst>
              <a:ext uri="{FF2B5EF4-FFF2-40B4-BE49-F238E27FC236}">
                <a16:creationId xmlns:a16="http://schemas.microsoft.com/office/drawing/2014/main" id="{5095A417-2685-40BA-BECE-E0217E2C7E65}"/>
              </a:ext>
            </a:extLst>
          </p:cNvPr>
          <p:cNvSpPr>
            <a:spLocks noGrp="1"/>
          </p:cNvSpPr>
          <p:nvPr>
            <p:ph idx="1"/>
          </p:nvPr>
        </p:nvSpPr>
        <p:spPr>
          <a:xfrm>
            <a:off x="5669280" y="332510"/>
            <a:ext cx="6522720" cy="6367548"/>
          </a:xfrm>
        </p:spPr>
        <p:txBody>
          <a:bodyPr>
            <a:normAutofit/>
          </a:bodyPr>
          <a:lstStyle/>
          <a:p>
            <a:pPr>
              <a:lnSpc>
                <a:spcPct val="170000"/>
              </a:lnSpc>
            </a:pPr>
            <a:r>
              <a:rPr lang="en-US" sz="2200" dirty="0">
                <a:solidFill>
                  <a:schemeClr val="tx1"/>
                </a:solidFill>
              </a:rPr>
              <a:t>ACA application in the United Healthcare sector will reduce the healthcare costs that the federal government will use to use on the citizens.</a:t>
            </a:r>
          </a:p>
          <a:p>
            <a:pPr>
              <a:lnSpc>
                <a:spcPct val="170000"/>
              </a:lnSpc>
            </a:pPr>
            <a:r>
              <a:rPr lang="en-US" sz="2200" dirty="0">
                <a:solidFill>
                  <a:schemeClr val="tx1"/>
                </a:solidFill>
              </a:rPr>
              <a:t>ACA has a positive effect on the formulation and implementation of ACA policy on healthcare policy (Thomas et al., 2018)</a:t>
            </a:r>
          </a:p>
          <a:p>
            <a:pPr>
              <a:lnSpc>
                <a:spcPct val="170000"/>
              </a:lnSpc>
            </a:pPr>
            <a:r>
              <a:rPr lang="en-US" sz="2200" dirty="0">
                <a:solidFill>
                  <a:schemeClr val="tx1"/>
                </a:solidFill>
              </a:rPr>
              <a:t>ACA established a comprehensive access to healthcare via insurance.</a:t>
            </a:r>
          </a:p>
          <a:p>
            <a:pPr>
              <a:lnSpc>
                <a:spcPct val="170000"/>
              </a:lnSpc>
            </a:pPr>
            <a:r>
              <a:rPr lang="en-US" sz="2200" dirty="0">
                <a:solidFill>
                  <a:schemeClr val="tx1"/>
                </a:solidFill>
              </a:rPr>
              <a:t>ACA included different illnesses like mental conditions and terminal illnesses like cancer </a:t>
            </a:r>
          </a:p>
        </p:txBody>
      </p:sp>
      <p:pic>
        <p:nvPicPr>
          <p:cNvPr id="1026" name="Picture 2" descr="AARP Vows to Fight Texas Court Ruling on ACA">
            <a:extLst>
              <a:ext uri="{FF2B5EF4-FFF2-40B4-BE49-F238E27FC236}">
                <a16:creationId xmlns:a16="http://schemas.microsoft.com/office/drawing/2014/main" id="{1536BBF8-7210-407F-8BA8-B20693935A9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660073"/>
            <a:ext cx="5303520" cy="40399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446337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BEE734-7AE4-48BC-9FC1-D6539B0648ED}"/>
              </a:ext>
            </a:extLst>
          </p:cNvPr>
          <p:cNvSpPr>
            <a:spLocks noGrp="1"/>
          </p:cNvSpPr>
          <p:nvPr>
            <p:ph type="title"/>
          </p:nvPr>
        </p:nvSpPr>
        <p:spPr>
          <a:xfrm>
            <a:off x="236047" y="320040"/>
            <a:ext cx="4838006" cy="2747010"/>
          </a:xfrm>
        </p:spPr>
        <p:txBody>
          <a:bodyPr/>
          <a:lstStyle/>
          <a:p>
            <a:r>
              <a:rPr lang="en-US" sz="6000" b="1" dirty="0">
                <a:solidFill>
                  <a:schemeClr val="bg1"/>
                </a:solidFill>
              </a:rPr>
              <a:t>ACA and Preventive Care </a:t>
            </a:r>
          </a:p>
        </p:txBody>
      </p:sp>
      <p:sp>
        <p:nvSpPr>
          <p:cNvPr id="3" name="Content Placeholder 2">
            <a:extLst>
              <a:ext uri="{FF2B5EF4-FFF2-40B4-BE49-F238E27FC236}">
                <a16:creationId xmlns:a16="http://schemas.microsoft.com/office/drawing/2014/main" id="{980C757C-B072-447F-B346-38557C5D8873}"/>
              </a:ext>
            </a:extLst>
          </p:cNvPr>
          <p:cNvSpPr>
            <a:spLocks noGrp="1"/>
          </p:cNvSpPr>
          <p:nvPr>
            <p:ph idx="1"/>
          </p:nvPr>
        </p:nvSpPr>
        <p:spPr>
          <a:xfrm>
            <a:off x="5566235" y="166256"/>
            <a:ext cx="6389718" cy="6691744"/>
          </a:xfrm>
        </p:spPr>
        <p:txBody>
          <a:bodyPr vert="horz" lIns="91440" tIns="45720" rIns="91440" bIns="45720" rtlCol="0">
            <a:normAutofit/>
          </a:bodyPr>
          <a:lstStyle/>
          <a:p>
            <a:pPr>
              <a:lnSpc>
                <a:spcPct val="170000"/>
              </a:lnSpc>
            </a:pPr>
            <a:r>
              <a:rPr lang="en-US" sz="2200" dirty="0">
                <a:solidFill>
                  <a:schemeClr val="tx1"/>
                </a:solidFill>
              </a:rPr>
              <a:t>ACA has shifted its coverage from treatment to preventive </a:t>
            </a:r>
          </a:p>
          <a:p>
            <a:pPr>
              <a:lnSpc>
                <a:spcPct val="170000"/>
              </a:lnSpc>
            </a:pPr>
            <a:r>
              <a:rPr lang="en-US" sz="2200" dirty="0">
                <a:solidFill>
                  <a:schemeClr val="tx1"/>
                </a:solidFill>
              </a:rPr>
              <a:t>ACA offers insurance policies covering essential health benefits</a:t>
            </a:r>
          </a:p>
          <a:p>
            <a:pPr>
              <a:lnSpc>
                <a:spcPct val="170000"/>
              </a:lnSpc>
            </a:pPr>
            <a:r>
              <a:rPr lang="en-US" sz="2200" dirty="0">
                <a:solidFill>
                  <a:schemeClr val="tx1"/>
                </a:solidFill>
              </a:rPr>
              <a:t>The health benefits aids in preventing progression of chronic disease and expensive health conditions</a:t>
            </a:r>
          </a:p>
          <a:p>
            <a:pPr>
              <a:lnSpc>
                <a:spcPct val="170000"/>
              </a:lnSpc>
            </a:pPr>
            <a:r>
              <a:rPr lang="en-US" sz="2200" dirty="0">
                <a:solidFill>
                  <a:schemeClr val="tx1"/>
                </a:solidFill>
              </a:rPr>
              <a:t>ACA offers grant programs in learning institution’s healthcare centers, boosting youth’s access affordable and better healthcare </a:t>
            </a:r>
          </a:p>
        </p:txBody>
      </p:sp>
      <p:pic>
        <p:nvPicPr>
          <p:cNvPr id="2050" name="Picture 2" descr="Preventive Services under the Affordable Care Act">
            <a:extLst>
              <a:ext uri="{FF2B5EF4-FFF2-40B4-BE49-F238E27FC236}">
                <a16:creationId xmlns:a16="http://schemas.microsoft.com/office/drawing/2014/main" id="{8FD40405-248C-4F6A-8728-ED118FDCB49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44" y="3067050"/>
            <a:ext cx="5330189" cy="37909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70650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244B1E-056E-4972-A6EA-76FC9BA2304A}"/>
              </a:ext>
            </a:extLst>
          </p:cNvPr>
          <p:cNvSpPr>
            <a:spLocks noGrp="1"/>
          </p:cNvSpPr>
          <p:nvPr>
            <p:ph type="title"/>
          </p:nvPr>
        </p:nvSpPr>
        <p:spPr>
          <a:xfrm>
            <a:off x="0" y="0"/>
            <a:ext cx="5212080" cy="3009207"/>
          </a:xfrm>
        </p:spPr>
        <p:txBody>
          <a:bodyPr/>
          <a:lstStyle/>
          <a:p>
            <a:r>
              <a:rPr lang="en-US" sz="6000" b="1" dirty="0">
                <a:solidFill>
                  <a:schemeClr val="bg1"/>
                </a:solidFill>
              </a:rPr>
              <a:t>Overcoming Inequality in Cancer</a:t>
            </a:r>
          </a:p>
        </p:txBody>
      </p:sp>
      <p:sp>
        <p:nvSpPr>
          <p:cNvPr id="3" name="Content Placeholder 2">
            <a:extLst>
              <a:ext uri="{FF2B5EF4-FFF2-40B4-BE49-F238E27FC236}">
                <a16:creationId xmlns:a16="http://schemas.microsoft.com/office/drawing/2014/main" id="{271E72FD-9344-43C7-8F91-9EF6056E7A02}"/>
              </a:ext>
            </a:extLst>
          </p:cNvPr>
          <p:cNvSpPr>
            <a:spLocks noGrp="1"/>
          </p:cNvSpPr>
          <p:nvPr>
            <p:ph idx="1"/>
          </p:nvPr>
        </p:nvSpPr>
        <p:spPr>
          <a:xfrm>
            <a:off x="5602778" y="0"/>
            <a:ext cx="6589222" cy="6450675"/>
          </a:xfrm>
        </p:spPr>
        <p:txBody>
          <a:bodyPr vert="horz" lIns="91440" tIns="45720" rIns="91440" bIns="45720" rtlCol="0">
            <a:noAutofit/>
          </a:bodyPr>
          <a:lstStyle/>
          <a:p>
            <a:pPr>
              <a:lnSpc>
                <a:spcPct val="150000"/>
              </a:lnSpc>
            </a:pPr>
            <a:r>
              <a:rPr lang="en-US" dirty="0">
                <a:solidFill>
                  <a:schemeClr val="tx1"/>
                </a:solidFill>
              </a:rPr>
              <a:t>Cancer is among the leading diseases affecting Americans and the global population. </a:t>
            </a:r>
          </a:p>
          <a:p>
            <a:pPr>
              <a:lnSpc>
                <a:spcPct val="150000"/>
              </a:lnSpc>
            </a:pPr>
            <a:r>
              <a:rPr lang="en-US" dirty="0">
                <a:solidFill>
                  <a:schemeClr val="tx1"/>
                </a:solidFill>
              </a:rPr>
              <a:t>In the United States, Cancer is the second leading causes of death with estimated 1.7M new cases diagnosed and over 600,000 patients dying from cancer (Zhao et al., 2020)</a:t>
            </a:r>
          </a:p>
          <a:p>
            <a:pPr>
              <a:lnSpc>
                <a:spcPct val="150000"/>
              </a:lnSpc>
            </a:pPr>
            <a:r>
              <a:rPr lang="en-US" dirty="0">
                <a:solidFill>
                  <a:schemeClr val="tx1"/>
                </a:solidFill>
              </a:rPr>
              <a:t>Impact of ACA on cancer treatment has been far reaching, with ACA encouraging coordinated care, and cost effective healthcare </a:t>
            </a:r>
          </a:p>
          <a:p>
            <a:pPr>
              <a:lnSpc>
                <a:spcPct val="150000"/>
              </a:lnSpc>
            </a:pPr>
            <a:endParaRPr lang="en-US" dirty="0">
              <a:solidFill>
                <a:schemeClr val="tx1"/>
              </a:solidFill>
            </a:endParaRPr>
          </a:p>
          <a:p>
            <a:pPr>
              <a:lnSpc>
                <a:spcPct val="150000"/>
              </a:lnSpc>
            </a:pPr>
            <a:endParaRPr lang="en-US" dirty="0">
              <a:solidFill>
                <a:schemeClr val="tx1"/>
              </a:solidFill>
            </a:endParaRPr>
          </a:p>
          <a:p>
            <a:pPr>
              <a:lnSpc>
                <a:spcPct val="150000"/>
              </a:lnSpc>
            </a:pPr>
            <a:endParaRPr lang="en-US" dirty="0">
              <a:solidFill>
                <a:schemeClr val="tx1"/>
              </a:solidFill>
            </a:endParaRPr>
          </a:p>
        </p:txBody>
      </p:sp>
      <p:pic>
        <p:nvPicPr>
          <p:cNvPr id="3074" name="Picture 2" descr="Study Shows Affordable Care Act Provision Helped Young Adult Cancer  Survivors Remain on Insurance Longer">
            <a:extLst>
              <a:ext uri="{FF2B5EF4-FFF2-40B4-BE49-F238E27FC236}">
                <a16:creationId xmlns:a16="http://schemas.microsoft.com/office/drawing/2014/main" id="{1251E28D-25CC-4A81-B775-1D44A61D561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964005"/>
            <a:ext cx="5336771" cy="38939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98805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37391A-51A4-45FB-B983-31FA05FFB3D1}"/>
              </a:ext>
            </a:extLst>
          </p:cNvPr>
          <p:cNvSpPr>
            <a:spLocks noGrp="1"/>
          </p:cNvSpPr>
          <p:nvPr>
            <p:ph type="title"/>
          </p:nvPr>
        </p:nvSpPr>
        <p:spPr>
          <a:xfrm>
            <a:off x="0" y="814646"/>
            <a:ext cx="5212080" cy="4488873"/>
          </a:xfrm>
        </p:spPr>
        <p:txBody>
          <a:bodyPr vert="horz" lIns="91440" tIns="45720" rIns="91440" bIns="45720" rtlCol="0" anchor="t">
            <a:noAutofit/>
          </a:bodyPr>
          <a:lstStyle/>
          <a:p>
            <a:r>
              <a:rPr lang="en-US" sz="6000" b="1" dirty="0">
                <a:solidFill>
                  <a:schemeClr val="bg1"/>
                </a:solidFill>
              </a:rPr>
              <a:t>Role of ACA in American Institute of Cancer Research</a:t>
            </a:r>
          </a:p>
        </p:txBody>
      </p:sp>
      <p:sp>
        <p:nvSpPr>
          <p:cNvPr id="3" name="Content Placeholder 2">
            <a:extLst>
              <a:ext uri="{FF2B5EF4-FFF2-40B4-BE49-F238E27FC236}">
                <a16:creationId xmlns:a16="http://schemas.microsoft.com/office/drawing/2014/main" id="{C615DD15-9AFA-4220-839A-77F0AAADCE62}"/>
              </a:ext>
            </a:extLst>
          </p:cNvPr>
          <p:cNvSpPr>
            <a:spLocks noGrp="1"/>
          </p:cNvSpPr>
          <p:nvPr>
            <p:ph idx="1"/>
          </p:nvPr>
        </p:nvSpPr>
        <p:spPr>
          <a:xfrm>
            <a:off x="5552902" y="685800"/>
            <a:ext cx="6517178" cy="5997633"/>
          </a:xfrm>
        </p:spPr>
        <p:txBody>
          <a:bodyPr vert="horz" lIns="91440" tIns="45720" rIns="91440" bIns="45720" rtlCol="0">
            <a:noAutofit/>
          </a:bodyPr>
          <a:lstStyle/>
          <a:p>
            <a:pPr>
              <a:lnSpc>
                <a:spcPct val="150000"/>
              </a:lnSpc>
            </a:pPr>
            <a:r>
              <a:rPr lang="en-US" dirty="0">
                <a:solidFill>
                  <a:schemeClr val="tx1"/>
                </a:solidFill>
              </a:rPr>
              <a:t>Before ACT, there was increased inequalities in accessibility of care among Americans </a:t>
            </a:r>
          </a:p>
          <a:p>
            <a:pPr>
              <a:lnSpc>
                <a:spcPct val="150000"/>
              </a:lnSpc>
            </a:pPr>
            <a:r>
              <a:rPr lang="en-US" dirty="0">
                <a:solidFill>
                  <a:schemeClr val="tx1"/>
                </a:solidFill>
              </a:rPr>
              <a:t>However, the ACT accorded different federal government departmental office have the mandate to hold the BOD accountable for failure to abide by the different legal and ethical requirements (Furrow et al, 2018)</a:t>
            </a:r>
          </a:p>
          <a:p>
            <a:pPr>
              <a:lnSpc>
                <a:spcPct val="150000"/>
              </a:lnSpc>
            </a:pPr>
            <a:r>
              <a:rPr lang="en-US" dirty="0">
                <a:solidFill>
                  <a:schemeClr val="tx1"/>
                </a:solidFill>
              </a:rPr>
              <a:t>Breaching the ACA policies could culminate in punishment</a:t>
            </a:r>
          </a:p>
          <a:p>
            <a:pPr>
              <a:lnSpc>
                <a:spcPct val="150000"/>
              </a:lnSpc>
            </a:pPr>
            <a:endParaRPr lang="en-US" dirty="0">
              <a:solidFill>
                <a:schemeClr val="tx1"/>
              </a:solidFill>
            </a:endParaRPr>
          </a:p>
        </p:txBody>
      </p:sp>
    </p:spTree>
    <p:extLst>
      <p:ext uri="{BB962C8B-B14F-4D97-AF65-F5344CB8AC3E}">
        <p14:creationId xmlns:p14="http://schemas.microsoft.com/office/powerpoint/2010/main" val="32466073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FEBA45-6213-423F-9669-7772E4A51474}"/>
              </a:ext>
            </a:extLst>
          </p:cNvPr>
          <p:cNvSpPr>
            <a:spLocks noGrp="1"/>
          </p:cNvSpPr>
          <p:nvPr>
            <p:ph type="title"/>
          </p:nvPr>
        </p:nvSpPr>
        <p:spPr>
          <a:xfrm>
            <a:off x="182880" y="685800"/>
            <a:ext cx="4396740" cy="5947756"/>
          </a:xfrm>
        </p:spPr>
        <p:txBody>
          <a:bodyPr vert="horz" lIns="91440" tIns="45720" rIns="91440" bIns="45720" rtlCol="0" anchor="t">
            <a:noAutofit/>
          </a:bodyPr>
          <a:lstStyle/>
          <a:p>
            <a:r>
              <a:rPr lang="en-US" sz="6000" b="1" dirty="0">
                <a:solidFill>
                  <a:schemeClr val="bg1"/>
                </a:solidFill>
              </a:rPr>
              <a:t>Changes Brought by ACA</a:t>
            </a:r>
          </a:p>
        </p:txBody>
      </p:sp>
      <p:sp>
        <p:nvSpPr>
          <p:cNvPr id="3" name="Content Placeholder 2">
            <a:extLst>
              <a:ext uri="{FF2B5EF4-FFF2-40B4-BE49-F238E27FC236}">
                <a16:creationId xmlns:a16="http://schemas.microsoft.com/office/drawing/2014/main" id="{B9B777C7-0EAD-49CC-9199-0775FCECE8DA}"/>
              </a:ext>
            </a:extLst>
          </p:cNvPr>
          <p:cNvSpPr>
            <a:spLocks noGrp="1"/>
          </p:cNvSpPr>
          <p:nvPr>
            <p:ph idx="1"/>
          </p:nvPr>
        </p:nvSpPr>
        <p:spPr>
          <a:xfrm>
            <a:off x="5569527" y="112222"/>
            <a:ext cx="6622473" cy="6633555"/>
          </a:xfrm>
        </p:spPr>
        <p:txBody>
          <a:bodyPr>
            <a:noAutofit/>
          </a:bodyPr>
          <a:lstStyle/>
          <a:p>
            <a:pPr>
              <a:lnSpc>
                <a:spcPct val="150000"/>
              </a:lnSpc>
            </a:pPr>
            <a:r>
              <a:rPr lang="en-US" dirty="0">
                <a:solidFill>
                  <a:schemeClr val="tx1"/>
                </a:solidFill>
              </a:rPr>
              <a:t>Before ACA, Individual’s financial background determined healthcare accessibility </a:t>
            </a:r>
          </a:p>
          <a:p>
            <a:pPr lvl="1">
              <a:lnSpc>
                <a:spcPct val="150000"/>
              </a:lnSpc>
            </a:pPr>
            <a:r>
              <a:rPr lang="en-US" dirty="0">
                <a:solidFill>
                  <a:schemeClr val="tx1"/>
                </a:solidFill>
              </a:rPr>
              <a:t>Rich families accessed improved care that low income households (Gaffney &amp; McCormick, 2017).</a:t>
            </a:r>
          </a:p>
          <a:p>
            <a:pPr marL="384048" lvl="1">
              <a:lnSpc>
                <a:spcPct val="150000"/>
              </a:lnSpc>
              <a:spcBef>
                <a:spcPts val="1000"/>
              </a:spcBef>
              <a:buFont typeface="Franklin Gothic Book" panose="020B0503020102020204" pitchFamily="34" charset="0"/>
              <a:buChar char="■"/>
            </a:pPr>
            <a:r>
              <a:rPr lang="en-US" i="0" dirty="0">
                <a:solidFill>
                  <a:schemeClr val="tx1"/>
                </a:solidFill>
              </a:rPr>
              <a:t>However, ACA brough healthcare equality by shifting away from the fee-for care service, favoring the optional payment methods, which seeks balanced payment with accountable high care and improved patient outcome</a:t>
            </a:r>
          </a:p>
          <a:p>
            <a:pPr marL="384048" lvl="1">
              <a:lnSpc>
                <a:spcPct val="150000"/>
              </a:lnSpc>
              <a:spcBef>
                <a:spcPts val="1000"/>
              </a:spcBef>
              <a:buFont typeface="Franklin Gothic Book" panose="020B0503020102020204" pitchFamily="34" charset="0"/>
              <a:buChar char="■"/>
            </a:pPr>
            <a:r>
              <a:rPr lang="en-US" i="0" dirty="0">
                <a:solidFill>
                  <a:schemeClr val="tx1"/>
                </a:solidFill>
              </a:rPr>
              <a:t>Thus, affordable care will encourage people to seek healthcare services</a:t>
            </a:r>
          </a:p>
          <a:p>
            <a:pPr marL="384048" lvl="1">
              <a:lnSpc>
                <a:spcPct val="150000"/>
              </a:lnSpc>
              <a:spcBef>
                <a:spcPts val="1000"/>
              </a:spcBef>
              <a:buFont typeface="Franklin Gothic Book" panose="020B0503020102020204" pitchFamily="34" charset="0"/>
              <a:buChar char="■"/>
            </a:pPr>
            <a:r>
              <a:rPr lang="en-US" i="0" dirty="0">
                <a:solidFill>
                  <a:schemeClr val="tx1"/>
                </a:solidFill>
              </a:rPr>
              <a:t>IT will allow people to access health nutritional programs and dietary requirements of cancer, enhancing the preventive measures </a:t>
            </a:r>
          </a:p>
          <a:p>
            <a:pPr marL="530352" lvl="1" indent="0">
              <a:lnSpc>
                <a:spcPct val="150000"/>
              </a:lnSpc>
              <a:buNone/>
            </a:pPr>
            <a:endParaRPr lang="en-US" dirty="0">
              <a:solidFill>
                <a:schemeClr val="tx1"/>
              </a:solidFill>
            </a:endParaRPr>
          </a:p>
          <a:p>
            <a:pPr>
              <a:lnSpc>
                <a:spcPct val="150000"/>
              </a:lnSpc>
            </a:pPr>
            <a:endParaRPr lang="en-US" dirty="0">
              <a:solidFill>
                <a:schemeClr val="tx1"/>
              </a:solidFill>
            </a:endParaRPr>
          </a:p>
        </p:txBody>
      </p:sp>
      <p:pic>
        <p:nvPicPr>
          <p:cNvPr id="4098" name="Picture 2" descr="Is personalised nutrition better for cancer prevention? | WCRF International">
            <a:extLst>
              <a:ext uri="{FF2B5EF4-FFF2-40B4-BE49-F238E27FC236}">
                <a16:creationId xmlns:a16="http://schemas.microsoft.com/office/drawing/2014/main" id="{741CBD42-15F3-46B7-86FF-70C651AF927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142211"/>
            <a:ext cx="5320145" cy="36035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125286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F03347-AEB6-4D63-BBAB-0E10B3AC9695}"/>
              </a:ext>
            </a:extLst>
          </p:cNvPr>
          <p:cNvSpPr>
            <a:spLocks noGrp="1"/>
          </p:cNvSpPr>
          <p:nvPr>
            <p:ph type="title"/>
          </p:nvPr>
        </p:nvSpPr>
        <p:spPr>
          <a:xfrm>
            <a:off x="-2" y="396932"/>
            <a:ext cx="5370022" cy="3304309"/>
          </a:xfrm>
        </p:spPr>
        <p:txBody>
          <a:bodyPr/>
          <a:lstStyle/>
          <a:p>
            <a:r>
              <a:rPr lang="en-US" sz="6000" b="1" dirty="0">
                <a:solidFill>
                  <a:schemeClr val="bg1"/>
                </a:solidFill>
              </a:rPr>
              <a:t>Impact of ACA on Clinical Provision Services </a:t>
            </a:r>
          </a:p>
        </p:txBody>
      </p:sp>
      <p:sp>
        <p:nvSpPr>
          <p:cNvPr id="3" name="Content Placeholder 2">
            <a:extLst>
              <a:ext uri="{FF2B5EF4-FFF2-40B4-BE49-F238E27FC236}">
                <a16:creationId xmlns:a16="http://schemas.microsoft.com/office/drawing/2014/main" id="{69E96D7B-524F-43D3-BA73-D37936FDE861}"/>
              </a:ext>
            </a:extLst>
          </p:cNvPr>
          <p:cNvSpPr>
            <a:spLocks noGrp="1"/>
          </p:cNvSpPr>
          <p:nvPr>
            <p:ph idx="1"/>
          </p:nvPr>
        </p:nvSpPr>
        <p:spPr>
          <a:xfrm>
            <a:off x="5835535" y="685800"/>
            <a:ext cx="6356465" cy="6030883"/>
          </a:xfrm>
        </p:spPr>
        <p:txBody>
          <a:bodyPr vert="horz" lIns="91440" tIns="45720" rIns="91440" bIns="45720" rtlCol="0">
            <a:noAutofit/>
          </a:bodyPr>
          <a:lstStyle/>
          <a:p>
            <a:pPr>
              <a:lnSpc>
                <a:spcPct val="150000"/>
              </a:lnSpc>
            </a:pPr>
            <a:r>
              <a:rPr lang="en-US" dirty="0">
                <a:solidFill>
                  <a:schemeClr val="tx1"/>
                </a:solidFill>
              </a:rPr>
              <a:t>Notable improvements included:</a:t>
            </a:r>
          </a:p>
          <a:p>
            <a:pPr lvl="1">
              <a:lnSpc>
                <a:spcPct val="150000"/>
              </a:lnSpc>
            </a:pPr>
            <a:r>
              <a:rPr lang="en-US" dirty="0">
                <a:solidFill>
                  <a:schemeClr val="tx1"/>
                </a:solidFill>
              </a:rPr>
              <a:t>Lower-income adults managed to acquire cost0sharing reductions</a:t>
            </a:r>
          </a:p>
          <a:p>
            <a:pPr>
              <a:lnSpc>
                <a:spcPct val="150000"/>
              </a:lnSpc>
            </a:pPr>
            <a:r>
              <a:rPr lang="en-US" dirty="0">
                <a:solidFill>
                  <a:schemeClr val="tx1"/>
                </a:solidFill>
              </a:rPr>
              <a:t>ACA eliminated personal compulsory penalties </a:t>
            </a:r>
          </a:p>
          <a:p>
            <a:pPr>
              <a:lnSpc>
                <a:spcPct val="150000"/>
              </a:lnSpc>
            </a:pPr>
            <a:r>
              <a:rPr lang="en-US" dirty="0">
                <a:solidFill>
                  <a:schemeClr val="tx1"/>
                </a:solidFill>
              </a:rPr>
              <a:t>This has promoted clinical services accessibility since most Americans can access cost-shared and cheap programs </a:t>
            </a:r>
          </a:p>
          <a:p>
            <a:pPr lvl="1">
              <a:lnSpc>
                <a:spcPct val="150000"/>
              </a:lnSpc>
            </a:pPr>
            <a:r>
              <a:rPr lang="en-US" dirty="0">
                <a:solidFill>
                  <a:schemeClr val="tx1"/>
                </a:solidFill>
              </a:rPr>
              <a:t>This has complemented the American Institute of Cancer Research to fight against cancer </a:t>
            </a:r>
          </a:p>
        </p:txBody>
      </p:sp>
      <p:pic>
        <p:nvPicPr>
          <p:cNvPr id="5122" name="Picture 2" descr="Affordable Care Act (ACA) Definition">
            <a:extLst>
              <a:ext uri="{FF2B5EF4-FFF2-40B4-BE49-F238E27FC236}">
                <a16:creationId xmlns:a16="http://schemas.microsoft.com/office/drawing/2014/main" id="{22F5955F-6975-4899-99D7-A2101DC9A11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3553691"/>
            <a:ext cx="5370021" cy="33043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732770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2DC170-E0DB-4417-9970-15BCEE09BEDF}"/>
              </a:ext>
            </a:extLst>
          </p:cNvPr>
          <p:cNvSpPr>
            <a:spLocks noGrp="1"/>
          </p:cNvSpPr>
          <p:nvPr>
            <p:ph type="title"/>
          </p:nvPr>
        </p:nvSpPr>
        <p:spPr>
          <a:xfrm>
            <a:off x="0" y="685800"/>
            <a:ext cx="4579620" cy="2157884"/>
          </a:xfrm>
        </p:spPr>
        <p:txBody>
          <a:bodyPr/>
          <a:lstStyle/>
          <a:p>
            <a:r>
              <a:rPr lang="en-US" sz="6000" b="1" dirty="0">
                <a:solidFill>
                  <a:schemeClr val="bg1"/>
                </a:solidFill>
              </a:rPr>
              <a:t>Corporate Governance and ACA </a:t>
            </a:r>
          </a:p>
        </p:txBody>
      </p:sp>
      <p:sp>
        <p:nvSpPr>
          <p:cNvPr id="3" name="Content Placeholder 2">
            <a:extLst>
              <a:ext uri="{FF2B5EF4-FFF2-40B4-BE49-F238E27FC236}">
                <a16:creationId xmlns:a16="http://schemas.microsoft.com/office/drawing/2014/main" id="{92C219B5-1B7A-4AE6-896A-E0748270A961}"/>
              </a:ext>
            </a:extLst>
          </p:cNvPr>
          <p:cNvSpPr>
            <a:spLocks noGrp="1"/>
          </p:cNvSpPr>
          <p:nvPr>
            <p:ph idx="1"/>
          </p:nvPr>
        </p:nvSpPr>
        <p:spPr>
          <a:xfrm>
            <a:off x="5586153" y="137160"/>
            <a:ext cx="6489469" cy="6720840"/>
          </a:xfrm>
        </p:spPr>
        <p:txBody>
          <a:bodyPr vert="horz" lIns="91440" tIns="45720" rIns="91440" bIns="45720" rtlCol="0">
            <a:noAutofit/>
          </a:bodyPr>
          <a:lstStyle/>
          <a:p>
            <a:pPr>
              <a:lnSpc>
                <a:spcPct val="150000"/>
              </a:lnSpc>
            </a:pPr>
            <a:r>
              <a:rPr lang="en-US" dirty="0">
                <a:solidFill>
                  <a:schemeClr val="tx1"/>
                </a:solidFill>
              </a:rPr>
              <a:t>The BOD is responsible for promoting accountability and compliance (Matos et al., 2015). </a:t>
            </a:r>
          </a:p>
          <a:p>
            <a:pPr>
              <a:lnSpc>
                <a:spcPct val="150000"/>
              </a:lnSpc>
            </a:pPr>
            <a:r>
              <a:rPr lang="en-US" dirty="0">
                <a:solidFill>
                  <a:schemeClr val="tx1"/>
                </a:solidFill>
              </a:rPr>
              <a:t>The BOD plays a crucial role in strategic focus and ensuring compliance of set policies and regulations. </a:t>
            </a:r>
          </a:p>
          <a:p>
            <a:pPr>
              <a:lnSpc>
                <a:spcPct val="150000"/>
              </a:lnSpc>
            </a:pPr>
            <a:r>
              <a:rPr lang="en-US" dirty="0">
                <a:solidFill>
                  <a:schemeClr val="tx1"/>
                </a:solidFill>
              </a:rPr>
              <a:t>Therefore, despite ACA providing significance changes and benefits, </a:t>
            </a:r>
          </a:p>
          <a:p>
            <a:pPr>
              <a:lnSpc>
                <a:spcPct val="150000"/>
              </a:lnSpc>
            </a:pPr>
            <a:r>
              <a:rPr lang="en-US" dirty="0">
                <a:solidFill>
                  <a:schemeClr val="tx1"/>
                </a:solidFill>
              </a:rPr>
              <a:t>The BOD should engage in extensive and comprehensive research to improve ways to improve ACA policies </a:t>
            </a:r>
          </a:p>
          <a:p>
            <a:pPr>
              <a:lnSpc>
                <a:spcPct val="150000"/>
              </a:lnSpc>
            </a:pPr>
            <a:r>
              <a:rPr lang="en-US" dirty="0">
                <a:solidFill>
                  <a:schemeClr val="tx1"/>
                </a:solidFill>
              </a:rPr>
              <a:t>The focus should be enhancing provision of equal and affordable care leading to eradication through effective treatment and prevention of cancer </a:t>
            </a:r>
          </a:p>
          <a:p>
            <a:pPr>
              <a:lnSpc>
                <a:spcPct val="150000"/>
              </a:lnSpc>
            </a:pPr>
            <a:endParaRPr lang="en-US" dirty="0">
              <a:solidFill>
                <a:schemeClr val="tx1"/>
              </a:solidFill>
            </a:endParaRPr>
          </a:p>
        </p:txBody>
      </p:sp>
      <p:pic>
        <p:nvPicPr>
          <p:cNvPr id="6146" name="Picture 2" descr="How the Affordable Care Act Changed the Face of Health Insurance">
            <a:extLst>
              <a:ext uri="{FF2B5EF4-FFF2-40B4-BE49-F238E27FC236}">
                <a16:creationId xmlns:a16="http://schemas.microsoft.com/office/drawing/2014/main" id="{0B06DF5F-9A68-45A8-8CDD-6BFB0F0FF59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205336"/>
            <a:ext cx="5370022" cy="34580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67165922"/>
      </p:ext>
    </p:extLst>
  </p:cSld>
  <p:clrMapOvr>
    <a:masterClrMapping/>
  </p:clrMapOvr>
</p:sld>
</file>

<file path=ppt/theme/theme1.xml><?xml version="1.0" encoding="utf-8"?>
<a:theme xmlns:a="http://schemas.openxmlformats.org/drawingml/2006/main" name="Crop">
  <a:themeElements>
    <a:clrScheme name="Orange Red">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Crop">
      <a:maj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3020102020204"/>
        <a:ea typeface=""/>
        <a:cs typeface=""/>
        <a:font script="Jpan" typeface="メイリオ"/>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Crop">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34925" cap="flat" cmpd="sng" algn="in">
          <a:solidFill>
            <a:schemeClr val="phClr"/>
          </a:solidFill>
          <a:prstDash val="solid"/>
        </a:ln>
        <a:ln w="19050" cap="flat" cmpd="sng" algn="in">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3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rop" id="{EC9488ED-E761-4D60-9AC4-764D1FE2C171}" vid="{CE19780C-D67D-4C13-9DE9-A52BC3BA51B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{4567CE8F-E303-4759-BCFC-5F976C577C15}tf10001105</Template>
  <TotalTime>138</TotalTime>
  <Words>852</Words>
  <Application>Microsoft Office PowerPoint</Application>
  <PresentationFormat>Widescreen</PresentationFormat>
  <Paragraphs>55</Paragraphs>
  <Slides>10</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Courier New</vt:lpstr>
      <vt:lpstr>Franklin Gothic Book</vt:lpstr>
      <vt:lpstr>Crop</vt:lpstr>
      <vt:lpstr>PowerPoint Presentation</vt:lpstr>
      <vt:lpstr>Introduction</vt:lpstr>
      <vt:lpstr>Benefits of ACA</vt:lpstr>
      <vt:lpstr>ACA and Preventive Care </vt:lpstr>
      <vt:lpstr>Overcoming Inequality in Cancer</vt:lpstr>
      <vt:lpstr>Role of ACA in American Institute of Cancer Research</vt:lpstr>
      <vt:lpstr>Changes Brought by ACA</vt:lpstr>
      <vt:lpstr>Impact of ACA on Clinical Provision Services </vt:lpstr>
      <vt:lpstr>Corporate Governance and ACA </vt:lpstr>
      <vt:lpstr>References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Executive Brief Presentation</dc:title>
  <dc:creator>Pc</dc:creator>
  <cp:lastModifiedBy>PC</cp:lastModifiedBy>
  <cp:revision>34</cp:revision>
  <dcterms:created xsi:type="dcterms:W3CDTF">2021-05-12T05:30:28Z</dcterms:created>
  <dcterms:modified xsi:type="dcterms:W3CDTF">2021-05-12T13:59:06Z</dcterms:modified>
</cp:coreProperties>
</file>