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0"/>
  </p:notesMasterIdLst>
  <p:sldIdLst>
    <p:sldId id="256" r:id="rId2"/>
    <p:sldId id="266" r:id="rId3"/>
    <p:sldId id="262" r:id="rId4"/>
    <p:sldId id="263" r:id="rId5"/>
    <p:sldId id="267" r:id="rId6"/>
    <p:sldId id="268" r:id="rId7"/>
    <p:sldId id="264" r:id="rId8"/>
    <p:sldId id="26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364" autoAdjust="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2D7724-3A4C-48AC-9E2D-3AAA038DD14D}" type="datetimeFigureOut">
              <a:rPr lang="en-US" smtClean="0"/>
              <a:t>5/9/2021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9B1245-CFD5-4FE5-A569-9B84F45BC1F3}" type="slidenum">
              <a:rPr lang="en-US" smtClean="0"/>
              <a:t>‹#›</a:t>
            </a:fld>
            <a:endParaRPr lang="en-US"/>
          </a:p>
        </p:txBody>
      </p:sp>
    </p:spTree>
    <p:extLst>
      <p:ext uri="{BB962C8B-B14F-4D97-AF65-F5344CB8AC3E}">
        <p14:creationId xmlns:p14="http://schemas.microsoft.com/office/powerpoint/2010/main" val="213514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9B1245-CFD5-4FE5-A569-9B84F45BC1F3}" type="slidenum">
              <a:rPr lang="en-US" smtClean="0"/>
              <a:t>1</a:t>
            </a:fld>
            <a:endParaRPr lang="en-US"/>
          </a:p>
        </p:txBody>
      </p:sp>
    </p:spTree>
    <p:extLst>
      <p:ext uri="{BB962C8B-B14F-4D97-AF65-F5344CB8AC3E}">
        <p14:creationId xmlns:p14="http://schemas.microsoft.com/office/powerpoint/2010/main" val="448153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9B1245-CFD5-4FE5-A569-9B84F45BC1F3}" type="slidenum">
              <a:rPr lang="en-US" smtClean="0"/>
              <a:t>2</a:t>
            </a:fld>
            <a:endParaRPr lang="en-US"/>
          </a:p>
        </p:txBody>
      </p:sp>
    </p:spTree>
    <p:extLst>
      <p:ext uri="{BB962C8B-B14F-4D97-AF65-F5344CB8AC3E}">
        <p14:creationId xmlns:p14="http://schemas.microsoft.com/office/powerpoint/2010/main" val="3914812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59B1245-CFD5-4FE5-A569-9B84F45BC1F3}" type="slidenum">
              <a:rPr lang="en-US" smtClean="0"/>
              <a:t>3</a:t>
            </a:fld>
            <a:endParaRPr lang="en-US"/>
          </a:p>
        </p:txBody>
      </p:sp>
    </p:spTree>
    <p:extLst>
      <p:ext uri="{BB962C8B-B14F-4D97-AF65-F5344CB8AC3E}">
        <p14:creationId xmlns:p14="http://schemas.microsoft.com/office/powerpoint/2010/main" val="38092290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604DB72-4E47-4839-B573-CEDCCBD8D5CB}" type="datetimeFigureOut">
              <a:rPr lang="en-US" smtClean="0"/>
              <a:t>5/9/2021</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8824109-DD35-4B8F-8CAD-ACDD951228F1}" type="slidenum">
              <a:rPr lang="en-US" smtClean="0"/>
              <a:t>‹#›</a:t>
            </a:fld>
            <a:endParaRPr lang="en-US"/>
          </a:p>
        </p:txBody>
      </p:sp>
    </p:spTree>
    <p:extLst>
      <p:ext uri="{BB962C8B-B14F-4D97-AF65-F5344CB8AC3E}">
        <p14:creationId xmlns:p14="http://schemas.microsoft.com/office/powerpoint/2010/main" val="2213372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04DB72-4E47-4839-B573-CEDCCBD8D5CB}" type="datetimeFigureOut">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824109-DD35-4B8F-8CAD-ACDD951228F1}" type="slidenum">
              <a:rPr lang="en-US" smtClean="0"/>
              <a:t>‹#›</a:t>
            </a:fld>
            <a:endParaRPr lang="en-US"/>
          </a:p>
        </p:txBody>
      </p:sp>
    </p:spTree>
    <p:extLst>
      <p:ext uri="{BB962C8B-B14F-4D97-AF65-F5344CB8AC3E}">
        <p14:creationId xmlns:p14="http://schemas.microsoft.com/office/powerpoint/2010/main" val="642461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04DB72-4E47-4839-B573-CEDCCBD8D5CB}" type="datetimeFigureOut">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8824109-DD35-4B8F-8CAD-ACDD951228F1}" type="slidenum">
              <a:rPr lang="en-US" smtClean="0"/>
              <a:t>‹#›</a:t>
            </a:fld>
            <a:endParaRPr lang="en-US"/>
          </a:p>
        </p:txBody>
      </p:sp>
    </p:spTree>
    <p:extLst>
      <p:ext uri="{BB962C8B-B14F-4D97-AF65-F5344CB8AC3E}">
        <p14:creationId xmlns:p14="http://schemas.microsoft.com/office/powerpoint/2010/main" val="3597013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04DB72-4E47-4839-B573-CEDCCBD8D5CB}" type="datetimeFigureOut">
              <a:rPr lang="en-US" smtClean="0"/>
              <a:t>5/9/2021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824109-DD35-4B8F-8CAD-ACDD951228F1}" type="slidenum">
              <a:rPr lang="en-US" smtClean="0"/>
              <a:t>‹#›</a:t>
            </a:fld>
            <a:endParaRPr lang="en-US"/>
          </a:p>
        </p:txBody>
      </p:sp>
    </p:spTree>
    <p:extLst>
      <p:ext uri="{BB962C8B-B14F-4D97-AF65-F5344CB8AC3E}">
        <p14:creationId xmlns:p14="http://schemas.microsoft.com/office/powerpoint/2010/main" val="2692455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04DB72-4E47-4839-B573-CEDCCBD8D5CB}" type="datetimeFigureOut">
              <a:rPr lang="en-US" smtClean="0"/>
              <a:t>5/9/2021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824109-DD35-4B8F-8CAD-ACDD951228F1}" type="slidenum">
              <a:rPr lang="en-US" smtClean="0"/>
              <a:t>‹#›</a:t>
            </a:fld>
            <a:endParaRPr lang="en-US"/>
          </a:p>
        </p:txBody>
      </p:sp>
    </p:spTree>
    <p:extLst>
      <p:ext uri="{BB962C8B-B14F-4D97-AF65-F5344CB8AC3E}">
        <p14:creationId xmlns:p14="http://schemas.microsoft.com/office/powerpoint/2010/main" val="2821206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604DB72-4E47-4839-B573-CEDCCBD8D5CB}" type="datetimeFigureOut">
              <a:rPr lang="en-US" smtClean="0"/>
              <a:t>5/9/2021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824109-DD35-4B8F-8CAD-ACDD951228F1}" type="slidenum">
              <a:rPr lang="en-US" smtClean="0"/>
              <a:t>‹#›</a:t>
            </a:fld>
            <a:endParaRPr lang="en-US"/>
          </a:p>
        </p:txBody>
      </p:sp>
    </p:spTree>
    <p:extLst>
      <p:ext uri="{BB962C8B-B14F-4D97-AF65-F5344CB8AC3E}">
        <p14:creationId xmlns:p14="http://schemas.microsoft.com/office/powerpoint/2010/main" val="2449902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04DB72-4E47-4839-B573-CEDCCBD8D5CB}" type="datetimeFigureOut">
              <a:rPr lang="en-US" smtClean="0"/>
              <a:t>5/9/2021</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8824109-DD35-4B8F-8CAD-ACDD951228F1}" type="slidenum">
              <a:rPr lang="en-US" smtClean="0"/>
              <a:t>‹#›</a:t>
            </a:fld>
            <a:endParaRPr lang="en-US"/>
          </a:p>
        </p:txBody>
      </p:sp>
    </p:spTree>
    <p:extLst>
      <p:ext uri="{BB962C8B-B14F-4D97-AF65-F5344CB8AC3E}">
        <p14:creationId xmlns:p14="http://schemas.microsoft.com/office/powerpoint/2010/main" val="2918140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04DB72-4E47-4839-B573-CEDCCBD8D5CB}" type="datetimeFigureOut">
              <a:rPr lang="en-US" smtClean="0"/>
              <a:t>5/9/2021</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8824109-DD35-4B8F-8CAD-ACDD951228F1}" type="slidenum">
              <a:rPr lang="en-US" smtClean="0"/>
              <a:t>‹#›</a:t>
            </a:fld>
            <a:endParaRPr lang="en-US"/>
          </a:p>
        </p:txBody>
      </p:sp>
    </p:spTree>
    <p:extLst>
      <p:ext uri="{BB962C8B-B14F-4D97-AF65-F5344CB8AC3E}">
        <p14:creationId xmlns:p14="http://schemas.microsoft.com/office/powerpoint/2010/main" val="379734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04DB72-4E47-4839-B573-CEDCCBD8D5CB}" type="datetimeFigureOut">
              <a:rPr lang="en-US" smtClean="0"/>
              <a:t>5/9/2021</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8824109-DD35-4B8F-8CAD-ACDD951228F1}" type="slidenum">
              <a:rPr lang="en-US" smtClean="0"/>
              <a:t>‹#›</a:t>
            </a:fld>
            <a:endParaRPr lang="en-US"/>
          </a:p>
        </p:txBody>
      </p:sp>
    </p:spTree>
    <p:extLst>
      <p:ext uri="{BB962C8B-B14F-4D97-AF65-F5344CB8AC3E}">
        <p14:creationId xmlns:p14="http://schemas.microsoft.com/office/powerpoint/2010/main" val="785977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04DB72-4E47-4839-B573-CEDCCBD8D5CB}" type="datetimeFigureOut">
              <a:rPr lang="en-US" smtClean="0"/>
              <a:t>5/9/2021</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8824109-DD35-4B8F-8CAD-ACDD951228F1}" type="slidenum">
              <a:rPr lang="en-US" smtClean="0"/>
              <a:t>‹#›</a:t>
            </a:fld>
            <a:endParaRPr lang="en-US"/>
          </a:p>
        </p:txBody>
      </p:sp>
    </p:spTree>
    <p:extLst>
      <p:ext uri="{BB962C8B-B14F-4D97-AF65-F5344CB8AC3E}">
        <p14:creationId xmlns:p14="http://schemas.microsoft.com/office/powerpoint/2010/main" val="52857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04DB72-4E47-4839-B573-CEDCCBD8D5CB}" type="datetimeFigureOut">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8824109-DD35-4B8F-8CAD-ACDD951228F1}" type="slidenum">
              <a:rPr lang="en-US" smtClean="0"/>
              <a:t>‹#›</a:t>
            </a:fld>
            <a:endParaRPr lang="en-US"/>
          </a:p>
        </p:txBody>
      </p:sp>
    </p:spTree>
    <p:extLst>
      <p:ext uri="{BB962C8B-B14F-4D97-AF65-F5344CB8AC3E}">
        <p14:creationId xmlns:p14="http://schemas.microsoft.com/office/powerpoint/2010/main" val="3879723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04DB72-4E47-4839-B573-CEDCCBD8D5CB}" type="datetimeFigureOut">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8824109-DD35-4B8F-8CAD-ACDD951228F1}" type="slidenum">
              <a:rPr lang="en-US" smtClean="0"/>
              <a:t>‹#›</a:t>
            </a:fld>
            <a:endParaRPr lang="en-US"/>
          </a:p>
        </p:txBody>
      </p:sp>
    </p:spTree>
    <p:extLst>
      <p:ext uri="{BB962C8B-B14F-4D97-AF65-F5344CB8AC3E}">
        <p14:creationId xmlns:p14="http://schemas.microsoft.com/office/powerpoint/2010/main" val="42200559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04DB72-4E47-4839-B573-CEDCCBD8D5CB}" type="datetimeFigureOut">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8824109-DD35-4B8F-8CAD-ACDD951228F1}" type="slidenum">
              <a:rPr lang="en-US" smtClean="0"/>
              <a:t>‹#›</a:t>
            </a:fld>
            <a:endParaRPr lang="en-US"/>
          </a:p>
        </p:txBody>
      </p:sp>
    </p:spTree>
    <p:extLst>
      <p:ext uri="{BB962C8B-B14F-4D97-AF65-F5344CB8AC3E}">
        <p14:creationId xmlns:p14="http://schemas.microsoft.com/office/powerpoint/2010/main" val="18112948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604DB72-4E47-4839-B573-CEDCCBD8D5CB}" type="datetimeFigureOut">
              <a:rPr lang="en-US" smtClean="0"/>
              <a:t>5/9/2021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824109-DD35-4B8F-8CAD-ACDD951228F1}" type="slidenum">
              <a:rPr lang="en-US" smtClean="0"/>
              <a:t>‹#›</a:t>
            </a:fld>
            <a:endParaRPr lang="en-US"/>
          </a:p>
        </p:txBody>
      </p:sp>
    </p:spTree>
    <p:extLst>
      <p:ext uri="{BB962C8B-B14F-4D97-AF65-F5344CB8AC3E}">
        <p14:creationId xmlns:p14="http://schemas.microsoft.com/office/powerpoint/2010/main" val="30532160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604DB72-4E47-4839-B573-CEDCCBD8D5CB}" type="datetimeFigureOut">
              <a:rPr lang="en-US" smtClean="0"/>
              <a:t>5/9/2021</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68824109-DD35-4B8F-8CAD-ACDD951228F1}" type="slidenum">
              <a:rPr lang="en-US" smtClean="0"/>
              <a:t>‹#›</a:t>
            </a:fld>
            <a:endParaRPr lang="en-US"/>
          </a:p>
        </p:txBody>
      </p:sp>
    </p:spTree>
    <p:extLst>
      <p:ext uri="{BB962C8B-B14F-4D97-AF65-F5344CB8AC3E}">
        <p14:creationId xmlns:p14="http://schemas.microsoft.com/office/powerpoint/2010/main" val="14518933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9604DB72-4E47-4839-B573-CEDCCBD8D5CB}" type="datetimeFigureOut">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824109-DD35-4B8F-8CAD-ACDD951228F1}" type="slidenum">
              <a:rPr lang="en-US" smtClean="0"/>
              <a:t>‹#›</a:t>
            </a:fld>
            <a:endParaRPr lang="en-US"/>
          </a:p>
        </p:txBody>
      </p:sp>
    </p:spTree>
    <p:extLst>
      <p:ext uri="{BB962C8B-B14F-4D97-AF65-F5344CB8AC3E}">
        <p14:creationId xmlns:p14="http://schemas.microsoft.com/office/powerpoint/2010/main" val="10554252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9604DB72-4E47-4839-B573-CEDCCBD8D5CB}" type="datetimeFigureOut">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8824109-DD35-4B8F-8CAD-ACDD951228F1}" type="slidenum">
              <a:rPr lang="en-US" smtClean="0"/>
              <a:t>‹#›</a:t>
            </a:fld>
            <a:endParaRPr lang="en-US"/>
          </a:p>
        </p:txBody>
      </p:sp>
    </p:spTree>
    <p:extLst>
      <p:ext uri="{BB962C8B-B14F-4D97-AF65-F5344CB8AC3E}">
        <p14:creationId xmlns:p14="http://schemas.microsoft.com/office/powerpoint/2010/main" val="1790977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9604DB72-4E47-4839-B573-CEDCCBD8D5CB}" type="datetimeFigureOut">
              <a:rPr lang="en-US" smtClean="0"/>
              <a:t>5/9/2021</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8824109-DD35-4B8F-8CAD-ACDD951228F1}" type="slidenum">
              <a:rPr lang="en-US" smtClean="0"/>
              <a:t>‹#›</a:t>
            </a:fld>
            <a:endParaRPr lang="en-US"/>
          </a:p>
        </p:txBody>
      </p:sp>
    </p:spTree>
    <p:extLst>
      <p:ext uri="{BB962C8B-B14F-4D97-AF65-F5344CB8AC3E}">
        <p14:creationId xmlns:p14="http://schemas.microsoft.com/office/powerpoint/2010/main" val="356256676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sz="2700" dirty="0" smtClean="0">
                <a:solidFill>
                  <a:schemeClr val="tx1"/>
                </a:solidFill>
                <a:latin typeface="Times New Roman" panose="02020603050405020304" pitchFamily="18" charset="0"/>
                <a:cs typeface="Times New Roman" panose="02020603050405020304" pitchFamily="18" charset="0"/>
              </a:rPr>
              <a:t>Antisocial </a:t>
            </a:r>
            <a:r>
              <a:rPr lang="en-US" sz="2700" dirty="0">
                <a:solidFill>
                  <a:schemeClr val="tx1"/>
                </a:solidFill>
                <a:latin typeface="Times New Roman" panose="02020603050405020304" pitchFamily="18" charset="0"/>
                <a:cs typeface="Times New Roman" panose="02020603050405020304" pitchFamily="18" charset="0"/>
              </a:rPr>
              <a:t>Personality Disorder in the Prison System</a:t>
            </a:r>
            <a:br>
              <a:rPr lang="en-US" sz="2700" dirty="0">
                <a:solidFill>
                  <a:schemeClr val="tx1"/>
                </a:solidFill>
                <a:latin typeface="Times New Roman" panose="02020603050405020304" pitchFamily="18" charset="0"/>
                <a:cs typeface="Times New Roman" panose="02020603050405020304" pitchFamily="18" charset="0"/>
              </a:rPr>
            </a:br>
            <a:r>
              <a:rPr lang="en-US" sz="2700" dirty="0">
                <a:solidFill>
                  <a:schemeClr val="tx1"/>
                </a:solidFill>
                <a:latin typeface="Times New Roman" panose="02020603050405020304" pitchFamily="18" charset="0"/>
                <a:cs typeface="Times New Roman" panose="02020603050405020304" pitchFamily="18" charset="0"/>
              </a:rPr>
              <a:t>Student’s Name</a:t>
            </a:r>
            <a:br>
              <a:rPr lang="en-US" sz="2700" dirty="0">
                <a:solidFill>
                  <a:schemeClr val="tx1"/>
                </a:solidFill>
                <a:latin typeface="Times New Roman" panose="02020603050405020304" pitchFamily="18" charset="0"/>
                <a:cs typeface="Times New Roman" panose="02020603050405020304" pitchFamily="18" charset="0"/>
              </a:rPr>
            </a:br>
            <a:r>
              <a:rPr lang="en-US" sz="2700" dirty="0">
                <a:solidFill>
                  <a:schemeClr val="tx1"/>
                </a:solidFill>
                <a:latin typeface="Times New Roman" panose="02020603050405020304" pitchFamily="18" charset="0"/>
                <a:cs typeface="Times New Roman" panose="02020603050405020304" pitchFamily="18" charset="0"/>
              </a:rPr>
              <a:t>Institutional Affiliation</a:t>
            </a:r>
            <a:br>
              <a:rPr lang="en-US" sz="2700" dirty="0">
                <a:solidFill>
                  <a:schemeClr val="tx1"/>
                </a:solidFill>
                <a:latin typeface="Times New Roman" panose="02020603050405020304" pitchFamily="18" charset="0"/>
                <a:cs typeface="Times New Roman" panose="02020603050405020304" pitchFamily="18" charset="0"/>
              </a:rPr>
            </a:br>
            <a:r>
              <a:rPr lang="en-US" sz="2700" dirty="0">
                <a:solidFill>
                  <a:schemeClr val="tx1"/>
                </a:solidFill>
                <a:latin typeface="Times New Roman" panose="02020603050405020304" pitchFamily="18" charset="0"/>
                <a:cs typeface="Times New Roman" panose="02020603050405020304" pitchFamily="18" charset="0"/>
              </a:rPr>
              <a:t>Professor’s Name</a:t>
            </a:r>
            <a:br>
              <a:rPr lang="en-US" sz="2700" dirty="0">
                <a:solidFill>
                  <a:schemeClr val="tx1"/>
                </a:solidFill>
                <a:latin typeface="Times New Roman" panose="02020603050405020304" pitchFamily="18" charset="0"/>
                <a:cs typeface="Times New Roman" panose="02020603050405020304" pitchFamily="18" charset="0"/>
              </a:rPr>
            </a:br>
            <a:r>
              <a:rPr lang="en-US" sz="2700" dirty="0">
                <a:solidFill>
                  <a:schemeClr val="tx1"/>
                </a:solidFill>
                <a:latin typeface="Times New Roman" panose="02020603050405020304" pitchFamily="18" charset="0"/>
                <a:cs typeface="Times New Roman" panose="02020603050405020304" pitchFamily="18" charset="0"/>
              </a:rPr>
              <a:t>Course Number</a:t>
            </a:r>
            <a:br>
              <a:rPr lang="en-US" sz="2700" dirty="0">
                <a:solidFill>
                  <a:schemeClr val="tx1"/>
                </a:solidFill>
                <a:latin typeface="Times New Roman" panose="02020603050405020304" pitchFamily="18" charset="0"/>
                <a:cs typeface="Times New Roman" panose="02020603050405020304" pitchFamily="18" charset="0"/>
              </a:rPr>
            </a:br>
            <a:r>
              <a:rPr lang="en-US" sz="2700" dirty="0">
                <a:solidFill>
                  <a:schemeClr val="tx1"/>
                </a:solidFill>
                <a:latin typeface="Times New Roman" panose="02020603050405020304" pitchFamily="18" charset="0"/>
                <a:cs typeface="Times New Roman" panose="02020603050405020304" pitchFamily="18" charset="0"/>
              </a:rPr>
              <a:t>Date</a:t>
            </a:r>
            <a:r>
              <a:rPr lang="en-US" sz="2700" dirty="0">
                <a:solidFill>
                  <a:schemeClr val="tx1"/>
                </a:solidFill>
              </a:rPr>
              <a:t/>
            </a:r>
            <a:br>
              <a:rPr lang="en-US" sz="2700" dirty="0">
                <a:solidFill>
                  <a:schemeClr val="tx1"/>
                </a:solidFill>
              </a:rPr>
            </a:br>
            <a:endParaRPr lang="en-US" sz="2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206801"/>
      </p:ext>
    </p:extLst>
  </p:cSld>
  <p:clrMapOvr>
    <a:masterClrMapping/>
  </p:clrMapOvr>
  <mc:AlternateContent xmlns:mc="http://schemas.openxmlformats.org/markup-compatibility/2006" xmlns:p14="http://schemas.microsoft.com/office/powerpoint/2010/main">
    <mc:Choice Requires="p14">
      <p:transition spd="slow" p14:dur="3400" advTm="11432">
        <p14:reveal/>
      </p:transition>
    </mc:Choice>
    <mc:Fallback xmlns="">
      <p:transition spd="slow" advTm="11432">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248657"/>
            <a:ext cx="9326527" cy="4097551"/>
          </a:xfrm>
        </p:spPr>
        <p:txBody>
          <a:bodyPr>
            <a:noAutofit/>
          </a:bodyPr>
          <a:lstStyle/>
          <a:p>
            <a:r>
              <a:rPr lang="en-US" dirty="0" smtClean="0">
                <a:latin typeface="Times New Roman" panose="02020603050405020304" pitchFamily="18" charset="0"/>
                <a:cs typeface="Times New Roman" panose="02020603050405020304" pitchFamily="18" charset="0"/>
              </a:rPr>
              <a:t>Antisocial Personality Disorder (ASPD), commonly known as sociopathy, is characterized by a socially destructive behavior of cruelty, irresponsibility</a:t>
            </a:r>
            <a:r>
              <a:rPr lang="en-US" dirty="0">
                <a:latin typeface="Times New Roman" panose="02020603050405020304" pitchFamily="18" charset="0"/>
                <a:cs typeface="Times New Roman" panose="02020603050405020304" pitchFamily="18" charset="0"/>
              </a:rPr>
              <a:t>, and </a:t>
            </a:r>
            <a:r>
              <a:rPr lang="en-US" dirty="0" smtClean="0">
                <a:latin typeface="Times New Roman" panose="02020603050405020304" pitchFamily="18" charset="0"/>
                <a:cs typeface="Times New Roman" panose="02020603050405020304" pitchFamily="18" charset="0"/>
              </a:rPr>
              <a:t>remorselessness.</a:t>
            </a:r>
          </a:p>
          <a:p>
            <a:r>
              <a:rPr lang="en-US" dirty="0" smtClean="0">
                <a:latin typeface="Times New Roman" panose="02020603050405020304" pitchFamily="18" charset="0"/>
                <a:cs typeface="Times New Roman" panose="02020603050405020304" pitchFamily="18" charset="0"/>
              </a:rPr>
              <a:t>ASPD is associated with depression, substance abuse, domestic violence, and suicide cases being the most common among victims.</a:t>
            </a:r>
          </a:p>
          <a:p>
            <a:r>
              <a:rPr lang="en-US" dirty="0" smtClean="0">
                <a:latin typeface="Times New Roman" panose="02020603050405020304" pitchFamily="18" charset="0"/>
                <a:cs typeface="Times New Roman" panose="02020603050405020304" pitchFamily="18" charset="0"/>
              </a:rPr>
              <a:t>The prevalence of ASPD cases are significantly high in correctional facilities like prisons; where victims portray management problems due to aggression, irritability, and total lack of remorse. </a:t>
            </a:r>
          </a:p>
          <a:p>
            <a:r>
              <a:rPr lang="en-US" dirty="0" smtClean="0">
                <a:latin typeface="Times New Roman" panose="02020603050405020304" pitchFamily="18" charset="0"/>
                <a:cs typeface="Times New Roman" panose="02020603050405020304" pitchFamily="18" charset="0"/>
              </a:rPr>
              <a:t> A research was conducted to assess the  prevalence of ASDP and other mental disorders in a group of newly admitted offenders at the Iowa Department of Corrections (IDOC).</a:t>
            </a:r>
          </a:p>
          <a:p>
            <a:r>
              <a:rPr lang="en-US" dirty="0" smtClean="0">
                <a:latin typeface="Times New Roman" panose="02020603050405020304" pitchFamily="18" charset="0"/>
                <a:cs typeface="Times New Roman" panose="02020603050405020304" pitchFamily="18" charset="0"/>
              </a:rPr>
              <a:t>The purpose of the study was to determine the frequency of ASPD on men and women, and examine the quality of their lives; as well as the psychiatric comorbidity of offenders with ASPD.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2015769"/>
      </p:ext>
    </p:extLst>
  </p:cSld>
  <p:clrMapOvr>
    <a:masterClrMapping/>
  </p:clrMapOvr>
  <mc:AlternateContent xmlns:mc="http://schemas.openxmlformats.org/markup-compatibility/2006" xmlns:p14="http://schemas.microsoft.com/office/powerpoint/2010/main">
    <mc:Choice Requires="p14">
      <p:transition spd="slow" p14:dur="3400" advTm="46761">
        <p14:reveal/>
      </p:transition>
    </mc:Choice>
    <mc:Fallback xmlns="">
      <p:transition spd="slow" advTm="46761">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Research Method</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499"/>
            <a:ext cx="9026276" cy="3715413"/>
          </a:xfrm>
        </p:spPr>
        <p:txBody>
          <a:bodyPr>
            <a:normAutofit/>
          </a:bodyPr>
          <a:lstStyle/>
          <a:p>
            <a:r>
              <a:rPr lang="en-US" dirty="0">
                <a:latin typeface="Times New Roman" panose="02020603050405020304" pitchFamily="18" charset="0"/>
                <a:cs typeface="Times New Roman" panose="02020603050405020304" pitchFamily="18" charset="0"/>
              </a:rPr>
              <a:t>The study included a total of 320 newly admitted offenders at the Iowa Medical and Classification Center (IMCC) in Oakdale, </a:t>
            </a:r>
            <a:r>
              <a:rPr lang="en-US" dirty="0" smtClean="0">
                <a:latin typeface="Times New Roman" panose="02020603050405020304" pitchFamily="18" charset="0"/>
                <a:cs typeface="Times New Roman" panose="02020603050405020304" pitchFamily="18" charset="0"/>
              </a:rPr>
              <a:t>Iowa; </a:t>
            </a:r>
            <a:r>
              <a:rPr lang="en-US" dirty="0">
                <a:latin typeface="Times New Roman" panose="02020603050405020304" pitchFamily="18" charset="0"/>
                <a:cs typeface="Times New Roman" panose="02020603050405020304" pitchFamily="18" charset="0"/>
              </a:rPr>
              <a:t>which serves as a reception facility of the Iowa Department of Corrections (IDOC) (Black et al., 2010). </a:t>
            </a:r>
          </a:p>
          <a:p>
            <a:r>
              <a:rPr lang="en-US" dirty="0">
                <a:latin typeface="Times New Roman" panose="02020603050405020304" pitchFamily="18" charset="0"/>
                <a:cs typeface="Times New Roman" panose="02020603050405020304" pitchFamily="18" charset="0"/>
              </a:rPr>
              <a:t>The subjects were assessed using the Mini-International Neuropsychiatric Interview (MINI), the 36-item Short-Form Health Survey (SF-36), and the Level of Service Inventory-Revised (LSI-R) (Black et al., 2010).</a:t>
            </a:r>
          </a:p>
          <a:p>
            <a:r>
              <a:rPr lang="en-US" dirty="0">
                <a:latin typeface="Times New Roman" panose="02020603050405020304" pitchFamily="18" charset="0"/>
                <a:cs typeface="Times New Roman" panose="02020603050405020304" pitchFamily="18" charset="0"/>
              </a:rPr>
              <a:t>The research method also included interviews which </a:t>
            </a:r>
            <a:r>
              <a:rPr lang="en-US" dirty="0" smtClean="0">
                <a:latin typeface="Times New Roman" panose="02020603050405020304" pitchFamily="18" charset="0"/>
                <a:cs typeface="Times New Roman" panose="02020603050405020304" pitchFamily="18" charset="0"/>
              </a:rPr>
              <a:t>were conducted by trained personnel; all the participants gave a written consent to be part of the study.   </a:t>
            </a:r>
          </a:p>
          <a:p>
            <a:r>
              <a:rPr lang="en-US" dirty="0">
                <a:latin typeface="Times New Roman" panose="02020603050405020304" pitchFamily="18" charset="0"/>
                <a:cs typeface="Times New Roman" panose="02020603050405020304" pitchFamily="18" charset="0"/>
              </a:rPr>
              <a:t>During the research, demographic data such as age, sex, race, education, financial income, and marital status were collected (Black et al., 2010). Additionally, information of interest such as medical history and </a:t>
            </a:r>
            <a:r>
              <a:rPr lang="en-US" dirty="0" smtClean="0">
                <a:latin typeface="Times New Roman" panose="02020603050405020304" pitchFamily="18" charset="0"/>
                <a:cs typeface="Times New Roman" panose="02020603050405020304" pitchFamily="18" charset="0"/>
              </a:rPr>
              <a:t>criminal variables </a:t>
            </a:r>
            <a:r>
              <a:rPr lang="en-US" dirty="0">
                <a:latin typeface="Times New Roman" panose="02020603050405020304" pitchFamily="18" charset="0"/>
                <a:cs typeface="Times New Roman" panose="02020603050405020304" pitchFamily="18" charset="0"/>
              </a:rPr>
              <a:t>of subjects were collected.</a:t>
            </a:r>
          </a:p>
          <a:p>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79365096"/>
      </p:ext>
    </p:extLst>
  </p:cSld>
  <p:clrMapOvr>
    <a:masterClrMapping/>
  </p:clrMapOvr>
  <mc:AlternateContent xmlns:mc="http://schemas.openxmlformats.org/markup-compatibility/2006" xmlns:p14="http://schemas.microsoft.com/office/powerpoint/2010/main">
    <mc:Choice Requires="p14">
      <p:transition spd="slow" p14:dur="3400" advTm="60865">
        <p14:reveal/>
      </p:transition>
    </mc:Choice>
    <mc:Fallback xmlns="">
      <p:transition spd="slow" advTm="60865">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Research Results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500"/>
            <a:ext cx="8971685" cy="3797300"/>
          </a:xfrm>
        </p:spPr>
        <p:txBody>
          <a:bodyPr>
            <a:normAutofit/>
          </a:bodyPr>
          <a:lstStyle/>
          <a:p>
            <a:r>
              <a:rPr lang="en-US" dirty="0">
                <a:latin typeface="Times New Roman" panose="02020603050405020304" pitchFamily="18" charset="0"/>
                <a:cs typeface="Times New Roman" panose="02020603050405020304" pitchFamily="18" charset="0"/>
              </a:rPr>
              <a:t>Out of the 320 study subjects (264 men and 56 women) who completed the assessment, 113 offenders (35.3%) were suffering from Antisocial Personality Disorder. Of this population, men suffered more than women, with a tally of 37.1% to 26.8% (Black et al., 2010).  The demographic results also proved a mean age of 29.3 years suffering from ASPD; most of them were Caucasians. </a:t>
            </a:r>
          </a:p>
          <a:p>
            <a:r>
              <a:rPr lang="en-US" dirty="0">
                <a:latin typeface="Times New Roman" panose="02020603050405020304" pitchFamily="18" charset="0"/>
                <a:cs typeface="Times New Roman" panose="02020603050405020304" pitchFamily="18" charset="0"/>
              </a:rPr>
              <a:t>These subjects were also proven to having a high risk of suicide, higher rate of moods, anxiety, substance abuse, borderline personality disorder, and substance abuse (Black et al., 2010). The quality of life of these subjects was also worse, with some showing signs of having a worse mental health functioning.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9560765"/>
      </p:ext>
    </p:extLst>
  </p:cSld>
  <p:clrMapOvr>
    <a:masterClrMapping/>
  </p:clrMapOvr>
  <mc:AlternateContent xmlns:mc="http://schemas.openxmlformats.org/markup-compatibility/2006" xmlns:p14="http://schemas.microsoft.com/office/powerpoint/2010/main">
    <mc:Choice Requires="p14">
      <p:transition spd="slow" p14:dur="3400" advTm="45861">
        <p14:reveal/>
      </p:transition>
    </mc:Choice>
    <mc:Fallback xmlns="">
      <p:transition spd="slow" advTm="45861">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DISCUSSION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Approximately 35% of  participants in the study were victims of ASPD; there was no significant difference of ASPD prevalence between men and women. However, while ASPD is more prevalent on men in the general population, its frequency in incarcerated women is closing to that of men. </a:t>
            </a:r>
          </a:p>
          <a:p>
            <a:r>
              <a:rPr lang="en-US" dirty="0" smtClean="0">
                <a:latin typeface="Times New Roman" panose="02020603050405020304" pitchFamily="18" charset="0"/>
                <a:cs typeface="Times New Roman" panose="02020603050405020304" pitchFamily="18" charset="0"/>
              </a:rPr>
              <a:t>The high prevalence rate of ASPD on women in this study shows that the disorder needs to </a:t>
            </a:r>
            <a:r>
              <a:rPr lang="en-US" dirty="0">
                <a:latin typeface="Times New Roman" panose="02020603050405020304" pitchFamily="18" charset="0"/>
                <a:cs typeface="Times New Roman" panose="02020603050405020304" pitchFamily="18" charset="0"/>
              </a:rPr>
              <a:t>be </a:t>
            </a:r>
            <a:r>
              <a:rPr lang="en-US" dirty="0" smtClean="0">
                <a:latin typeface="Times New Roman" panose="02020603050405020304" pitchFamily="18" charset="0"/>
                <a:cs typeface="Times New Roman" panose="02020603050405020304" pitchFamily="18" charset="0"/>
              </a:rPr>
              <a:t>in the </a:t>
            </a:r>
            <a:r>
              <a:rPr lang="en-US" dirty="0">
                <a:latin typeface="Times New Roman" panose="02020603050405020304" pitchFamily="18" charset="0"/>
                <a:cs typeface="Times New Roman" panose="02020603050405020304" pitchFamily="18" charset="0"/>
              </a:rPr>
              <a:t>differential diagnosis in prison </a:t>
            </a:r>
            <a:r>
              <a:rPr lang="en-US" dirty="0" smtClean="0">
                <a:latin typeface="Times New Roman" panose="02020603050405020304" pitchFamily="18" charset="0"/>
                <a:cs typeface="Times New Roman" panose="02020603050405020304" pitchFamily="18" charset="0"/>
              </a:rPr>
              <a:t>settings </a:t>
            </a:r>
            <a:r>
              <a:rPr lang="en-US" dirty="0">
                <a:latin typeface="Times New Roman" panose="02020603050405020304" pitchFamily="18" charset="0"/>
                <a:cs typeface="Times New Roman" panose="02020603050405020304" pitchFamily="18" charset="0"/>
              </a:rPr>
              <a:t>(Black et al., 2010</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The study shows that ASPD is highly prevalent in the mean age of 29.3 years, while this results is based on the subjects used; it is important to note that the disorder has no specific prevalent age, it affects people of all ages, from childhood to adult age. additionally, the study only included newly admitted incarcerated offenders, and not repeat or committed offenders. Hence, ASPD rate could be mish higher.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3684858"/>
      </p:ext>
    </p:extLst>
  </p:cSld>
  <p:clrMapOvr>
    <a:masterClrMapping/>
  </p:clrMapOvr>
  <mc:AlternateContent xmlns:mc="http://schemas.openxmlformats.org/markup-compatibility/2006" xmlns:p14="http://schemas.microsoft.com/office/powerpoint/2010/main">
    <mc:Choice Requires="p14">
      <p:transition spd="slow" p14:dur="3400" advTm="60284">
        <p14:reveal/>
      </p:transition>
    </mc:Choice>
    <mc:Fallback xmlns="">
      <p:transition spd="slow" advTm="60284">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According to the study, offenders with ASPD also recorded the prevalence of other mental disorders.</a:t>
            </a:r>
          </a:p>
          <a:p>
            <a:r>
              <a:rPr lang="en-US" dirty="0" smtClean="0">
                <a:latin typeface="Times New Roman" panose="02020603050405020304" pitchFamily="18" charset="0"/>
                <a:cs typeface="Times New Roman" panose="02020603050405020304" pitchFamily="18" charset="0"/>
              </a:rPr>
              <a:t>Like other individuals who have mental illnesses, ASPD offenders also had high rates of mood, anxiety, and substance abuse. </a:t>
            </a:r>
          </a:p>
          <a:p>
            <a:r>
              <a:rPr lang="en-US" dirty="0" smtClean="0">
                <a:latin typeface="Times New Roman" panose="02020603050405020304" pitchFamily="18" charset="0"/>
                <a:cs typeface="Times New Roman" panose="02020603050405020304" pitchFamily="18" charset="0"/>
              </a:rPr>
              <a:t>While ASPD is closely associated with mental illness according to the study; it is important to note that majority of the mentally challenged individuals have no ASPD.</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4252229"/>
      </p:ext>
    </p:extLst>
  </p:cSld>
  <p:clrMapOvr>
    <a:masterClrMapping/>
  </p:clrMapOvr>
  <mc:AlternateContent xmlns:mc="http://schemas.openxmlformats.org/markup-compatibility/2006" xmlns:p14="http://schemas.microsoft.com/office/powerpoint/2010/main">
    <mc:Choice Requires="p14">
      <p:transition spd="slow" p14:dur="3400" advTm="36604">
        <p14:reveal/>
      </p:transition>
    </mc:Choice>
    <mc:Fallback xmlns="">
      <p:transition spd="slow" advTm="36604">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439725"/>
            <a:ext cx="9353822" cy="3974721"/>
          </a:xfrm>
        </p:spPr>
        <p:txBody>
          <a:bodyPr>
            <a:noAutofit/>
          </a:bodyPr>
          <a:lstStyle/>
          <a:p>
            <a:r>
              <a:rPr lang="en-US" dirty="0" smtClean="0">
                <a:latin typeface="Times New Roman" panose="02020603050405020304" pitchFamily="18" charset="0"/>
                <a:cs typeface="Times New Roman" panose="02020603050405020304" pitchFamily="18" charset="0"/>
              </a:rPr>
              <a:t>From the study, men are more likely to suffer from ASPD compared to women; additionally, this condition is also associated with a higher suicide rate, comorbid disorders, and general impairment on the quality of life.</a:t>
            </a:r>
          </a:p>
          <a:p>
            <a:r>
              <a:rPr lang="en-US" dirty="0" smtClean="0">
                <a:latin typeface="Times New Roman" panose="02020603050405020304" pitchFamily="18" charset="0"/>
                <a:cs typeface="Times New Roman" panose="02020603050405020304" pitchFamily="18" charset="0"/>
              </a:rPr>
              <a:t>In reference to ASPD symptoms, it is clear that people living with this condition are locked within correctional facilities due to their behaviors; however, there are also many individuals living with this condition mingling with people on a daily basis. The study conducted should contribute to discussions of helping people with ASPD and find a suitable treatment to help them. </a:t>
            </a:r>
          </a:p>
          <a:p>
            <a:r>
              <a:rPr lang="en-US" dirty="0">
                <a:latin typeface="Times New Roman" panose="02020603050405020304" pitchFamily="18" charset="0"/>
                <a:cs typeface="Times New Roman" panose="02020603050405020304" pitchFamily="18" charset="0"/>
              </a:rPr>
              <a:t>The diagnosis of ASPD in women should not be overlooked by correctional facilities, according to a key implication. Inmates with ASPD are more likely to have impaired mental wellbeing and social functioning, significant medical comorbidity, and a greater risk of suicide, and as a result, they are more likely to receive intensive mental health care than others.</a:t>
            </a:r>
          </a:p>
        </p:txBody>
      </p:sp>
    </p:spTree>
    <p:extLst>
      <p:ext uri="{BB962C8B-B14F-4D97-AF65-F5344CB8AC3E}">
        <p14:creationId xmlns:p14="http://schemas.microsoft.com/office/powerpoint/2010/main" val="3895570388"/>
      </p:ext>
    </p:extLst>
  </p:cSld>
  <p:clrMapOvr>
    <a:masterClrMapping/>
  </p:clrMapOvr>
  <mc:AlternateContent xmlns:mc="http://schemas.openxmlformats.org/markup-compatibility/2006" xmlns:p14="http://schemas.microsoft.com/office/powerpoint/2010/main">
    <mc:Choice Requires="p14">
      <p:transition spd="slow" p14:dur="3400" advTm="30982">
        <p14:reveal/>
      </p:transition>
    </mc:Choice>
    <mc:Fallback xmlns="">
      <p:transition spd="slow" advTm="30982">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References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Black, D. W., Gunter, T., Loveless, P., Allen, J., &amp; </a:t>
            </a:r>
            <a:r>
              <a:rPr lang="en-US" dirty="0" err="1">
                <a:latin typeface="Times New Roman" panose="02020603050405020304" pitchFamily="18" charset="0"/>
                <a:cs typeface="Times New Roman" panose="02020603050405020304" pitchFamily="18" charset="0"/>
              </a:rPr>
              <a:t>Sieleni</a:t>
            </a:r>
            <a:r>
              <a:rPr lang="en-US" dirty="0">
                <a:latin typeface="Times New Roman" panose="02020603050405020304" pitchFamily="18" charset="0"/>
                <a:cs typeface="Times New Roman" panose="02020603050405020304" pitchFamily="18" charset="0"/>
              </a:rPr>
              <a:t>, B. (2010). Antisocial personality disorder in incarcerated offenders: Psychiatric comorbidity and quality of life. Annals of Clinical Psychiatry, 22(2), 113-120.</a:t>
            </a:r>
          </a:p>
          <a:p>
            <a:r>
              <a:rPr lang="en-US" dirty="0" err="1">
                <a:latin typeface="Times New Roman" panose="02020603050405020304" pitchFamily="18" charset="0"/>
                <a:cs typeface="Times New Roman" panose="02020603050405020304" pitchFamily="18" charset="0"/>
              </a:rPr>
              <a:t>Edens</a:t>
            </a:r>
            <a:r>
              <a:rPr lang="en-US" dirty="0">
                <a:latin typeface="Times New Roman" panose="02020603050405020304" pitchFamily="18" charset="0"/>
                <a:cs typeface="Times New Roman" panose="02020603050405020304" pitchFamily="18" charset="0"/>
              </a:rPr>
              <a:t>, J. F., Kelley, S. E., </a:t>
            </a:r>
            <a:r>
              <a:rPr lang="en-US" dirty="0" err="1">
                <a:latin typeface="Times New Roman" panose="02020603050405020304" pitchFamily="18" charset="0"/>
                <a:cs typeface="Times New Roman" panose="02020603050405020304" pitchFamily="18" charset="0"/>
              </a:rPr>
              <a:t>Lilienfeld</a:t>
            </a:r>
            <a:r>
              <a:rPr lang="en-US" dirty="0">
                <a:latin typeface="Times New Roman" panose="02020603050405020304" pitchFamily="18" charset="0"/>
                <a:cs typeface="Times New Roman" panose="02020603050405020304" pitchFamily="18" charset="0"/>
              </a:rPr>
              <a:t>, S. O., </a:t>
            </a:r>
            <a:r>
              <a:rPr lang="en-US" dirty="0" err="1">
                <a:latin typeface="Times New Roman" panose="02020603050405020304" pitchFamily="18" charset="0"/>
                <a:cs typeface="Times New Roman" panose="02020603050405020304" pitchFamily="18" charset="0"/>
              </a:rPr>
              <a:t>Skeem</a:t>
            </a:r>
            <a:r>
              <a:rPr lang="en-US" dirty="0">
                <a:latin typeface="Times New Roman" panose="02020603050405020304" pitchFamily="18" charset="0"/>
                <a:cs typeface="Times New Roman" panose="02020603050405020304" pitchFamily="18" charset="0"/>
              </a:rPr>
              <a:t>, J. L., &amp; Douglas, K. S. (2015). DSM-5 antisocial personality disorder: Predictive validity in a prison sample. Law and Human Behavior, 39(2), 123</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Moran, P. (1999). The epidemiology of antisocial personality disorder. Social psychiatry and psychiatric epidemiology, 34(5), 231-242.</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National Collaborating Centre for Mental Health (UK. (2010). Antisocial personality disorder. Antisocial personality disorder: Treatment, management and prevention</a:t>
            </a:r>
            <a:r>
              <a:rPr lang="en-US"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746220310"/>
      </p:ext>
    </p:extLst>
  </p:cSld>
  <p:clrMapOvr>
    <a:masterClrMapping/>
  </p:clrMapOvr>
  <mc:AlternateContent xmlns:mc="http://schemas.openxmlformats.org/markup-compatibility/2006" xmlns:p14="http://schemas.microsoft.com/office/powerpoint/2010/main">
    <mc:Choice Requires="p14">
      <p:transition spd="slow" p14:dur="3400" advTm="30652">
        <p14:reveal/>
      </p:transition>
    </mc:Choice>
    <mc:Fallback xmlns="">
      <p:transition spd="slow" advTm="30652">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553</TotalTime>
  <Words>1011</Words>
  <Application>Microsoft Office PowerPoint</Application>
  <PresentationFormat>Widescreen</PresentationFormat>
  <Paragraphs>35</Paragraphs>
  <Slides>8</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Century Gothic</vt:lpstr>
      <vt:lpstr>Times New Roman</vt:lpstr>
      <vt:lpstr>Wingdings 3</vt:lpstr>
      <vt:lpstr>Ion Boardroom</vt:lpstr>
      <vt:lpstr>            Antisocial Personality Disorder in the Prison System Student’s Name Institutional Affiliation Professor’s Name Course Number Date </vt:lpstr>
      <vt:lpstr>INTRODUCTION</vt:lpstr>
      <vt:lpstr>Research Method</vt:lpstr>
      <vt:lpstr>Research Results</vt:lpstr>
      <vt:lpstr>DISCUSSION</vt:lpstr>
      <vt:lpstr>Cont.</vt:lpstr>
      <vt:lpstr>Conclusion</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Antisocial Personality Disorder in the Prison System</dc:title>
  <dc:creator>USER</dc:creator>
  <cp:lastModifiedBy>Windows User</cp:lastModifiedBy>
  <cp:revision>73</cp:revision>
  <dcterms:created xsi:type="dcterms:W3CDTF">2021-05-09T19:22:47Z</dcterms:created>
  <dcterms:modified xsi:type="dcterms:W3CDTF">2021-05-09T20:20:19Z</dcterms:modified>
</cp:coreProperties>
</file>