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632" autoAdjust="0"/>
  </p:normalViewPr>
  <p:slideViewPr>
    <p:cSldViewPr>
      <p:cViewPr varScale="1">
        <p:scale>
          <a:sx n="65" d="100"/>
          <a:sy n="65" d="100"/>
        </p:scale>
        <p:origin x="-153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D7B3D9-C138-4351-8A84-669F0A272A97}" type="datetimeFigureOut">
              <a:rPr lang="en-US" smtClean="0"/>
              <a:t>5/12/2021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BCF109-8E0D-4A42-B7B2-F5496A8ED911}" type="slidenum">
              <a:rPr lang="en-US" smtClean="0"/>
              <a:t>‹#›</a:t>
            </a:fld>
            <a:endParaRPr lang="en-US"/>
          </a:p>
        </p:txBody>
      </p:sp>
    </p:spTree>
    <p:extLst>
      <p:ext uri="{BB962C8B-B14F-4D97-AF65-F5344CB8AC3E}">
        <p14:creationId xmlns:p14="http://schemas.microsoft.com/office/powerpoint/2010/main" val="1536741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Reading/learning specialists plan, teach, and evaluate instruction for students having difficulty with reading or writing. They</a:t>
            </a:r>
            <a:r>
              <a:rPr lang="en-US" baseline="0" dirty="0" smtClean="0"/>
              <a:t> work with students in small groups or in classrooms from elementary to secondary level. Teaching all children to read requires every child to receive excellent reading instruction and children that struggle with reading require additional instruction that is targeted </a:t>
            </a:r>
            <a:r>
              <a:rPr lang="en-US" baseline="0" smtClean="0"/>
              <a:t>to them. </a:t>
            </a:r>
            <a:endParaRPr lang="en-US" dirty="0"/>
          </a:p>
        </p:txBody>
      </p:sp>
      <p:sp>
        <p:nvSpPr>
          <p:cNvPr id="4" name="Slide Number Placeholder 3"/>
          <p:cNvSpPr>
            <a:spLocks noGrp="1"/>
          </p:cNvSpPr>
          <p:nvPr>
            <p:ph type="sldNum" sz="quarter" idx="10"/>
          </p:nvPr>
        </p:nvSpPr>
        <p:spPr/>
        <p:txBody>
          <a:bodyPr/>
          <a:lstStyle/>
          <a:p>
            <a:fld id="{B4BCF109-8E0D-4A42-B7B2-F5496A8ED911}" type="slidenum">
              <a:rPr lang="en-US" smtClean="0"/>
              <a:t>2</a:t>
            </a:fld>
            <a:endParaRPr lang="en-US"/>
          </a:p>
        </p:txBody>
      </p:sp>
    </p:spTree>
    <p:extLst>
      <p:ext uri="{BB962C8B-B14F-4D97-AF65-F5344CB8AC3E}">
        <p14:creationId xmlns:p14="http://schemas.microsoft.com/office/powerpoint/2010/main" val="2280671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reading specialist implements programs both within the school and district</a:t>
            </a:r>
            <a:r>
              <a:rPr lang="en-US" baseline="0" dirty="0" smtClean="0"/>
              <a:t> wide. The reading specialist collaborates with parents to assist all readers and ensure that all students are learning effectively to attain all set goals. The collaboration extends to teachers who are helped and coached to provide proper instruction. </a:t>
            </a:r>
            <a:endParaRPr lang="en-US" dirty="0"/>
          </a:p>
        </p:txBody>
      </p:sp>
      <p:sp>
        <p:nvSpPr>
          <p:cNvPr id="4" name="Slide Number Placeholder 3"/>
          <p:cNvSpPr>
            <a:spLocks noGrp="1"/>
          </p:cNvSpPr>
          <p:nvPr>
            <p:ph type="sldNum" sz="quarter" idx="10"/>
          </p:nvPr>
        </p:nvSpPr>
        <p:spPr/>
        <p:txBody>
          <a:bodyPr/>
          <a:lstStyle/>
          <a:p>
            <a:fld id="{B4BCF109-8E0D-4A42-B7B2-F5496A8ED911}" type="slidenum">
              <a:rPr lang="en-US" smtClean="0"/>
              <a:t>3</a:t>
            </a:fld>
            <a:endParaRPr lang="en-US"/>
          </a:p>
        </p:txBody>
      </p:sp>
    </p:spTree>
    <p:extLst>
      <p:ext uri="{BB962C8B-B14F-4D97-AF65-F5344CB8AC3E}">
        <p14:creationId xmlns:p14="http://schemas.microsoft.com/office/powerpoint/2010/main" val="4278519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Professional Learning Communities (PLCs) present teachers and principals with an opportunity to improve their level of competence by sharing inclusive practices. PLCs seek to ensure</a:t>
            </a:r>
            <a:r>
              <a:rPr lang="en-US" baseline="0" dirty="0" smtClean="0"/>
              <a:t> that students are not only taught but they learn. Educators who are building a professional learning community recognize that they must work together to achieve their collective purpose of learning for all. </a:t>
            </a:r>
            <a:endParaRPr lang="en-US" dirty="0"/>
          </a:p>
        </p:txBody>
      </p:sp>
      <p:sp>
        <p:nvSpPr>
          <p:cNvPr id="4" name="Slide Number Placeholder 3"/>
          <p:cNvSpPr>
            <a:spLocks noGrp="1"/>
          </p:cNvSpPr>
          <p:nvPr>
            <p:ph type="sldNum" sz="quarter" idx="10"/>
          </p:nvPr>
        </p:nvSpPr>
        <p:spPr/>
        <p:txBody>
          <a:bodyPr/>
          <a:lstStyle/>
          <a:p>
            <a:fld id="{B4BCF109-8E0D-4A42-B7B2-F5496A8ED911}" type="slidenum">
              <a:rPr lang="en-US" smtClean="0"/>
              <a:t>4</a:t>
            </a:fld>
            <a:endParaRPr lang="en-US"/>
          </a:p>
        </p:txBody>
      </p:sp>
    </p:spTree>
    <p:extLst>
      <p:ext uri="{BB962C8B-B14F-4D97-AF65-F5344CB8AC3E}">
        <p14:creationId xmlns:p14="http://schemas.microsoft.com/office/powerpoint/2010/main" val="3547517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families will be invited</a:t>
            </a:r>
            <a:r>
              <a:rPr lang="en-US" baseline="0" dirty="0" smtClean="0"/>
              <a:t> every once a month for literacy nights. Students will be able to sit with families and read stories and complete an assigned sheet of activity together with their families. The students will also be assigned interactive homework that will involve their families to assist them handle the tasks. The literacy nights will also provide families with strategies to assist struggling readers. </a:t>
            </a:r>
            <a:endParaRPr lang="en-US" dirty="0"/>
          </a:p>
        </p:txBody>
      </p:sp>
      <p:sp>
        <p:nvSpPr>
          <p:cNvPr id="4" name="Slide Number Placeholder 3"/>
          <p:cNvSpPr>
            <a:spLocks noGrp="1"/>
          </p:cNvSpPr>
          <p:nvPr>
            <p:ph type="sldNum" sz="quarter" idx="10"/>
          </p:nvPr>
        </p:nvSpPr>
        <p:spPr/>
        <p:txBody>
          <a:bodyPr/>
          <a:lstStyle/>
          <a:p>
            <a:fld id="{B4BCF109-8E0D-4A42-B7B2-F5496A8ED911}" type="slidenum">
              <a:rPr lang="en-US" smtClean="0"/>
              <a:t>5</a:t>
            </a:fld>
            <a:endParaRPr lang="en-US"/>
          </a:p>
        </p:txBody>
      </p:sp>
    </p:spTree>
    <p:extLst>
      <p:ext uri="{BB962C8B-B14F-4D97-AF65-F5344CB8AC3E}">
        <p14:creationId xmlns:p14="http://schemas.microsoft.com/office/powerpoint/2010/main" val="4083496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a community reading program.</a:t>
            </a:r>
            <a:r>
              <a:rPr lang="en-US" baseline="0" dirty="0" smtClean="0"/>
              <a:t> The reading specialist will e</a:t>
            </a:r>
            <a:r>
              <a:rPr lang="en-US" dirty="0" smtClean="0"/>
              <a:t>ncourage</a:t>
            </a:r>
            <a:r>
              <a:rPr lang="en-US" baseline="0" dirty="0" smtClean="0"/>
              <a:t> the teachers</a:t>
            </a:r>
            <a:r>
              <a:rPr lang="en-US" dirty="0" smtClean="0"/>
              <a:t> to volunteer as tutors. Provide transportation for children and tutors. Also offer your organization's building as a safe site in which the program can take place. The families of students should also be</a:t>
            </a:r>
            <a:r>
              <a:rPr lang="en-US" baseline="0" dirty="0" smtClean="0"/>
              <a:t> involved in the activities to support literacy. Students can be asked to write an essay on how reading has impacted their lives (</a:t>
            </a:r>
            <a:r>
              <a:rPr lang="en-US" baseline="0" dirty="0" err="1" smtClean="0"/>
              <a:t>Pletcher</a:t>
            </a:r>
            <a:r>
              <a:rPr lang="en-US" baseline="0" dirty="0" smtClean="0"/>
              <a:t> et al., 2019). </a:t>
            </a:r>
            <a:endParaRPr lang="en-US" dirty="0"/>
          </a:p>
        </p:txBody>
      </p:sp>
      <p:sp>
        <p:nvSpPr>
          <p:cNvPr id="4" name="Slide Number Placeholder 3"/>
          <p:cNvSpPr>
            <a:spLocks noGrp="1"/>
          </p:cNvSpPr>
          <p:nvPr>
            <p:ph type="sldNum" sz="quarter" idx="10"/>
          </p:nvPr>
        </p:nvSpPr>
        <p:spPr/>
        <p:txBody>
          <a:bodyPr/>
          <a:lstStyle/>
          <a:p>
            <a:fld id="{B4BCF109-8E0D-4A42-B7B2-F5496A8ED911}" type="slidenum">
              <a:rPr lang="en-US" smtClean="0"/>
              <a:t>6</a:t>
            </a:fld>
            <a:endParaRPr lang="en-US"/>
          </a:p>
        </p:txBody>
      </p:sp>
    </p:spTree>
    <p:extLst>
      <p:ext uri="{BB962C8B-B14F-4D97-AF65-F5344CB8AC3E}">
        <p14:creationId xmlns:p14="http://schemas.microsoft.com/office/powerpoint/2010/main" val="4144124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reading specialist supports, supplements and extends classroom teaching, and works collaboratively to implement a quality reading program that is research-based and meets the needs of students. These professionals, often known as literacy or reading coaches, provide coaching and other professional development support that enables teachers to think reflectively about improving student learning and implementing various instructional programs and practices.</a:t>
            </a:r>
            <a:endParaRPr lang="en-US" dirty="0"/>
          </a:p>
        </p:txBody>
      </p:sp>
      <p:sp>
        <p:nvSpPr>
          <p:cNvPr id="4" name="Slide Number Placeholder 3"/>
          <p:cNvSpPr>
            <a:spLocks noGrp="1"/>
          </p:cNvSpPr>
          <p:nvPr>
            <p:ph type="sldNum" sz="quarter" idx="10"/>
          </p:nvPr>
        </p:nvSpPr>
        <p:spPr/>
        <p:txBody>
          <a:bodyPr/>
          <a:lstStyle/>
          <a:p>
            <a:fld id="{B4BCF109-8E0D-4A42-B7B2-F5496A8ED911}" type="slidenum">
              <a:rPr lang="en-US" smtClean="0"/>
              <a:t>7</a:t>
            </a:fld>
            <a:endParaRPr lang="en-US"/>
          </a:p>
        </p:txBody>
      </p:sp>
    </p:spTree>
    <p:extLst>
      <p:ext uri="{BB962C8B-B14F-4D97-AF65-F5344CB8AC3E}">
        <p14:creationId xmlns:p14="http://schemas.microsoft.com/office/powerpoint/2010/main" val="1433140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literacy</a:t>
            </a:r>
            <a:r>
              <a:rPr lang="en-US" baseline="0" dirty="0" smtClean="0"/>
              <a:t> or reading specialist has certain leadership expectations to support reading within the school and district. Reading Specialists/Literacy Coaches may also serve as a resource in reading and writing for educational support personnel,  administrators, teachers, and the community, provide professional development. The goal is to provide coaching to enhance classroom practices and student’s performance. They also provide professional development and develop plans and programs. </a:t>
            </a:r>
            <a:endParaRPr lang="en-US" dirty="0"/>
          </a:p>
        </p:txBody>
      </p:sp>
      <p:sp>
        <p:nvSpPr>
          <p:cNvPr id="4" name="Slide Number Placeholder 3"/>
          <p:cNvSpPr>
            <a:spLocks noGrp="1"/>
          </p:cNvSpPr>
          <p:nvPr>
            <p:ph type="sldNum" sz="quarter" idx="10"/>
          </p:nvPr>
        </p:nvSpPr>
        <p:spPr/>
        <p:txBody>
          <a:bodyPr/>
          <a:lstStyle/>
          <a:p>
            <a:fld id="{B4BCF109-8E0D-4A42-B7B2-F5496A8ED911}" type="slidenum">
              <a:rPr lang="en-US" smtClean="0"/>
              <a:t>8</a:t>
            </a:fld>
            <a:endParaRPr lang="en-US"/>
          </a:p>
        </p:txBody>
      </p:sp>
    </p:spTree>
    <p:extLst>
      <p:ext uri="{BB962C8B-B14F-4D97-AF65-F5344CB8AC3E}">
        <p14:creationId xmlns:p14="http://schemas.microsoft.com/office/powerpoint/2010/main" val="2087411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Professional</a:t>
            </a:r>
            <a:r>
              <a:rPr lang="en-US" baseline="0" dirty="0" smtClean="0"/>
              <a:t> dispositions provide guidance when working with teachers, students, and administrators to demonstrate the values of compassion, and greater good. I will exercise fairness in that I will share information with the team effectively without any bias. I will be honest with results and the measures I utilize to helps students. I will show compassion towards the students. I will be committed to the students and their learning. I will demonstrate high expectations for all the students so they can learn and utilize the resources. I will also collaborate with others in a professional and positive manner to enhance student’s success while showing respect for others. </a:t>
            </a:r>
            <a:endParaRPr lang="en-US" dirty="0"/>
          </a:p>
        </p:txBody>
      </p:sp>
      <p:sp>
        <p:nvSpPr>
          <p:cNvPr id="4" name="Slide Number Placeholder 3"/>
          <p:cNvSpPr>
            <a:spLocks noGrp="1"/>
          </p:cNvSpPr>
          <p:nvPr>
            <p:ph type="sldNum" sz="quarter" idx="10"/>
          </p:nvPr>
        </p:nvSpPr>
        <p:spPr/>
        <p:txBody>
          <a:bodyPr/>
          <a:lstStyle/>
          <a:p>
            <a:fld id="{B4BCF109-8E0D-4A42-B7B2-F5496A8ED911}" type="slidenum">
              <a:rPr lang="en-US" smtClean="0"/>
              <a:t>9</a:t>
            </a:fld>
            <a:endParaRPr lang="en-US"/>
          </a:p>
        </p:txBody>
      </p:sp>
    </p:spTree>
    <p:extLst>
      <p:ext uri="{BB962C8B-B14F-4D97-AF65-F5344CB8AC3E}">
        <p14:creationId xmlns:p14="http://schemas.microsoft.com/office/powerpoint/2010/main" val="3496749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D745144-EAFA-4E90-A2EF-AACCC17FC8E7}" type="datetimeFigureOut">
              <a:rPr lang="en-US" smtClean="0"/>
              <a:t>5/12/2021</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F380F6B-9B0A-4C01-A775-29AB99E25976}"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745144-EAFA-4E90-A2EF-AACCC17FC8E7}"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80F6B-9B0A-4C01-A775-29AB99E25976}"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745144-EAFA-4E90-A2EF-AACCC17FC8E7}"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80F6B-9B0A-4C01-A775-29AB99E25976}"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745144-EAFA-4E90-A2EF-AACCC17FC8E7}"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380F6B-9B0A-4C01-A775-29AB99E25976}"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745144-EAFA-4E90-A2EF-AACCC17FC8E7}" type="datetimeFigureOut">
              <a:rPr lang="en-US" smtClean="0"/>
              <a:t>5/12/2021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380F6B-9B0A-4C01-A775-29AB99E25976}"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745144-EAFA-4E90-A2EF-AACCC17FC8E7}" type="datetimeFigureOut">
              <a:rPr lang="en-US" smtClean="0"/>
              <a:t>5/12/2021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380F6B-9B0A-4C01-A775-29AB99E25976}"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45144-EAFA-4E90-A2EF-AACCC17FC8E7}" type="datetimeFigureOut">
              <a:rPr lang="en-US" smtClean="0"/>
              <a:t>5/12/2021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380F6B-9B0A-4C01-A775-29AB99E25976}"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745144-EAFA-4E90-A2EF-AACCC17FC8E7}" type="datetimeFigureOut">
              <a:rPr lang="en-US" smtClean="0"/>
              <a:t>5/12/2021</a:t>
            </a:fld>
            <a:endParaRPr lang="en-US"/>
          </a:p>
        </p:txBody>
      </p:sp>
      <p:sp>
        <p:nvSpPr>
          <p:cNvPr id="7" name="Slide Number Placeholder 6"/>
          <p:cNvSpPr>
            <a:spLocks noGrp="1"/>
          </p:cNvSpPr>
          <p:nvPr>
            <p:ph type="sldNum" sz="quarter" idx="12"/>
          </p:nvPr>
        </p:nvSpPr>
        <p:spPr/>
        <p:txBody>
          <a:bodyPr/>
          <a:lstStyle/>
          <a:p>
            <a:fld id="{FF380F6B-9B0A-4C01-A775-29AB99E25976}"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45144-EAFA-4E90-A2EF-AACCC17FC8E7}" type="datetimeFigureOut">
              <a:rPr lang="en-US" smtClean="0"/>
              <a:t>5/12/2021</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FF380F6B-9B0A-4C01-A775-29AB99E25976}"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45144-EAFA-4E90-A2EF-AACCC17FC8E7}"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80F6B-9B0A-4C01-A775-29AB99E25976}"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45144-EAFA-4E90-A2EF-AACCC17FC8E7}"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80F6B-9B0A-4C01-A775-29AB99E25976}"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D745144-EAFA-4E90-A2EF-AACCC17FC8E7}" type="datetimeFigureOut">
              <a:rPr lang="en-US" smtClean="0"/>
              <a:t>5/12/2021</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F380F6B-9B0A-4C01-A775-29AB99E2597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understood.org/en/learning-thinking-differences/treatments-approaches/working-with-clinicians/what-is-a-reading-specialis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Role of the Reading/Literacy Specialist</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Student’s name:</a:t>
            </a:r>
          </a:p>
          <a:p>
            <a:r>
              <a:rPr lang="en-US" dirty="0" smtClean="0"/>
              <a:t>Course:</a:t>
            </a:r>
          </a:p>
          <a:p>
            <a:r>
              <a:rPr lang="en-US" dirty="0" smtClean="0"/>
              <a:t>Instructor’s name:</a:t>
            </a:r>
          </a:p>
          <a:p>
            <a:r>
              <a:rPr lang="en-US" dirty="0" smtClean="0"/>
              <a:t>Date of Submission:</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3810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7148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Reading/Literacy Specialist</a:t>
            </a:r>
            <a:endParaRPr lang="en-US" dirty="0"/>
          </a:p>
        </p:txBody>
      </p:sp>
      <p:sp>
        <p:nvSpPr>
          <p:cNvPr id="3" name="Content Placeholder 2"/>
          <p:cNvSpPr>
            <a:spLocks noGrp="1"/>
          </p:cNvSpPr>
          <p:nvPr>
            <p:ph idx="1"/>
          </p:nvPr>
        </p:nvSpPr>
        <p:spPr/>
        <p:txBody>
          <a:bodyPr>
            <a:normAutofit fontScale="92500" lnSpcReduction="10000"/>
          </a:bodyPr>
          <a:lstStyle/>
          <a:p>
            <a:r>
              <a:rPr lang="en-US" dirty="0"/>
              <a:t>Reading/learning specialists plan, teach, and evaluate instruction for students having difficulty with reading or </a:t>
            </a:r>
            <a:r>
              <a:rPr lang="en-US" dirty="0" smtClean="0"/>
              <a:t>writing</a:t>
            </a:r>
            <a:r>
              <a:rPr lang="en-US" dirty="0"/>
              <a:t> </a:t>
            </a:r>
            <a:r>
              <a:rPr lang="en-US" dirty="0" smtClean="0"/>
              <a:t>(Kelly, 2020)</a:t>
            </a:r>
            <a:endParaRPr lang="en-US" dirty="0" smtClean="0"/>
          </a:p>
          <a:p>
            <a:r>
              <a:rPr lang="en-US" dirty="0" smtClean="0"/>
              <a:t>Assist struggling readers </a:t>
            </a:r>
          </a:p>
          <a:p>
            <a:r>
              <a:rPr lang="en-US" dirty="0" smtClean="0"/>
              <a:t>Provide specialized instruction</a:t>
            </a:r>
          </a:p>
          <a:p>
            <a:r>
              <a:rPr lang="en-US" dirty="0" smtClean="0"/>
              <a:t>Create a reading </a:t>
            </a:r>
            <a:r>
              <a:rPr lang="en-US" dirty="0"/>
              <a:t>program that is research-based and meets the needs of </a:t>
            </a:r>
            <a:r>
              <a:rPr lang="en-US" dirty="0" smtClean="0"/>
              <a:t>students</a:t>
            </a:r>
          </a:p>
          <a:p>
            <a:r>
              <a:rPr lang="en-US" dirty="0" smtClean="0"/>
              <a:t>Reading </a:t>
            </a:r>
            <a:r>
              <a:rPr lang="en-US" dirty="0"/>
              <a:t>specialist provides leadership as a resource to other educators, parents and the </a:t>
            </a:r>
            <a:r>
              <a:rPr lang="en-US" dirty="0" smtClean="0"/>
              <a:t>community</a:t>
            </a:r>
            <a:endParaRPr lang="en-US" dirty="0"/>
          </a:p>
          <a:p>
            <a:endParaRPr lang="en-US" dirty="0" smtClean="0"/>
          </a:p>
          <a:p>
            <a:endParaRPr lang="en-US" dirty="0"/>
          </a:p>
        </p:txBody>
      </p:sp>
    </p:spTree>
    <p:extLst>
      <p:ext uri="{BB962C8B-B14F-4D97-AF65-F5344CB8AC3E}">
        <p14:creationId xmlns:p14="http://schemas.microsoft.com/office/powerpoint/2010/main" val="2122854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Plans to establish the role of the reading/literacy specialist </a:t>
            </a:r>
            <a:r>
              <a:rPr lang="en-US" dirty="0" err="1" smtClean="0"/>
              <a:t>Schoolwide</a:t>
            </a:r>
            <a:endParaRPr lang="en-US" dirty="0"/>
          </a:p>
        </p:txBody>
      </p:sp>
      <p:sp>
        <p:nvSpPr>
          <p:cNvPr id="3" name="Content Placeholder 2"/>
          <p:cNvSpPr>
            <a:spLocks noGrp="1"/>
          </p:cNvSpPr>
          <p:nvPr>
            <p:ph idx="1"/>
          </p:nvPr>
        </p:nvSpPr>
        <p:spPr/>
        <p:txBody>
          <a:bodyPr/>
          <a:lstStyle/>
          <a:p>
            <a:r>
              <a:rPr lang="en-US" dirty="0"/>
              <a:t>Implement programs </a:t>
            </a:r>
          </a:p>
          <a:p>
            <a:r>
              <a:rPr lang="en-US" dirty="0"/>
              <a:t>Schedule meetings </a:t>
            </a:r>
            <a:r>
              <a:rPr lang="en-US" dirty="0" smtClean="0"/>
              <a:t>with parents and teachers </a:t>
            </a:r>
            <a:endParaRPr lang="en-US" dirty="0"/>
          </a:p>
          <a:p>
            <a:r>
              <a:rPr lang="en-US" dirty="0" smtClean="0"/>
              <a:t>Collaborate with teachers</a:t>
            </a:r>
          </a:p>
          <a:p>
            <a:r>
              <a:rPr lang="en-US" dirty="0" smtClean="0"/>
              <a:t>Plan professional developments</a:t>
            </a:r>
          </a:p>
          <a:p>
            <a:r>
              <a:rPr lang="en-US" dirty="0" smtClean="0"/>
              <a:t>Support teachers with struggling readers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5105401"/>
            <a:ext cx="3733800" cy="1737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44919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PLC initiatives</a:t>
            </a:r>
          </a:p>
        </p:txBody>
      </p:sp>
      <p:sp>
        <p:nvSpPr>
          <p:cNvPr id="3" name="Content Placeholder 2"/>
          <p:cNvSpPr>
            <a:spLocks noGrp="1"/>
          </p:cNvSpPr>
          <p:nvPr>
            <p:ph idx="1"/>
          </p:nvPr>
        </p:nvSpPr>
        <p:spPr/>
        <p:txBody>
          <a:bodyPr>
            <a:normAutofit fontScale="92500" lnSpcReduction="20000"/>
          </a:bodyPr>
          <a:lstStyle/>
          <a:p>
            <a:r>
              <a:rPr lang="en-US" dirty="0" smtClean="0"/>
              <a:t>PLC is a Professional Learning Community</a:t>
            </a:r>
          </a:p>
          <a:p>
            <a:r>
              <a:rPr lang="en-US" dirty="0" smtClean="0"/>
              <a:t>Educators come together to enhance instruction. </a:t>
            </a:r>
          </a:p>
          <a:p>
            <a:r>
              <a:rPr lang="en-US" dirty="0" smtClean="0"/>
              <a:t>PLC</a:t>
            </a:r>
          </a:p>
          <a:p>
            <a:pPr lvl="1"/>
            <a:r>
              <a:rPr lang="en-US" dirty="0" smtClean="0"/>
              <a:t>Ensure students learn</a:t>
            </a:r>
          </a:p>
          <a:p>
            <a:pPr lvl="1"/>
            <a:r>
              <a:rPr lang="en-US" dirty="0" smtClean="0"/>
              <a:t>Promote a collaborative culture among parents, teachers, students and school</a:t>
            </a:r>
          </a:p>
          <a:p>
            <a:pPr lvl="1"/>
            <a:r>
              <a:rPr lang="en-US" dirty="0" smtClean="0"/>
              <a:t>Work together to improve student achievement</a:t>
            </a:r>
          </a:p>
          <a:p>
            <a:r>
              <a:rPr lang="en-US" dirty="0" smtClean="0"/>
              <a:t>Frequency of meetings</a:t>
            </a:r>
          </a:p>
          <a:p>
            <a:r>
              <a:rPr lang="en-US" dirty="0" smtClean="0"/>
              <a:t>Twice a month- grade level meetings</a:t>
            </a:r>
          </a:p>
          <a:p>
            <a:r>
              <a:rPr lang="en-US" dirty="0" smtClean="0"/>
              <a:t>To last 45 minutes </a:t>
            </a:r>
          </a:p>
          <a:p>
            <a:endParaRPr lang="en-US" dirty="0"/>
          </a:p>
        </p:txBody>
      </p:sp>
    </p:spTree>
    <p:extLst>
      <p:ext uri="{BB962C8B-B14F-4D97-AF65-F5344CB8AC3E}">
        <p14:creationId xmlns:p14="http://schemas.microsoft.com/office/powerpoint/2010/main" val="1290534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029200"/>
            <a:ext cx="2819400" cy="1762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75260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US" dirty="0" smtClean="0"/>
              <a:t>School wide opportunities to engage families</a:t>
            </a:r>
            <a:endParaRPr lang="en-US" dirty="0"/>
          </a:p>
        </p:txBody>
      </p:sp>
      <p:sp>
        <p:nvSpPr>
          <p:cNvPr id="3" name="Content Placeholder 2"/>
          <p:cNvSpPr>
            <a:spLocks noGrp="1"/>
          </p:cNvSpPr>
          <p:nvPr>
            <p:ph idx="1"/>
          </p:nvPr>
        </p:nvSpPr>
        <p:spPr/>
        <p:txBody>
          <a:bodyPr/>
          <a:lstStyle/>
          <a:p>
            <a:r>
              <a:rPr lang="en-US" dirty="0" smtClean="0"/>
              <a:t>Involving families is vital for struggling readers (Hill, 2020)</a:t>
            </a:r>
          </a:p>
          <a:p>
            <a:r>
              <a:rPr lang="en-US" dirty="0" smtClean="0"/>
              <a:t>Host literacy nights</a:t>
            </a:r>
          </a:p>
          <a:p>
            <a:r>
              <a:rPr lang="en-US" dirty="0" smtClean="0"/>
              <a:t>Assign students interactive homework</a:t>
            </a:r>
          </a:p>
          <a:p>
            <a:r>
              <a:rPr lang="en-US" dirty="0" smtClean="0"/>
              <a:t>Frequent communication through emails, parent-teacher conferences and classroom online forums</a:t>
            </a:r>
          </a:p>
          <a:p>
            <a:endParaRPr lang="en-US" dirty="0" smtClean="0"/>
          </a:p>
        </p:txBody>
      </p:sp>
    </p:spTree>
    <p:extLst>
      <p:ext uri="{BB962C8B-B14F-4D97-AF65-F5344CB8AC3E}">
        <p14:creationId xmlns:p14="http://schemas.microsoft.com/office/powerpoint/2010/main" val="16783492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01434" cy="1103864"/>
          </a:xfrm>
        </p:spPr>
        <p:txBody>
          <a:bodyPr>
            <a:normAutofit fontScale="90000"/>
          </a:bodyPr>
          <a:lstStyle/>
          <a:p>
            <a:r>
              <a:rPr lang="en-US" dirty="0" smtClean="0"/>
              <a:t>Ways to engage and support the community to enhance literacy</a:t>
            </a:r>
            <a:endParaRPr lang="en-US" dirty="0"/>
          </a:p>
        </p:txBody>
      </p:sp>
      <p:sp>
        <p:nvSpPr>
          <p:cNvPr id="3" name="Content Placeholder 2"/>
          <p:cNvSpPr>
            <a:spLocks noGrp="1"/>
          </p:cNvSpPr>
          <p:nvPr>
            <p:ph idx="1"/>
          </p:nvPr>
        </p:nvSpPr>
        <p:spPr>
          <a:xfrm>
            <a:off x="1066800" y="2438400"/>
            <a:ext cx="6777317" cy="3508977"/>
          </a:xfrm>
        </p:spPr>
        <p:txBody>
          <a:bodyPr/>
          <a:lstStyle/>
          <a:p>
            <a:r>
              <a:rPr lang="en-US" dirty="0" smtClean="0"/>
              <a:t>Community engagement is a great step towards enhancing literacy. </a:t>
            </a:r>
          </a:p>
          <a:p>
            <a:r>
              <a:rPr lang="en-US" dirty="0" smtClean="0"/>
              <a:t>Can be done through;</a:t>
            </a:r>
          </a:p>
          <a:p>
            <a:pPr lvl="1"/>
            <a:r>
              <a:rPr lang="en-US" dirty="0" smtClean="0"/>
              <a:t>Book giveaways</a:t>
            </a:r>
          </a:p>
          <a:p>
            <a:pPr lvl="1"/>
            <a:r>
              <a:rPr lang="en-US" dirty="0" smtClean="0"/>
              <a:t>Start a community reading program</a:t>
            </a:r>
          </a:p>
          <a:p>
            <a:pPr lvl="1"/>
            <a:r>
              <a:rPr lang="en-US" dirty="0" smtClean="0"/>
              <a:t>Hold essay or speech contest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9353" y="4579374"/>
            <a:ext cx="3105150"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4341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90800"/>
            <a:ext cx="214312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US" dirty="0"/>
              <a:t>Ways to support teachers with instruction and assessments</a:t>
            </a:r>
          </a:p>
        </p:txBody>
      </p:sp>
      <p:sp>
        <p:nvSpPr>
          <p:cNvPr id="3" name="Content Placeholder 2"/>
          <p:cNvSpPr>
            <a:spLocks noGrp="1"/>
          </p:cNvSpPr>
          <p:nvPr>
            <p:ph idx="1"/>
          </p:nvPr>
        </p:nvSpPr>
        <p:spPr>
          <a:xfrm>
            <a:off x="1981200" y="2323652"/>
            <a:ext cx="5839609" cy="3508977"/>
          </a:xfrm>
        </p:spPr>
        <p:txBody>
          <a:bodyPr>
            <a:normAutofit fontScale="85000" lnSpcReduction="10000"/>
          </a:bodyPr>
          <a:lstStyle/>
          <a:p>
            <a:r>
              <a:rPr lang="en-US" dirty="0" smtClean="0"/>
              <a:t>Extend classroom teaching </a:t>
            </a:r>
          </a:p>
          <a:p>
            <a:r>
              <a:rPr lang="en-US" dirty="0" smtClean="0"/>
              <a:t>Help implement an effective reading program</a:t>
            </a:r>
          </a:p>
          <a:p>
            <a:r>
              <a:rPr lang="en-US" dirty="0" smtClean="0"/>
              <a:t>Assess reading strengths </a:t>
            </a:r>
          </a:p>
          <a:p>
            <a:r>
              <a:rPr lang="en-US" dirty="0" smtClean="0"/>
              <a:t>Analyze data</a:t>
            </a:r>
          </a:p>
          <a:p>
            <a:r>
              <a:rPr lang="en-US" dirty="0" smtClean="0"/>
              <a:t>Provide intensive supplemental instruction</a:t>
            </a:r>
          </a:p>
          <a:p>
            <a:r>
              <a:rPr lang="en-US" dirty="0" smtClean="0"/>
              <a:t>Provide coaching to teachers </a:t>
            </a:r>
          </a:p>
          <a:p>
            <a:r>
              <a:rPr lang="en-US" dirty="0" smtClean="0"/>
              <a:t>Evaluate district-wide reading or writing programs</a:t>
            </a:r>
          </a:p>
          <a:p>
            <a:r>
              <a:rPr lang="en-US" dirty="0" smtClean="0"/>
              <a:t>Assist in administering assessments</a:t>
            </a:r>
          </a:p>
        </p:txBody>
      </p:sp>
    </p:spTree>
    <p:extLst>
      <p:ext uri="{BB962C8B-B14F-4D97-AF65-F5344CB8AC3E}">
        <p14:creationId xmlns:p14="http://schemas.microsoft.com/office/powerpoint/2010/main" val="35943565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Leadership expectations of the reading/literacy specialist</a:t>
            </a:r>
          </a:p>
        </p:txBody>
      </p:sp>
      <p:sp>
        <p:nvSpPr>
          <p:cNvPr id="3" name="Content Placeholder 2"/>
          <p:cNvSpPr>
            <a:spLocks noGrp="1"/>
          </p:cNvSpPr>
          <p:nvPr>
            <p:ph idx="1"/>
          </p:nvPr>
        </p:nvSpPr>
        <p:spPr/>
        <p:txBody>
          <a:bodyPr/>
          <a:lstStyle/>
          <a:p>
            <a:r>
              <a:rPr lang="en-US" dirty="0" smtClean="0"/>
              <a:t>Provide coaching to improve classroom practices</a:t>
            </a:r>
          </a:p>
          <a:p>
            <a:r>
              <a:rPr lang="en-US" dirty="0" smtClean="0"/>
              <a:t>Provide professional development</a:t>
            </a:r>
          </a:p>
          <a:p>
            <a:r>
              <a:rPr lang="en-US" dirty="0" smtClean="0"/>
              <a:t>Develop and guide school and district wide programs and practices (Kern et al., 2018)</a:t>
            </a:r>
            <a:endParaRPr lang="en-US" dirty="0"/>
          </a:p>
        </p:txBody>
      </p:sp>
    </p:spTree>
    <p:extLst>
      <p:ext uri="{BB962C8B-B14F-4D97-AF65-F5344CB8AC3E}">
        <p14:creationId xmlns:p14="http://schemas.microsoft.com/office/powerpoint/2010/main" val="27493590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0" y="2695575"/>
            <a:ext cx="285750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Professional Dispositions</a:t>
            </a:r>
          </a:p>
        </p:txBody>
      </p:sp>
      <p:sp>
        <p:nvSpPr>
          <p:cNvPr id="3" name="Content Placeholder 2"/>
          <p:cNvSpPr>
            <a:spLocks noGrp="1"/>
          </p:cNvSpPr>
          <p:nvPr>
            <p:ph idx="1"/>
          </p:nvPr>
        </p:nvSpPr>
        <p:spPr/>
        <p:txBody>
          <a:bodyPr>
            <a:normAutofit fontScale="92500"/>
          </a:bodyPr>
          <a:lstStyle/>
          <a:p>
            <a:r>
              <a:rPr lang="en-US" dirty="0" smtClean="0"/>
              <a:t>The professional dispositions I value are:</a:t>
            </a:r>
          </a:p>
          <a:p>
            <a:r>
              <a:rPr lang="en-US" dirty="0" smtClean="0"/>
              <a:t>Fairness</a:t>
            </a:r>
          </a:p>
          <a:p>
            <a:r>
              <a:rPr lang="en-US" dirty="0" smtClean="0"/>
              <a:t>Honesty</a:t>
            </a:r>
          </a:p>
          <a:p>
            <a:r>
              <a:rPr lang="en-US" dirty="0" smtClean="0"/>
              <a:t>Compassion</a:t>
            </a:r>
          </a:p>
          <a:p>
            <a:r>
              <a:rPr lang="en-US" dirty="0" smtClean="0"/>
              <a:t>Advocacy</a:t>
            </a:r>
          </a:p>
          <a:p>
            <a:r>
              <a:rPr lang="en-US" dirty="0" smtClean="0"/>
              <a:t>Commitment to students and their learning</a:t>
            </a:r>
          </a:p>
          <a:p>
            <a:r>
              <a:rPr lang="en-US" dirty="0" smtClean="0"/>
              <a:t>Communicate effectively</a:t>
            </a:r>
          </a:p>
          <a:p>
            <a:r>
              <a:rPr lang="en-US" dirty="0" smtClean="0"/>
              <a:t>Collaborate with others </a:t>
            </a:r>
            <a:endParaRPr lang="en-US" dirty="0"/>
          </a:p>
        </p:txBody>
      </p:sp>
    </p:spTree>
    <p:extLst>
      <p:ext uri="{BB962C8B-B14F-4D97-AF65-F5344CB8AC3E}">
        <p14:creationId xmlns:p14="http://schemas.microsoft.com/office/powerpoint/2010/main" val="17368945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r>
              <a:rPr lang="en-US" dirty="0"/>
              <a:t>Hill, M. (2020, February 19). How to Promote Family Involvement in Literacy Education. Medium. </a:t>
            </a:r>
            <a:r>
              <a:rPr lang="en-US" i="1" dirty="0"/>
              <a:t>https://</a:t>
            </a:r>
            <a:r>
              <a:rPr lang="en-US" i="1" dirty="0" smtClean="0"/>
              <a:t>medium.com/inspired-ideas-prek-12/how-to-promote-family-involvement-in-literacy-education-32e717747a9e</a:t>
            </a:r>
            <a:endParaRPr lang="en-US" i="1" dirty="0"/>
          </a:p>
          <a:p>
            <a:r>
              <a:rPr lang="en-US" dirty="0">
                <a:solidFill>
                  <a:srgbClr val="222222"/>
                </a:solidFill>
                <a:latin typeface="Arial"/>
              </a:rPr>
              <a:t>Kern, D., Bean, R. M., Swan </a:t>
            </a:r>
            <a:r>
              <a:rPr lang="en-US" dirty="0" err="1">
                <a:solidFill>
                  <a:srgbClr val="222222"/>
                </a:solidFill>
                <a:latin typeface="Arial"/>
              </a:rPr>
              <a:t>Dagen</a:t>
            </a:r>
            <a:r>
              <a:rPr lang="en-US" dirty="0">
                <a:solidFill>
                  <a:srgbClr val="222222"/>
                </a:solidFill>
                <a:latin typeface="Arial"/>
              </a:rPr>
              <a:t>, A., </a:t>
            </a:r>
            <a:r>
              <a:rPr lang="en-US" dirty="0" err="1">
                <a:solidFill>
                  <a:srgbClr val="222222"/>
                </a:solidFill>
                <a:latin typeface="Arial"/>
              </a:rPr>
              <a:t>DeVries</a:t>
            </a:r>
            <a:r>
              <a:rPr lang="en-US" dirty="0">
                <a:solidFill>
                  <a:srgbClr val="222222"/>
                </a:solidFill>
                <a:latin typeface="Arial"/>
              </a:rPr>
              <a:t>, B., Dodge, A., </a:t>
            </a:r>
            <a:r>
              <a:rPr lang="en-US" dirty="0" err="1">
                <a:solidFill>
                  <a:srgbClr val="222222"/>
                </a:solidFill>
                <a:latin typeface="Arial"/>
              </a:rPr>
              <a:t>Goatley</a:t>
            </a:r>
            <a:r>
              <a:rPr lang="en-US" dirty="0">
                <a:solidFill>
                  <a:srgbClr val="222222"/>
                </a:solidFill>
                <a:latin typeface="Arial"/>
              </a:rPr>
              <a:t>, V., ... &amp; Walker-</a:t>
            </a:r>
            <a:r>
              <a:rPr lang="en-US" dirty="0" err="1">
                <a:solidFill>
                  <a:srgbClr val="222222"/>
                </a:solidFill>
                <a:latin typeface="Arial"/>
              </a:rPr>
              <a:t>Dalhouse</a:t>
            </a:r>
            <a:r>
              <a:rPr lang="en-US" dirty="0">
                <a:solidFill>
                  <a:srgbClr val="222222"/>
                </a:solidFill>
                <a:latin typeface="Arial"/>
              </a:rPr>
              <a:t>, D. (2018). Preparing reading/literacy specialists to meet changes and challenges: International Literacy Association’s Standards 2017. </a:t>
            </a:r>
            <a:r>
              <a:rPr lang="en-US" i="1" dirty="0">
                <a:solidFill>
                  <a:srgbClr val="222222"/>
                </a:solidFill>
                <a:latin typeface="Arial"/>
              </a:rPr>
              <a:t>Literacy Research and Instruction</a:t>
            </a:r>
            <a:r>
              <a:rPr lang="en-US" dirty="0">
                <a:solidFill>
                  <a:srgbClr val="222222"/>
                </a:solidFill>
                <a:latin typeface="Arial"/>
              </a:rPr>
              <a:t>, </a:t>
            </a:r>
            <a:r>
              <a:rPr lang="en-US" i="1" dirty="0">
                <a:solidFill>
                  <a:srgbClr val="222222"/>
                </a:solidFill>
                <a:latin typeface="Arial"/>
              </a:rPr>
              <a:t>57</a:t>
            </a:r>
            <a:r>
              <a:rPr lang="en-US" dirty="0">
                <a:solidFill>
                  <a:srgbClr val="222222"/>
                </a:solidFill>
                <a:latin typeface="Arial"/>
              </a:rPr>
              <a:t>(3), 209-231.</a:t>
            </a:r>
            <a:endParaRPr lang="en-US" dirty="0" smtClean="0"/>
          </a:p>
          <a:p>
            <a:r>
              <a:rPr lang="en-US" dirty="0" smtClean="0"/>
              <a:t>Kelly</a:t>
            </a:r>
            <a:r>
              <a:rPr lang="en-US" dirty="0"/>
              <a:t>, K. (2020, October 22). What Does a Reading Specialist Do? What Does a Reading Specialist </a:t>
            </a:r>
            <a:r>
              <a:rPr lang="en-US" dirty="0" smtClean="0"/>
              <a:t>Do? </a:t>
            </a:r>
            <a:r>
              <a:rPr lang="en-US" dirty="0" smtClean="0">
                <a:hlinkClick r:id="rId2"/>
              </a:rPr>
              <a:t>https</a:t>
            </a:r>
            <a:r>
              <a:rPr lang="en-US" dirty="0">
                <a:hlinkClick r:id="rId2"/>
              </a:rPr>
              <a:t>://</a:t>
            </a:r>
            <a:r>
              <a:rPr lang="en-US" dirty="0" smtClean="0">
                <a:hlinkClick r:id="rId2"/>
              </a:rPr>
              <a:t>www.understood.org/en/learning-thinking-differences/treatments-approaches/working-with-clinicians/what-is-a-reading-specialist</a:t>
            </a:r>
            <a:endParaRPr lang="en-US" dirty="0"/>
          </a:p>
          <a:p>
            <a:r>
              <a:rPr lang="en-US" dirty="0" err="1">
                <a:solidFill>
                  <a:srgbClr val="222222"/>
                </a:solidFill>
                <a:latin typeface="Arial"/>
              </a:rPr>
              <a:t>Pletcher</a:t>
            </a:r>
            <a:r>
              <a:rPr lang="en-US" dirty="0">
                <a:solidFill>
                  <a:srgbClr val="222222"/>
                </a:solidFill>
                <a:latin typeface="Arial"/>
              </a:rPr>
              <a:t>, B. C., Hudson, A. K., John, L., &amp; Scott, A. (2019). Coaching on borrowed time: Balancing the roles of the literacy professional. </a:t>
            </a:r>
            <a:r>
              <a:rPr lang="en-US" i="1" dirty="0">
                <a:solidFill>
                  <a:srgbClr val="222222"/>
                </a:solidFill>
                <a:latin typeface="Arial"/>
              </a:rPr>
              <a:t>The Reading Teacher</a:t>
            </a:r>
            <a:r>
              <a:rPr lang="en-US" dirty="0">
                <a:solidFill>
                  <a:srgbClr val="222222"/>
                </a:solidFill>
                <a:latin typeface="Arial"/>
              </a:rPr>
              <a:t>, </a:t>
            </a:r>
            <a:r>
              <a:rPr lang="en-US" i="1" dirty="0">
                <a:solidFill>
                  <a:srgbClr val="222222"/>
                </a:solidFill>
                <a:latin typeface="Arial"/>
              </a:rPr>
              <a:t>72</a:t>
            </a:r>
            <a:r>
              <a:rPr lang="en-US" dirty="0">
                <a:solidFill>
                  <a:srgbClr val="222222"/>
                </a:solidFill>
                <a:latin typeface="Arial"/>
              </a:rPr>
              <a:t>(6), 689-699</a:t>
            </a:r>
            <a:r>
              <a:rPr lang="en-US" dirty="0" smtClean="0">
                <a:solidFill>
                  <a:srgbClr val="222222"/>
                </a:solidFill>
                <a:latin typeface="Arial"/>
              </a:rPr>
              <a:t>.</a:t>
            </a:r>
          </a:p>
          <a:p>
            <a:endParaRPr lang="en-US" dirty="0"/>
          </a:p>
        </p:txBody>
      </p:sp>
    </p:spTree>
    <p:extLst>
      <p:ext uri="{BB962C8B-B14F-4D97-AF65-F5344CB8AC3E}">
        <p14:creationId xmlns:p14="http://schemas.microsoft.com/office/powerpoint/2010/main" val="24139460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837</TotalTime>
  <Words>988</Words>
  <Application>Microsoft Office PowerPoint</Application>
  <PresentationFormat>On-screen Show (4:3)</PresentationFormat>
  <Paragraphs>81</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Austin</vt:lpstr>
      <vt:lpstr>The Role of the Reading/Literacy Specialist</vt:lpstr>
      <vt:lpstr>Reading/Literacy Specialist</vt:lpstr>
      <vt:lpstr>Plans to establish the role of the reading/literacy specialist Schoolwide</vt:lpstr>
      <vt:lpstr>PLC initiatives</vt:lpstr>
      <vt:lpstr>School wide opportunities to engage families</vt:lpstr>
      <vt:lpstr>Ways to engage and support the community to enhance literacy</vt:lpstr>
      <vt:lpstr>Ways to support teachers with instruction and assessments</vt:lpstr>
      <vt:lpstr>Leadership expectations of the reading/literacy specialist</vt:lpstr>
      <vt:lpstr>Professional Dispositions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OAFUser</cp:lastModifiedBy>
  <cp:revision>30</cp:revision>
  <dcterms:created xsi:type="dcterms:W3CDTF">2021-05-04T19:03:02Z</dcterms:created>
  <dcterms:modified xsi:type="dcterms:W3CDTF">2021-05-12T21:57:32Z</dcterms:modified>
</cp:coreProperties>
</file>