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2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57" d="100"/>
          <a:sy n="57" d="100"/>
        </p:scale>
        <p:origin x="78" y="13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574087EB-456D-4829-A5C4-92DF7F4874C6}" type="datetimeFigureOut">
              <a:rPr lang="en-KE" smtClean="0"/>
              <a:t>11/05/2021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8DABC27-296A-4F86-AF43-0BADB4B95572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665434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087EB-456D-4829-A5C4-92DF7F4874C6}" type="datetimeFigureOut">
              <a:rPr lang="en-KE" smtClean="0"/>
              <a:t>11/05/2021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ABC27-296A-4F86-AF43-0BADB4B95572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400144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087EB-456D-4829-A5C4-92DF7F4874C6}" type="datetimeFigureOut">
              <a:rPr lang="en-KE" smtClean="0"/>
              <a:t>11/05/2021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ABC27-296A-4F86-AF43-0BADB4B95572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34596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087EB-456D-4829-A5C4-92DF7F4874C6}" type="datetimeFigureOut">
              <a:rPr lang="en-KE" smtClean="0"/>
              <a:t>11/05/2021</a:t>
            </a:fld>
            <a:endParaRPr lang="en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ABC27-296A-4F86-AF43-0BADB4B95572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036617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087EB-456D-4829-A5C4-92DF7F4874C6}" type="datetimeFigureOut">
              <a:rPr lang="en-KE" smtClean="0"/>
              <a:t>11/05/2021</a:t>
            </a:fld>
            <a:endParaRPr lang="en-K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ABC27-296A-4F86-AF43-0BADB4B95572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951807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087EB-456D-4829-A5C4-92DF7F4874C6}" type="datetimeFigureOut">
              <a:rPr lang="en-KE" smtClean="0"/>
              <a:t>11/05/2021</a:t>
            </a:fld>
            <a:endParaRPr lang="en-K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ABC27-296A-4F86-AF43-0BADB4B95572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260411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087EB-456D-4829-A5C4-92DF7F4874C6}" type="datetimeFigureOut">
              <a:rPr lang="en-KE" smtClean="0"/>
              <a:t>11/05/2021</a:t>
            </a:fld>
            <a:endParaRPr lang="en-K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ABC27-296A-4F86-AF43-0BADB4B95572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296337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087EB-456D-4829-A5C4-92DF7F4874C6}" type="datetimeFigureOut">
              <a:rPr lang="en-KE" smtClean="0"/>
              <a:t>11/05/2021</a:t>
            </a:fld>
            <a:endParaRPr lang="en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ABC27-296A-4F86-AF43-0BADB4B95572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851649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087EB-456D-4829-A5C4-92DF7F4874C6}" type="datetimeFigureOut">
              <a:rPr lang="en-KE" smtClean="0"/>
              <a:t>11/05/2021</a:t>
            </a:fld>
            <a:endParaRPr lang="en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ABC27-296A-4F86-AF43-0BADB4B95572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048599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087EB-456D-4829-A5C4-92DF7F4874C6}" type="datetimeFigureOut">
              <a:rPr lang="en-KE" smtClean="0"/>
              <a:t>11/05/2021</a:t>
            </a:fld>
            <a:endParaRPr lang="en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ABC27-296A-4F86-AF43-0BADB4B95572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193580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087EB-456D-4829-A5C4-92DF7F4874C6}" type="datetimeFigureOut">
              <a:rPr lang="en-KE" smtClean="0"/>
              <a:t>11/05/2021</a:t>
            </a:fld>
            <a:endParaRPr lang="en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ABC27-296A-4F86-AF43-0BADB4B95572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2904366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087EB-456D-4829-A5C4-92DF7F4874C6}" type="datetimeFigureOut">
              <a:rPr lang="en-KE" smtClean="0"/>
              <a:t>11/05/2021</a:t>
            </a:fld>
            <a:endParaRPr lang="en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ABC27-296A-4F86-AF43-0BADB4B95572}" type="slidenum">
              <a:rPr lang="en-KE" smtClean="0"/>
              <a:t>‹#›</a:t>
            </a:fld>
            <a:endParaRPr lang="en-KE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962567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087EB-456D-4829-A5C4-92DF7F4874C6}" type="datetimeFigureOut">
              <a:rPr lang="en-KE" smtClean="0"/>
              <a:t>11/05/2021</a:t>
            </a:fld>
            <a:endParaRPr lang="en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ABC27-296A-4F86-AF43-0BADB4B95572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7628767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087EB-456D-4829-A5C4-92DF7F4874C6}" type="datetimeFigureOut">
              <a:rPr lang="en-KE" smtClean="0"/>
              <a:t>11/05/2021</a:t>
            </a:fld>
            <a:endParaRPr lang="en-K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ABC27-296A-4F86-AF43-0BADB4B95572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1166167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087EB-456D-4829-A5C4-92DF7F4874C6}" type="datetimeFigureOut">
              <a:rPr lang="en-KE" smtClean="0"/>
              <a:t>11/05/2021</a:t>
            </a:fld>
            <a:endParaRPr lang="en-K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ABC27-296A-4F86-AF43-0BADB4B95572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1560264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087EB-456D-4829-A5C4-92DF7F4874C6}" type="datetimeFigureOut">
              <a:rPr lang="en-KE" smtClean="0"/>
              <a:t>11/05/2021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ABC27-296A-4F86-AF43-0BADB4B95572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7816827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087EB-456D-4829-A5C4-92DF7F4874C6}" type="datetimeFigureOut">
              <a:rPr lang="en-KE" smtClean="0"/>
              <a:t>11/05/2021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ABC27-296A-4F86-AF43-0BADB4B95572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521499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4087EB-456D-4829-A5C4-92DF7F4874C6}" type="datetimeFigureOut">
              <a:rPr lang="en-KE" smtClean="0"/>
              <a:t>11/05/2021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DABC27-296A-4F86-AF43-0BADB4B95572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6331857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327" r:id="rId1"/>
    <p:sldLayoutId id="2147484328" r:id="rId2"/>
    <p:sldLayoutId id="2147484329" r:id="rId3"/>
    <p:sldLayoutId id="2147484330" r:id="rId4"/>
    <p:sldLayoutId id="2147484331" r:id="rId5"/>
    <p:sldLayoutId id="2147484332" r:id="rId6"/>
    <p:sldLayoutId id="2147484333" r:id="rId7"/>
    <p:sldLayoutId id="2147484334" r:id="rId8"/>
    <p:sldLayoutId id="2147484335" r:id="rId9"/>
    <p:sldLayoutId id="2147484336" r:id="rId10"/>
    <p:sldLayoutId id="2147484337" r:id="rId11"/>
    <p:sldLayoutId id="2147484338" r:id="rId12"/>
    <p:sldLayoutId id="2147484339" r:id="rId13"/>
    <p:sldLayoutId id="2147484340" r:id="rId14"/>
    <p:sldLayoutId id="2147484341" r:id="rId15"/>
    <p:sldLayoutId id="2147484342" r:id="rId16"/>
    <p:sldLayoutId id="214748434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s://www.ncbi.nlm.nih.gov/pmc/articles/PMC7120144/#:~:text=Porcine%20circovirus%20(PCV)%20infections%20associated,form%20is%20PCV2%20subclinical%20infection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cbi.nlm.nih.gov/pmc/articles/PMC7120144/#:~:text=Porcine%20circovirus%20(PCV)%20infections%20associated,form%20is%20PCV2%20subclinical%20infection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indawi.com/journals/av/2017/6807964/" TargetMode="External"/><Relationship Id="rId2" Type="http://schemas.openxmlformats.org/officeDocument/2006/relationships/hyperlink" Target="https://vetmed.iastate.edu/vdpam/FSVD/swine/index-diseases/circoviru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pmc/articles/PMC7166794/" TargetMode="External"/><Relationship Id="rId2" Type="http://schemas.openxmlformats.org/officeDocument/2006/relationships/hyperlink" Target="https://pubmed.ncbi.nlm.nih.gov/25387012/#:~:text=Porcine%20circovirus%20type%202%20(PCV2)%20is%20the%20primary%20causative%20agent,depletion%20and%20immunosuppression%20in%20pigs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cbi.nlm.nih.gov/pmc/articles/PMC7166794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indawi.com/journals/av/2017/6807964/" TargetMode="External"/><Relationship Id="rId2" Type="http://schemas.openxmlformats.org/officeDocument/2006/relationships/hyperlink" Target="https://www.ncbi.nlm.nih.gov/pmc/articles/PMC7120144/#:~:text=Porcine%20circovirus%20(PCV)%20infections%20associated,form%20is%20PCV2%20subclinical%20infection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vetmed.iastate.edu/vdpam/FSVD/swine/index-diseases/circovirus" TargetMode="Externa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3201/eid2009.140015" TargetMode="External"/><Relationship Id="rId2" Type="http://schemas.openxmlformats.org/officeDocument/2006/relationships/hyperlink" Target="https://doi.org/10.1111/j.1939-1676.2009.0389.x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i.org/10.1007/978-981-13-9073-9_1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536BC-B2CE-4272-828A-1D12C09487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PORCINE CIRCOVIRUS- Associated Disease</a:t>
            </a:r>
            <a:endParaRPr lang="en-K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1A740C-ADAC-4A0D-8926-3E0006BC89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Viral Disease of the pigs</a:t>
            </a:r>
            <a:endParaRPr lang="en-KE" dirty="0"/>
          </a:p>
        </p:txBody>
      </p:sp>
    </p:spTree>
    <p:extLst>
      <p:ext uri="{BB962C8B-B14F-4D97-AF65-F5344CB8AC3E}">
        <p14:creationId xmlns:p14="http://schemas.microsoft.com/office/powerpoint/2010/main" val="3473051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81A2E-334F-4A44-9319-066B90263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922415"/>
          </a:xfrm>
        </p:spPr>
        <p:txBody>
          <a:bodyPr/>
          <a:lstStyle/>
          <a:p>
            <a:r>
              <a:rPr lang="en-US" dirty="0"/>
              <a:t>OUTLINE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F3668D-365F-41D3-9F8E-C0996BC0E7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168400"/>
            <a:ext cx="8946541" cy="5079999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/>
              <a:t>Disease description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/>
              <a:t>Causative agent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/>
              <a:t>Epidemiology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/>
              <a:t>Virulence and Persistence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/>
              <a:t>Pathogenesis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/>
              <a:t>Etiology and Transmission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/>
              <a:t>Prevention and  Treatment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/>
              <a:t>Bibliography</a:t>
            </a:r>
          </a:p>
          <a:p>
            <a:endParaRPr lang="en-KE" dirty="0"/>
          </a:p>
        </p:txBody>
      </p:sp>
    </p:spTree>
    <p:extLst>
      <p:ext uri="{BB962C8B-B14F-4D97-AF65-F5344CB8AC3E}">
        <p14:creationId xmlns:p14="http://schemas.microsoft.com/office/powerpoint/2010/main" val="746918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FA2F4-6FC6-4EB9-ACBA-EA2F1C764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20"/>
            <a:ext cx="9603275" cy="668680"/>
          </a:xfrm>
        </p:spPr>
        <p:txBody>
          <a:bodyPr>
            <a:normAutofit/>
          </a:bodyPr>
          <a:lstStyle/>
          <a:p>
            <a:r>
              <a:rPr lang="en-US" dirty="0"/>
              <a:t>Disease description: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82D51A-4329-4D6D-9EAD-9FDA8B8AB3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473201"/>
            <a:ext cx="8946541" cy="44196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Common virus caused syndrome seen in pigs throughout the world.</a:t>
            </a:r>
          </a:p>
          <a:p>
            <a:r>
              <a:rPr lang="en-US" dirty="0"/>
              <a:t>Major problem for swine farmers in the U.S.</a:t>
            </a:r>
          </a:p>
          <a:p>
            <a:r>
              <a:rPr lang="en-US" dirty="0"/>
              <a:t>Clinical Signs and symptoms</a:t>
            </a:r>
          </a:p>
          <a:p>
            <a:pPr lvl="1"/>
            <a:r>
              <a:rPr lang="en-US" dirty="0"/>
              <a:t>Weight loss</a:t>
            </a:r>
          </a:p>
          <a:p>
            <a:pPr lvl="1"/>
            <a:r>
              <a:rPr lang="en-US" dirty="0"/>
              <a:t>Jaundice</a:t>
            </a:r>
          </a:p>
          <a:p>
            <a:pPr lvl="1"/>
            <a:r>
              <a:rPr lang="en-US" dirty="0"/>
              <a:t>Poor growth</a:t>
            </a:r>
          </a:p>
          <a:p>
            <a:pPr lvl="1"/>
            <a:r>
              <a:rPr lang="en-US" dirty="0"/>
              <a:t>Skin rashes</a:t>
            </a:r>
          </a:p>
          <a:p>
            <a:pPr lvl="1"/>
            <a:r>
              <a:rPr lang="en-US" dirty="0"/>
              <a:t>Enlarged lymph nodes</a:t>
            </a:r>
          </a:p>
          <a:p>
            <a:pPr lvl="1"/>
            <a:r>
              <a:rPr lang="en-US" dirty="0"/>
              <a:t>Stomach ulcers</a:t>
            </a:r>
          </a:p>
          <a:p>
            <a:pPr lvl="1"/>
            <a:r>
              <a:rPr lang="en-US" dirty="0"/>
              <a:t>diarrhea</a:t>
            </a:r>
          </a:p>
          <a:p>
            <a:pPr lvl="1"/>
            <a:endParaRPr lang="en-US" dirty="0"/>
          </a:p>
          <a:p>
            <a:endParaRPr lang="en-K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54CA23-CE0E-4BC0-A362-C76291BBF2DA}"/>
              </a:ext>
            </a:extLst>
          </p:cNvPr>
          <p:cNvSpPr txBox="1"/>
          <p:nvPr/>
        </p:nvSpPr>
        <p:spPr>
          <a:xfrm>
            <a:off x="1103312" y="5892801"/>
            <a:ext cx="1051295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hlinkClick r:id="rId2"/>
              </a:rPr>
              <a:t>https://www.ncbi.nlm.nih.gov/pmc/articles/PMC7120144/#:~:text=Porcine%20circovirus%20(PCV)%20infections%20associated,form%20is%20PCV2%20subclinical%20infection</a:t>
            </a:r>
            <a:r>
              <a:rPr lang="en-US" sz="1000" dirty="0"/>
              <a:t>.</a:t>
            </a:r>
          </a:p>
          <a:p>
            <a:endParaRPr lang="en-KE" sz="10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96F7662-1757-445B-B907-59242B11FC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2633133"/>
            <a:ext cx="4572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565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CD825-81BA-43D2-8FAF-412B66210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071282"/>
          </a:xfrm>
        </p:spPr>
        <p:txBody>
          <a:bodyPr/>
          <a:lstStyle/>
          <a:p>
            <a:r>
              <a:rPr lang="en-US" dirty="0"/>
              <a:t>Causative agent: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B3B672-A58A-441F-BC51-952B4BDE07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354668"/>
            <a:ext cx="8946541" cy="4893732"/>
          </a:xfrm>
        </p:spPr>
        <p:txBody>
          <a:bodyPr/>
          <a:lstStyle/>
          <a:p>
            <a:r>
              <a:rPr lang="en-US" dirty="0"/>
              <a:t>Major causative agent is Porcine circovirus type 2 (PCV2).</a:t>
            </a:r>
          </a:p>
          <a:p>
            <a:r>
              <a:rPr lang="en-US" dirty="0"/>
              <a:t>Porcine circovirus:</a:t>
            </a:r>
          </a:p>
          <a:p>
            <a:r>
              <a:rPr lang="en-US" dirty="0"/>
              <a:t>morphology</a:t>
            </a:r>
          </a:p>
          <a:p>
            <a:pPr lvl="1"/>
            <a:r>
              <a:rPr lang="en-US" dirty="0"/>
              <a:t>Small</a:t>
            </a:r>
          </a:p>
          <a:p>
            <a:pPr lvl="1"/>
            <a:r>
              <a:rPr lang="en-US" dirty="0"/>
              <a:t>Non enveloped </a:t>
            </a:r>
          </a:p>
          <a:p>
            <a:pPr lvl="1"/>
            <a:r>
              <a:rPr lang="en-US" dirty="0"/>
              <a:t>Icosahedral</a:t>
            </a:r>
          </a:p>
          <a:p>
            <a:r>
              <a:rPr lang="en-US" dirty="0"/>
              <a:t>Genomic organization:</a:t>
            </a:r>
          </a:p>
          <a:p>
            <a:pPr lvl="1"/>
            <a:r>
              <a:rPr lang="en-US" dirty="0"/>
              <a:t>Single stranded negative-sense circular DNA</a:t>
            </a:r>
          </a:p>
          <a:p>
            <a:pPr lvl="1"/>
            <a:r>
              <a:rPr lang="en-US" dirty="0"/>
              <a:t>Genome size; 1767-1768</a:t>
            </a:r>
          </a:p>
          <a:p>
            <a:pPr lvl="1"/>
            <a:r>
              <a:rPr lang="en-US" dirty="0"/>
              <a:t>11 predicted ORFs</a:t>
            </a:r>
          </a:p>
          <a:p>
            <a:pPr marL="457200" lvl="1" indent="0">
              <a:buNone/>
            </a:pPr>
            <a:endParaRPr lang="en-K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E3264B-C8A7-46E3-AFAE-67707E97FB7A}"/>
              </a:ext>
            </a:extLst>
          </p:cNvPr>
          <p:cNvSpPr txBox="1"/>
          <p:nvPr/>
        </p:nvSpPr>
        <p:spPr>
          <a:xfrm>
            <a:off x="1236133" y="6079067"/>
            <a:ext cx="999066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hlinkClick r:id="rId2"/>
              </a:rPr>
              <a:t>https://www.ncbi.nlm.nih.gov/pmc/articles/PMC7120144/#:~:text=Porcine%20circovirus%20(PCV)%20infections%20associated,form%20is%20PCV2%20subclinical%20infection</a:t>
            </a:r>
            <a:r>
              <a:rPr lang="en-US" sz="1100" dirty="0"/>
              <a:t>.</a:t>
            </a:r>
          </a:p>
          <a:p>
            <a:endParaRPr lang="en-KE" sz="1100" dirty="0"/>
          </a:p>
        </p:txBody>
      </p:sp>
    </p:spTree>
    <p:extLst>
      <p:ext uri="{BB962C8B-B14F-4D97-AF65-F5344CB8AC3E}">
        <p14:creationId xmlns:p14="http://schemas.microsoft.com/office/powerpoint/2010/main" val="586483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C915A-B112-497F-AED6-C6BE97AC6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69682"/>
          </a:xfrm>
        </p:spPr>
        <p:txBody>
          <a:bodyPr/>
          <a:lstStyle/>
          <a:p>
            <a:r>
              <a:rPr lang="en-US" dirty="0"/>
              <a:t>EPIDEMIOLOGY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88CDBD-4D71-4130-84D7-51BD730FF6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422400"/>
            <a:ext cx="8946541" cy="4825999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Most pigs are infected with the PCV2.</a:t>
            </a:r>
          </a:p>
          <a:p>
            <a:pPr>
              <a:lnSpc>
                <a:spcPct val="150000"/>
              </a:lnSpc>
            </a:pPr>
            <a:r>
              <a:rPr lang="en-US" dirty="0"/>
              <a:t>However, only a small percent show and are affected with clinical signs.</a:t>
            </a:r>
          </a:p>
          <a:p>
            <a:pPr>
              <a:lnSpc>
                <a:spcPct val="150000"/>
              </a:lnSpc>
            </a:pPr>
            <a:r>
              <a:rPr lang="en-US" dirty="0"/>
              <a:t>High prevalence infection but low morbidity</a:t>
            </a:r>
          </a:p>
          <a:p>
            <a:pPr>
              <a:lnSpc>
                <a:spcPct val="150000"/>
              </a:lnSpc>
            </a:pPr>
            <a:r>
              <a:rPr lang="en-US" dirty="0"/>
              <a:t>Varying morbidity rate; 2-30%</a:t>
            </a:r>
          </a:p>
          <a:p>
            <a:pPr>
              <a:lnSpc>
                <a:spcPct val="150000"/>
              </a:lnSpc>
            </a:pPr>
            <a:r>
              <a:rPr lang="en-US" dirty="0"/>
              <a:t>Case fatality of 80%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+mj-lt"/>
              </a:rPr>
              <a:t>Geographically: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latin typeface="+mj-lt"/>
              </a:rPr>
              <a:t> U.S, </a:t>
            </a:r>
            <a:r>
              <a:rPr lang="en-US" b="0" i="0" dirty="0">
                <a:effectLst/>
                <a:latin typeface="+mj-lt"/>
              </a:rPr>
              <a:t>Asia, Europe and South America </a:t>
            </a:r>
            <a:endParaRPr lang="en-US" dirty="0">
              <a:latin typeface="+mj-lt"/>
            </a:endParaRPr>
          </a:p>
          <a:p>
            <a:endParaRPr lang="en-K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DF0130-5244-4C5B-ADEF-6E9178A12F86}"/>
              </a:ext>
            </a:extLst>
          </p:cNvPr>
          <p:cNvSpPr txBox="1"/>
          <p:nvPr/>
        </p:nvSpPr>
        <p:spPr>
          <a:xfrm>
            <a:off x="1100667" y="6028267"/>
            <a:ext cx="9770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hlinkClick r:id="rId2"/>
              </a:rPr>
              <a:t>https://vetmed.iastate.edu/vdpam/FSVD/swine/index-diseases/circovirus</a:t>
            </a:r>
            <a:endParaRPr lang="en-US" sz="1200" dirty="0"/>
          </a:p>
          <a:p>
            <a:r>
              <a:rPr lang="en-US" sz="1200" dirty="0">
                <a:hlinkClick r:id="rId3"/>
              </a:rPr>
              <a:t>https://www.hindawi.com/journals/av/2017/6807964/</a:t>
            </a:r>
            <a:endParaRPr lang="en-US" sz="1200" dirty="0"/>
          </a:p>
          <a:p>
            <a:endParaRPr lang="en-KE" sz="1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E872ED-43BE-46CD-A3F9-669438267C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590" y="3793067"/>
            <a:ext cx="4386580" cy="223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057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ED83D-5386-453D-AAB3-03B6EB98B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Virulence and persistence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ECF9A9-8CB2-414E-85E0-8E29392557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456266"/>
            <a:ext cx="8946541" cy="4470399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200000"/>
              </a:lnSpc>
            </a:pPr>
            <a:r>
              <a:rPr lang="en-US" dirty="0"/>
              <a:t>No PCV marker for virulence currently identified.</a:t>
            </a:r>
          </a:p>
          <a:p>
            <a:pPr>
              <a:lnSpc>
                <a:spcPct val="200000"/>
              </a:lnSpc>
            </a:pPr>
            <a:r>
              <a:rPr lang="en-US" dirty="0"/>
              <a:t>All swine breeds are susceptible</a:t>
            </a:r>
          </a:p>
          <a:p>
            <a:pPr>
              <a:lnSpc>
                <a:spcPct val="200000"/>
              </a:lnSpc>
            </a:pPr>
            <a:r>
              <a:rPr lang="en-US" dirty="0"/>
              <a:t>Maternal antibodies offer protection  up to 12-16wks. </a:t>
            </a:r>
          </a:p>
          <a:p>
            <a:pPr>
              <a:lnSpc>
                <a:spcPct val="200000"/>
              </a:lnSpc>
            </a:pPr>
            <a:r>
              <a:rPr lang="en-US" dirty="0"/>
              <a:t>Virus target lymphoid tissue</a:t>
            </a:r>
          </a:p>
          <a:p>
            <a:pPr>
              <a:lnSpc>
                <a:spcPct val="200000"/>
              </a:lnSpc>
            </a:pPr>
            <a:r>
              <a:rPr lang="en-US" dirty="0"/>
              <a:t>Causes lymphoid depletion and immunosuppression</a:t>
            </a:r>
          </a:p>
          <a:p>
            <a:pPr>
              <a:lnSpc>
                <a:spcPct val="200000"/>
              </a:lnSpc>
            </a:pPr>
            <a:r>
              <a:rPr lang="en-US" dirty="0"/>
              <a:t>Allowing for viral persistence.</a:t>
            </a:r>
          </a:p>
          <a:p>
            <a:pPr>
              <a:lnSpc>
                <a:spcPct val="200000"/>
              </a:lnSpc>
            </a:pPr>
            <a:r>
              <a:rPr lang="en-US" dirty="0"/>
              <a:t>Disease is exacerbated by coinfection with other pathogens</a:t>
            </a:r>
          </a:p>
          <a:p>
            <a:endParaRPr lang="en-KE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3BF337-6489-40E1-8C8C-93BAA406EEF3}"/>
              </a:ext>
            </a:extLst>
          </p:cNvPr>
          <p:cNvSpPr txBox="1"/>
          <p:nvPr/>
        </p:nvSpPr>
        <p:spPr>
          <a:xfrm>
            <a:off x="1233182" y="5926666"/>
            <a:ext cx="8686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hlinkClick r:id="rId2"/>
              </a:rPr>
              <a:t>https://pubmed.ncbi.nlm.nih.gov/25387012/#:~:text=Porcine%20circovirus%20type%202%20(PCV2)%20is%20the%20primary%20causative%20agent,depletion%20and%20immunosuppression%20in%20pigs</a:t>
            </a:r>
            <a:r>
              <a:rPr lang="en-US" sz="1200" dirty="0"/>
              <a:t>.</a:t>
            </a:r>
          </a:p>
          <a:p>
            <a:r>
              <a:rPr lang="en-US" sz="1200" dirty="0">
                <a:hlinkClick r:id="rId3"/>
              </a:rPr>
              <a:t>https://www.ncbi.nlm.nih.gov/pmc/articles/PMC7166794/</a:t>
            </a:r>
            <a:endParaRPr lang="en-US" sz="1200" dirty="0"/>
          </a:p>
          <a:p>
            <a:endParaRPr lang="en-US" sz="1400" dirty="0"/>
          </a:p>
          <a:p>
            <a:endParaRPr lang="en-KE" sz="1400" dirty="0"/>
          </a:p>
        </p:txBody>
      </p:sp>
    </p:spTree>
    <p:extLst>
      <p:ext uri="{BB962C8B-B14F-4D97-AF65-F5344CB8AC3E}">
        <p14:creationId xmlns:p14="http://schemas.microsoft.com/office/powerpoint/2010/main" val="15797721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84342-1CC0-4C9C-9050-8C7F4E3B5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108682"/>
          </a:xfrm>
        </p:spPr>
        <p:txBody>
          <a:bodyPr/>
          <a:lstStyle/>
          <a:p>
            <a:r>
              <a:rPr lang="en-US" dirty="0"/>
              <a:t>Pathogenesis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4AF08-B361-4463-9D9D-D73F7CCDBD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112" y="1390958"/>
            <a:ext cx="8946541" cy="484293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Related to the immunomodulatory effects of the virus</a:t>
            </a:r>
          </a:p>
          <a:p>
            <a:pPr>
              <a:lnSpc>
                <a:spcPct val="150000"/>
              </a:lnSpc>
            </a:pPr>
            <a:r>
              <a:rPr lang="en-US" dirty="0"/>
              <a:t>Can multiply in different cell types</a:t>
            </a:r>
          </a:p>
          <a:p>
            <a:pPr lvl="1">
              <a:lnSpc>
                <a:spcPct val="150000"/>
              </a:lnSpc>
            </a:pPr>
            <a:r>
              <a:rPr lang="en-US" b="0" i="0" dirty="0">
                <a:effectLst/>
                <a:latin typeface="Times New Roman" panose="02020603050405020304" pitchFamily="18" charset="0"/>
              </a:rPr>
              <a:t>epithelial cells,  mononuclear cells,  endothelial cells, fibrocytes,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dirty="0"/>
              <a:t>Virus replication in actively dividing lymphocyte is increased. </a:t>
            </a:r>
          </a:p>
          <a:p>
            <a:pPr>
              <a:lnSpc>
                <a:spcPct val="150000"/>
              </a:lnSpc>
            </a:pPr>
            <a:r>
              <a:rPr lang="en-US" dirty="0"/>
              <a:t>Infection results in decreased:</a:t>
            </a:r>
          </a:p>
          <a:p>
            <a:pPr>
              <a:lnSpc>
                <a:spcPct val="150000"/>
              </a:lnSpc>
            </a:pPr>
            <a:endParaRPr lang="en-US" dirty="0"/>
          </a:p>
          <a:p>
            <a:pPr lvl="1">
              <a:lnSpc>
                <a:spcPct val="150000"/>
              </a:lnSpc>
            </a:pPr>
            <a:r>
              <a:rPr lang="en-US" b="0" i="0" dirty="0">
                <a:effectLst/>
                <a:latin typeface="Times New Roman" panose="02020603050405020304" pitchFamily="18" charset="0"/>
              </a:rPr>
              <a:t>expression of B‐cell growth factor IL‐4 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</a:rPr>
              <a:t>Cy</a:t>
            </a:r>
            <a:r>
              <a:rPr lang="en-US" b="0" i="0" dirty="0">
                <a:effectLst/>
                <a:latin typeface="Times New Roman" panose="02020603050405020304" pitchFamily="18" charset="0"/>
              </a:rPr>
              <a:t>totoxic T cell and macrophage‐activating cytokine IL‐2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</a:rPr>
              <a:t>Leading to virus persistence</a:t>
            </a:r>
          </a:p>
          <a:p>
            <a:pPr marL="457200" lvl="1" indent="0">
              <a:lnSpc>
                <a:spcPct val="150000"/>
              </a:lnSpc>
              <a:buNone/>
            </a:pPr>
            <a:endParaRPr lang="en-K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D47513-0EF7-428C-BE52-820074793386}"/>
              </a:ext>
            </a:extLst>
          </p:cNvPr>
          <p:cNvSpPr txBox="1"/>
          <p:nvPr/>
        </p:nvSpPr>
        <p:spPr>
          <a:xfrm>
            <a:off x="1727200" y="6233890"/>
            <a:ext cx="9845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hlinkClick r:id="rId2"/>
              </a:rPr>
              <a:t>https://www.ncbi.nlm.nih.gov/pmc/articles/PMC7166794/</a:t>
            </a:r>
            <a:endParaRPr lang="en-US" sz="1200" dirty="0"/>
          </a:p>
          <a:p>
            <a:endParaRPr lang="en-KE" sz="1200" dirty="0"/>
          </a:p>
        </p:txBody>
      </p:sp>
    </p:spTree>
    <p:extLst>
      <p:ext uri="{BB962C8B-B14F-4D97-AF65-F5344CB8AC3E}">
        <p14:creationId xmlns:p14="http://schemas.microsoft.com/office/powerpoint/2010/main" val="3462218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32EC6-330E-42A9-B16C-C8582D38E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Etiology and Transmission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3B1D10-976C-4C57-8F4F-C5CF51DC0B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3531069" cy="3448595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Etiology: </a:t>
            </a:r>
          </a:p>
          <a:p>
            <a:pPr lvl="1"/>
            <a:r>
              <a:rPr lang="en-US" dirty="0"/>
              <a:t>Porcine circovirus are DNA viruses</a:t>
            </a:r>
          </a:p>
          <a:p>
            <a:pPr lvl="1"/>
            <a:r>
              <a:rPr lang="en-US" dirty="0"/>
              <a:t>Genus: </a:t>
            </a:r>
            <a:r>
              <a:rPr lang="en-US" i="1" dirty="0"/>
              <a:t>Circovirus</a:t>
            </a:r>
          </a:p>
          <a:p>
            <a:pPr lvl="1"/>
            <a:r>
              <a:rPr lang="en-US" dirty="0"/>
              <a:t>Family: </a:t>
            </a:r>
            <a:r>
              <a:rPr lang="en-US" i="1" dirty="0" err="1"/>
              <a:t>Circoviridae</a:t>
            </a:r>
            <a:endParaRPr lang="en-US" dirty="0"/>
          </a:p>
          <a:p>
            <a:pPr marL="0" indent="0">
              <a:buNone/>
            </a:pPr>
            <a:endParaRPr lang="en-K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EC3903-CA33-4474-9CB6-32357A178D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47733" y="2017343"/>
            <a:ext cx="5911190" cy="344152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Transmission</a:t>
            </a:r>
          </a:p>
          <a:p>
            <a:pPr lvl="1"/>
            <a:r>
              <a:rPr lang="en-US" dirty="0"/>
              <a:t>Multifactorial spreading potential</a:t>
            </a:r>
          </a:p>
          <a:p>
            <a:pPr lvl="2"/>
            <a:r>
              <a:rPr lang="en-US" dirty="0"/>
              <a:t>Pig  to pig, cattle to pig</a:t>
            </a:r>
          </a:p>
          <a:p>
            <a:pPr lvl="2"/>
            <a:r>
              <a:rPr lang="en-US" dirty="0"/>
              <a:t>Rodent to pig</a:t>
            </a:r>
          </a:p>
          <a:p>
            <a:pPr lvl="2"/>
            <a:r>
              <a:rPr lang="en-US" dirty="0"/>
              <a:t>Pen environment to pig</a:t>
            </a:r>
          </a:p>
          <a:p>
            <a:r>
              <a:rPr lang="en-US" dirty="0"/>
              <a:t>Possible due to the numerous routes of exit of virus:</a:t>
            </a:r>
          </a:p>
          <a:p>
            <a:pPr lvl="2"/>
            <a:r>
              <a:rPr lang="en-US" dirty="0"/>
              <a:t>Oronasal secretions</a:t>
            </a:r>
          </a:p>
          <a:p>
            <a:pPr lvl="2"/>
            <a:r>
              <a:rPr lang="en-US" dirty="0" err="1"/>
              <a:t>Faeces</a:t>
            </a:r>
            <a:r>
              <a:rPr lang="en-US" dirty="0"/>
              <a:t> and Urine</a:t>
            </a:r>
          </a:p>
          <a:p>
            <a:pPr lvl="2"/>
            <a:r>
              <a:rPr lang="en-US" dirty="0"/>
              <a:t>Colostrum and Milk</a:t>
            </a:r>
          </a:p>
          <a:p>
            <a:pPr lvl="2"/>
            <a:r>
              <a:rPr lang="en-US" dirty="0"/>
              <a:t>Semen from infected boar</a:t>
            </a:r>
            <a:endParaRPr lang="en-KE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28CAFC-9AD9-4AB2-B6E9-E70C73EA5B6F}"/>
              </a:ext>
            </a:extLst>
          </p:cNvPr>
          <p:cNvSpPr txBox="1"/>
          <p:nvPr/>
        </p:nvSpPr>
        <p:spPr>
          <a:xfrm>
            <a:off x="1591733" y="5909733"/>
            <a:ext cx="1032933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2"/>
              </a:rPr>
              <a:t>https://www.ncbi.nlm.nih.gov/pmc/articles/PMC7120144/#:~:text=Porcine%20circovirus%20(PCV)%20infections%20associated,form%20is%20PCV2%20subclinical%20infection</a:t>
            </a:r>
            <a:r>
              <a:rPr lang="en-US" sz="900" dirty="0"/>
              <a:t>.</a:t>
            </a:r>
          </a:p>
          <a:p>
            <a:r>
              <a:rPr lang="en-US" sz="900" dirty="0">
                <a:hlinkClick r:id="rId3"/>
              </a:rPr>
              <a:t>https://www.hindawi.com/journals/av/2017/6807964/</a:t>
            </a:r>
            <a:endParaRPr lang="en-US" sz="900" dirty="0"/>
          </a:p>
          <a:p>
            <a:endParaRPr lang="en-KE" sz="900" dirty="0"/>
          </a:p>
        </p:txBody>
      </p:sp>
      <p:pic>
        <p:nvPicPr>
          <p:cNvPr id="1026" name="Picture 2" descr="Possible infection and cross-species transmission routes of PCV in pigs. |  Download Scientific Diagram">
            <a:extLst>
              <a:ext uri="{FF2B5EF4-FFF2-40B4-BE49-F238E27FC236}">
                <a16:creationId xmlns:a16="http://schemas.microsoft.com/office/drawing/2014/main" id="{C742CFB4-149A-4124-8445-AC8218BE5D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3033" y="3696055"/>
            <a:ext cx="3531069" cy="2112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3803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27EB2-A19F-4A39-92A6-956A1EA26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139015"/>
          </a:xfrm>
        </p:spPr>
        <p:txBody>
          <a:bodyPr/>
          <a:lstStyle/>
          <a:p>
            <a:r>
              <a:rPr lang="en-US" dirty="0"/>
              <a:t>Prevention and Treatment</a:t>
            </a:r>
            <a:endParaRPr lang="en-K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4E7682-1B2B-4152-A96A-E8CBE2D0D0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3312" y="1303602"/>
            <a:ext cx="4396338" cy="576262"/>
          </a:xfrm>
        </p:spPr>
        <p:txBody>
          <a:bodyPr/>
          <a:lstStyle/>
          <a:p>
            <a:r>
              <a:rPr lang="en-US" dirty="0"/>
              <a:t>Treatment</a:t>
            </a:r>
            <a:endParaRPr lang="en-K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7DF803-3C18-4208-8E69-28B28C1CD1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68205" y="2006600"/>
            <a:ext cx="4396339" cy="3741738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No specific treatment available for pigs</a:t>
            </a:r>
          </a:p>
          <a:p>
            <a:pPr>
              <a:lnSpc>
                <a:spcPct val="150000"/>
              </a:lnSpc>
            </a:pPr>
            <a:r>
              <a:rPr lang="en-US" dirty="0"/>
              <a:t>Anti-inflammatories and antibiotics sometimes used to prevent secondary bacterial infections.</a:t>
            </a:r>
          </a:p>
          <a:p>
            <a:endParaRPr lang="en-K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874494-9ABA-44AC-8D67-235D015144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654494" y="1303602"/>
            <a:ext cx="4396339" cy="576262"/>
          </a:xfrm>
        </p:spPr>
        <p:txBody>
          <a:bodyPr/>
          <a:lstStyle/>
          <a:p>
            <a:r>
              <a:rPr lang="en-US" dirty="0"/>
              <a:t>Prevention</a:t>
            </a:r>
            <a:endParaRPr lang="en-KE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F7A666-D3AF-42BC-A18D-9446678E26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654493" y="2006600"/>
            <a:ext cx="4396339" cy="3741738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Isolation of infected pigs</a:t>
            </a:r>
          </a:p>
          <a:p>
            <a:pPr>
              <a:lnSpc>
                <a:spcPct val="150000"/>
              </a:lnSpc>
            </a:pPr>
            <a:r>
              <a:rPr lang="en-US" dirty="0"/>
              <a:t>Vaccination: Available since 2006.</a:t>
            </a:r>
          </a:p>
          <a:p>
            <a:pPr lvl="1">
              <a:lnSpc>
                <a:spcPct val="150000"/>
              </a:lnSpc>
            </a:pPr>
            <a:r>
              <a:rPr lang="en-US" dirty="0" err="1"/>
              <a:t>Circovac</a:t>
            </a:r>
            <a:r>
              <a:rPr lang="en-US" dirty="0"/>
              <a:t>: Adjuvanted vaccine with inactivated virus. </a:t>
            </a:r>
          </a:p>
          <a:p>
            <a:pPr lvl="1">
              <a:lnSpc>
                <a:spcPct val="150000"/>
              </a:lnSpc>
            </a:pPr>
            <a:r>
              <a:rPr lang="en-US" dirty="0" err="1"/>
              <a:t>Ingelvac</a:t>
            </a:r>
            <a:r>
              <a:rPr lang="en-US" dirty="0"/>
              <a:t> </a:t>
            </a:r>
            <a:r>
              <a:rPr lang="en-US" dirty="0" err="1"/>
              <a:t>Circoflex</a:t>
            </a:r>
            <a:endParaRPr lang="en-US" dirty="0"/>
          </a:p>
          <a:p>
            <a:pPr lvl="1">
              <a:lnSpc>
                <a:spcPct val="150000"/>
              </a:lnSpc>
            </a:pPr>
            <a:r>
              <a:rPr lang="en-US" dirty="0"/>
              <a:t>Circumvent PCV G2</a:t>
            </a:r>
            <a:endParaRPr lang="en-KE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8A2F61-E9CD-41A5-944E-2C8CC01215D8}"/>
              </a:ext>
            </a:extLst>
          </p:cNvPr>
          <p:cNvSpPr txBox="1"/>
          <p:nvPr/>
        </p:nvSpPr>
        <p:spPr>
          <a:xfrm>
            <a:off x="2015067" y="6266782"/>
            <a:ext cx="853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hlinkClick r:id="rId2"/>
              </a:rPr>
              <a:t>https://vetmed.iastate.edu/vdpam/FSVD/swine/index-diseases/circovirus</a:t>
            </a:r>
            <a:endParaRPr lang="en-US" sz="1200" dirty="0"/>
          </a:p>
          <a:p>
            <a:endParaRPr lang="en-KE" sz="1200" dirty="0"/>
          </a:p>
        </p:txBody>
      </p:sp>
    </p:spTree>
    <p:extLst>
      <p:ext uri="{BB962C8B-B14F-4D97-AF65-F5344CB8AC3E}">
        <p14:creationId xmlns:p14="http://schemas.microsoft.com/office/powerpoint/2010/main" val="1436063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DA0BD-C802-41DB-AD85-BCF4DA5B6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020482"/>
          </a:xfrm>
        </p:spPr>
        <p:txBody>
          <a:bodyPr/>
          <a:lstStyle/>
          <a:p>
            <a:r>
              <a:rPr lang="en-US" dirty="0"/>
              <a:t>Literature cited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A79613-7179-4A19-8FE8-055A46B786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473200"/>
            <a:ext cx="8946541" cy="4775199"/>
          </a:xfrm>
        </p:spPr>
        <p:txBody>
          <a:bodyPr>
            <a:normAutofit/>
          </a:bodyPr>
          <a:lstStyle/>
          <a:p>
            <a:r>
              <a:rPr lang="en-US" sz="1400" b="0" i="0" dirty="0">
                <a:effectLst/>
                <a:latin typeface="arial" panose="020B0604020202020204" pitchFamily="34" charset="0"/>
              </a:rPr>
              <a:t>Gillespie, J., </a:t>
            </a:r>
            <a:r>
              <a:rPr lang="en-US" sz="1400" b="0" i="0" dirty="0" err="1">
                <a:effectLst/>
                <a:latin typeface="arial" panose="020B0604020202020204" pitchFamily="34" charset="0"/>
              </a:rPr>
              <a:t>Opriessnig</a:t>
            </a:r>
            <a:r>
              <a:rPr lang="en-US" sz="1400" b="0" i="0" dirty="0">
                <a:effectLst/>
                <a:latin typeface="arial" panose="020B0604020202020204" pitchFamily="34" charset="0"/>
              </a:rPr>
              <a:t>, T., Meng, X. J., Pelzer, K., &amp; Buechner-Maxwell, V. (2009). Porcine circovirus type 2 and porcine circovirus-associated disease. </a:t>
            </a:r>
            <a:r>
              <a:rPr lang="en-US" sz="1400" b="0" i="1" dirty="0">
                <a:effectLst/>
                <a:latin typeface="arial" panose="020B0604020202020204" pitchFamily="34" charset="0"/>
              </a:rPr>
              <a:t>Journal of veterinary internal medicine</a:t>
            </a:r>
            <a:r>
              <a:rPr lang="en-US" sz="1400" b="0" i="0" dirty="0">
                <a:effectLst/>
                <a:latin typeface="arial" panose="020B0604020202020204" pitchFamily="34" charset="0"/>
              </a:rPr>
              <a:t>, </a:t>
            </a:r>
            <a:r>
              <a:rPr lang="en-US" sz="1400" b="0" i="1" dirty="0">
                <a:effectLst/>
                <a:latin typeface="arial" panose="020B0604020202020204" pitchFamily="34" charset="0"/>
              </a:rPr>
              <a:t>23</a:t>
            </a:r>
            <a:r>
              <a:rPr lang="en-US" sz="1400" b="0" i="0" dirty="0">
                <a:effectLst/>
                <a:latin typeface="arial" panose="020B0604020202020204" pitchFamily="34" charset="0"/>
              </a:rPr>
              <a:t>(6), 1151–1163. </a:t>
            </a:r>
            <a:r>
              <a:rPr lang="en-US" sz="1400" b="0" i="0" dirty="0">
                <a:effectLst/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https://doi.org/10.1111/j.1939-1676.2009.0389.x</a:t>
            </a:r>
            <a:endParaRPr lang="en-US" sz="1400" b="0" i="0" dirty="0">
              <a:effectLst/>
              <a:latin typeface="arial" panose="020B0604020202020204" pitchFamily="34" charset="0"/>
            </a:endParaRPr>
          </a:p>
          <a:p>
            <a:r>
              <a:rPr lang="en-US" sz="1400" b="0" i="0" dirty="0">
                <a:effectLst/>
                <a:latin typeface="IBM Plex Sans"/>
              </a:rPr>
              <a:t>Kayode O. Afolabi, Benson C. </a:t>
            </a:r>
            <a:r>
              <a:rPr lang="en-US" sz="1400" b="0" i="0" dirty="0" err="1">
                <a:effectLst/>
                <a:latin typeface="IBM Plex Sans"/>
              </a:rPr>
              <a:t>Iweriebor</a:t>
            </a:r>
            <a:r>
              <a:rPr lang="en-US" sz="1400" b="0" i="0" dirty="0">
                <a:effectLst/>
                <a:latin typeface="IBM Plex Sans"/>
              </a:rPr>
              <a:t>, Anthony I. </a:t>
            </a:r>
            <a:r>
              <a:rPr lang="en-US" sz="1400" b="0" i="0" dirty="0" err="1">
                <a:effectLst/>
                <a:latin typeface="IBM Plex Sans"/>
              </a:rPr>
              <a:t>Okoh</a:t>
            </a:r>
            <a:r>
              <a:rPr lang="en-US" sz="1400" b="0" i="0" dirty="0">
                <a:effectLst/>
                <a:latin typeface="IBM Plex Sans"/>
              </a:rPr>
              <a:t>, Larry C. Obi, "Global Status of</a:t>
            </a:r>
            <a:r>
              <a:rPr lang="en-US" sz="1400" b="0" i="1" dirty="0">
                <a:effectLst/>
                <a:latin typeface="IBM Plex Sans"/>
              </a:rPr>
              <a:t> Porcine circovirus</a:t>
            </a:r>
            <a:r>
              <a:rPr lang="en-US" sz="1400" b="0" i="0" dirty="0">
                <a:effectLst/>
                <a:latin typeface="IBM Plex Sans"/>
              </a:rPr>
              <a:t> Type 2 and Its Associated Diseases in Sub-Saharan Africa", </a:t>
            </a:r>
            <a:r>
              <a:rPr lang="en-US" sz="1400" b="0" i="1" dirty="0">
                <a:effectLst/>
                <a:latin typeface="IBM Plex Sans"/>
              </a:rPr>
              <a:t>Advances in Virology</a:t>
            </a:r>
            <a:r>
              <a:rPr lang="en-US" sz="1400" b="0" i="0" dirty="0">
                <a:effectLst/>
                <a:latin typeface="IBM Plex Sans"/>
              </a:rPr>
              <a:t>, vol. 2017, Article ID 6807964, 16 pages, 2017. https://doi.org/10.1155/2017/6807964</a:t>
            </a:r>
            <a:endParaRPr lang="en-US" sz="1400" b="0" i="0" dirty="0">
              <a:effectLst/>
              <a:latin typeface="arial" panose="020B0604020202020204" pitchFamily="34" charset="0"/>
            </a:endParaRPr>
          </a:p>
          <a:p>
            <a:r>
              <a:rPr lang="en-US" sz="1400" b="0" i="0" dirty="0">
                <a:effectLst/>
                <a:latin typeface="Lato"/>
              </a:rPr>
              <a:t>Lian, H., Liu, Y., Li, N., Wang, Y., Zhang, S., &amp; Hu, R. (2014). Novel Circovirus from Mink, China. </a:t>
            </a:r>
            <a:r>
              <a:rPr lang="en-US" sz="1400" b="0" i="1" dirty="0">
                <a:effectLst/>
                <a:latin typeface="Lato"/>
              </a:rPr>
              <a:t>Emerging Infectious Diseases</a:t>
            </a:r>
            <a:r>
              <a:rPr lang="en-US" sz="1400" b="0" i="0" dirty="0">
                <a:effectLst/>
                <a:latin typeface="Lato"/>
              </a:rPr>
              <a:t>, </a:t>
            </a:r>
            <a:r>
              <a:rPr lang="en-US" sz="1400" b="0" i="1" dirty="0">
                <a:effectLst/>
                <a:latin typeface="Lato"/>
              </a:rPr>
              <a:t>20</a:t>
            </a:r>
            <a:r>
              <a:rPr lang="en-US" sz="1400" b="0" i="0" dirty="0">
                <a:effectLst/>
                <a:latin typeface="Lato"/>
              </a:rPr>
              <a:t>(9), 1547-1549. </a:t>
            </a:r>
            <a:r>
              <a:rPr lang="en-US" sz="1400" b="0" i="0" dirty="0">
                <a:effectLst/>
                <a:latin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https://doi.org/10.3201/eid2009.140015</a:t>
            </a:r>
            <a:r>
              <a:rPr lang="en-US" sz="1400" b="0" i="0" dirty="0">
                <a:effectLst/>
                <a:latin typeface="Lato"/>
              </a:rPr>
              <a:t>.</a:t>
            </a:r>
          </a:p>
          <a:p>
            <a:r>
              <a:rPr lang="en-US" sz="1400" b="0" i="0" dirty="0">
                <a:effectLst/>
                <a:latin typeface="BlinkMacSystemFont"/>
              </a:rPr>
              <a:t>Meng XJ. Porcine circovirus type 2 (PCV2): pathogenesis and interaction with the immune system. </a:t>
            </a:r>
            <a:r>
              <a:rPr lang="en-US" sz="1400" b="0" i="0" dirty="0" err="1">
                <a:effectLst/>
                <a:latin typeface="BlinkMacSystemFont"/>
              </a:rPr>
              <a:t>Annu</a:t>
            </a:r>
            <a:r>
              <a:rPr lang="en-US" sz="1400" b="0" i="0" dirty="0">
                <a:effectLst/>
                <a:latin typeface="BlinkMacSystemFont"/>
              </a:rPr>
              <a:t> Rev </a:t>
            </a:r>
            <a:r>
              <a:rPr lang="en-US" sz="1400" b="0" i="0" dirty="0" err="1">
                <a:effectLst/>
                <a:latin typeface="BlinkMacSystemFont"/>
              </a:rPr>
              <a:t>Anim</a:t>
            </a:r>
            <a:r>
              <a:rPr lang="en-US" sz="1400" b="0" i="0" dirty="0">
                <a:effectLst/>
                <a:latin typeface="BlinkMacSystemFont"/>
              </a:rPr>
              <a:t> </a:t>
            </a:r>
            <a:r>
              <a:rPr lang="en-US" sz="1400" b="0" i="0" dirty="0" err="1">
                <a:effectLst/>
                <a:latin typeface="BlinkMacSystemFont"/>
              </a:rPr>
              <a:t>Biosci</a:t>
            </a:r>
            <a:r>
              <a:rPr lang="en-US" sz="1400" b="0" i="0" dirty="0">
                <a:effectLst/>
                <a:latin typeface="BlinkMacSystemFont"/>
              </a:rPr>
              <a:t>. 2013 Jan;1:43-64. </a:t>
            </a:r>
            <a:r>
              <a:rPr lang="en-US" sz="1400" b="0" i="0" dirty="0" err="1">
                <a:effectLst/>
                <a:latin typeface="BlinkMacSystemFont"/>
              </a:rPr>
              <a:t>doi</a:t>
            </a:r>
            <a:r>
              <a:rPr lang="en-US" sz="1400" b="0" i="0" dirty="0">
                <a:effectLst/>
                <a:latin typeface="BlinkMacSystemFont"/>
              </a:rPr>
              <a:t>: 10.1146/annurev-animal-031412-103720. </a:t>
            </a:r>
            <a:r>
              <a:rPr lang="en-US" sz="1400" b="0" i="0" dirty="0" err="1">
                <a:effectLst/>
                <a:latin typeface="BlinkMacSystemFont"/>
              </a:rPr>
              <a:t>Epub</a:t>
            </a:r>
            <a:r>
              <a:rPr lang="en-US" sz="1400" b="0" i="0" dirty="0">
                <a:effectLst/>
                <a:latin typeface="BlinkMacSystemFont"/>
              </a:rPr>
              <a:t> 2013 Jan 3. PMID: 25387012.</a:t>
            </a:r>
            <a:endParaRPr lang="en-US" sz="1400" b="0" i="0" dirty="0">
              <a:effectLst/>
              <a:latin typeface="arial" panose="020B0604020202020204" pitchFamily="34" charset="0"/>
            </a:endParaRPr>
          </a:p>
          <a:p>
            <a:r>
              <a:rPr lang="en-US" sz="1400" b="0" i="0" dirty="0" err="1">
                <a:effectLst/>
                <a:latin typeface="arial" panose="020B0604020202020204" pitchFamily="34" charset="0"/>
              </a:rPr>
              <a:t>Saikumar</a:t>
            </a:r>
            <a:r>
              <a:rPr lang="en-US" sz="1400" b="0" i="0" dirty="0">
                <a:effectLst/>
                <a:latin typeface="arial" panose="020B0604020202020204" pitchFamily="34" charset="0"/>
              </a:rPr>
              <a:t>, G., &amp; Das, T. (2019). Porcine Circovirus. </a:t>
            </a:r>
            <a:r>
              <a:rPr lang="en-US" sz="1400" b="0" i="1" dirty="0">
                <a:effectLst/>
                <a:latin typeface="arial" panose="020B0604020202020204" pitchFamily="34" charset="0"/>
              </a:rPr>
              <a:t>Recent Advances in Animal Virology</a:t>
            </a:r>
            <a:r>
              <a:rPr lang="en-US" sz="1400" b="0" i="0" dirty="0">
                <a:effectLst/>
                <a:latin typeface="arial" panose="020B0604020202020204" pitchFamily="34" charset="0"/>
              </a:rPr>
              <a:t>, 171–195. </a:t>
            </a:r>
            <a:r>
              <a:rPr lang="en-US" sz="1400" b="0" i="0" dirty="0">
                <a:effectLst/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https://doi.org/10.1007/978-981-13-9073-9_10</a:t>
            </a:r>
            <a:endParaRPr lang="en-US" sz="1400" dirty="0">
              <a:latin typeface="arial" panose="020B0604020202020204" pitchFamily="34" charset="0"/>
            </a:endParaRPr>
          </a:p>
          <a:p>
            <a:r>
              <a:rPr lang="en-US" sz="1400" b="0" i="0" dirty="0" err="1">
                <a:effectLst/>
                <a:latin typeface="-apple-system"/>
              </a:rPr>
              <a:t>Tischer</a:t>
            </a:r>
            <a:r>
              <a:rPr lang="en-US" sz="1400" b="0" i="0" dirty="0">
                <a:effectLst/>
                <a:latin typeface="-apple-system"/>
              </a:rPr>
              <a:t>, I., </a:t>
            </a:r>
            <a:r>
              <a:rPr lang="en-US" sz="1400" b="0" i="0" dirty="0" err="1">
                <a:effectLst/>
                <a:latin typeface="-apple-system"/>
              </a:rPr>
              <a:t>Mields</a:t>
            </a:r>
            <a:r>
              <a:rPr lang="en-US" sz="1400" b="0" i="0" dirty="0">
                <a:effectLst/>
                <a:latin typeface="-apple-system"/>
              </a:rPr>
              <a:t>, W., Wolff, D. </a:t>
            </a:r>
            <a:r>
              <a:rPr lang="en-US" sz="1400" b="0" i="1" dirty="0">
                <a:effectLst/>
                <a:latin typeface="-apple-system"/>
              </a:rPr>
              <a:t>et al.</a:t>
            </a:r>
            <a:r>
              <a:rPr lang="en-US" sz="1400" b="0" i="0" dirty="0">
                <a:effectLst/>
                <a:latin typeface="-apple-system"/>
              </a:rPr>
              <a:t> Studies on epidemiology and pathogenicity of porcine circovirus. </a:t>
            </a:r>
            <a:r>
              <a:rPr lang="en-US" sz="1400" b="0" i="1" dirty="0">
                <a:effectLst/>
                <a:latin typeface="-apple-system"/>
              </a:rPr>
              <a:t>Archives of Virology</a:t>
            </a:r>
            <a:r>
              <a:rPr lang="en-US" sz="1400" b="0" i="0" dirty="0">
                <a:effectLst/>
                <a:latin typeface="-apple-system"/>
              </a:rPr>
              <a:t> </a:t>
            </a:r>
            <a:r>
              <a:rPr lang="en-US" sz="1400" b="1" i="0" dirty="0">
                <a:effectLst/>
                <a:latin typeface="-apple-system"/>
              </a:rPr>
              <a:t>91, </a:t>
            </a:r>
            <a:r>
              <a:rPr lang="en-US" sz="1400" b="0" i="0" dirty="0">
                <a:effectLst/>
                <a:latin typeface="-apple-system"/>
              </a:rPr>
              <a:t>271–276 (1986). https://doi.org/10.1007/BF01314286</a:t>
            </a:r>
            <a:endParaRPr lang="en-KE" sz="1400" dirty="0"/>
          </a:p>
        </p:txBody>
      </p:sp>
    </p:spTree>
    <p:extLst>
      <p:ext uri="{BB962C8B-B14F-4D97-AF65-F5344CB8AC3E}">
        <p14:creationId xmlns:p14="http://schemas.microsoft.com/office/powerpoint/2010/main" val="3259853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2578CA-DEC9-49C3-80AF-C113973CC9A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429</TotalTime>
  <Words>923</Words>
  <Application>Microsoft Office PowerPoint</Application>
  <PresentationFormat>Widescreen</PresentationFormat>
  <Paragraphs>101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-apple-system</vt:lpstr>
      <vt:lpstr>Arial</vt:lpstr>
      <vt:lpstr>Arial</vt:lpstr>
      <vt:lpstr>BlinkMacSystemFont</vt:lpstr>
      <vt:lpstr>IBM Plex Sans</vt:lpstr>
      <vt:lpstr>Lato</vt:lpstr>
      <vt:lpstr>Times New Roman</vt:lpstr>
      <vt:lpstr>Tw Cen MT</vt:lpstr>
      <vt:lpstr>Wingdings</vt:lpstr>
      <vt:lpstr>Circuit</vt:lpstr>
      <vt:lpstr>PORCINE CIRCOVIRUS- Associated Disease</vt:lpstr>
      <vt:lpstr>OUTLINE</vt:lpstr>
      <vt:lpstr>Disease description:</vt:lpstr>
      <vt:lpstr>Causative agent:</vt:lpstr>
      <vt:lpstr>EPIDEMIOLOGY</vt:lpstr>
      <vt:lpstr>Virulence and persistence</vt:lpstr>
      <vt:lpstr>Pathogenesis</vt:lpstr>
      <vt:lpstr>Etiology and Transmission</vt:lpstr>
      <vt:lpstr>Prevention and Treatment</vt:lpstr>
      <vt:lpstr>Literature cited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PORCINE CIRCOVIRUS- Associated Disease</dc:title>
  <dc:creator>haggai gisore</dc:creator>
  <cp:lastModifiedBy>haggai gisore</cp:lastModifiedBy>
  <cp:revision>22</cp:revision>
  <dcterms:created xsi:type="dcterms:W3CDTF">2021-05-10T22:51:16Z</dcterms:created>
  <dcterms:modified xsi:type="dcterms:W3CDTF">2021-05-11T06:00:37Z</dcterms:modified>
</cp:coreProperties>
</file>