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44306A-736B-43B2-B43B-F7BC2B98CA29}" type="datetimeFigureOut">
              <a:rPr lang="en-US" smtClean="0"/>
              <a:pPr/>
              <a:t>12/18/2020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5447B6-BAF1-44C8-9873-012E4B12636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a:t>
            </a:r>
            <a:r>
              <a:rPr lang="en-US" baseline="0" dirty="0" smtClean="0"/>
              <a:t>e data collection exercise, we have to identify the population of interest, in this case the target population is health insurance providers, then decide on the variables the data collection will focus on. Then a sample size is determined using appropriate method to get a proper representation of all the heath insurance firms. The decide on sampling method, we can decide on using a random sample and administer a questionnaire to obtain primary data</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order to mitigate  the error, enough</a:t>
            </a:r>
            <a:r>
              <a:rPr lang="en-US" baseline="0" dirty="0" smtClean="0"/>
              <a:t> staffs for data collection will be hired reduce overworking that can make some to collect inaccurate data, identifying potential source of errors before beginning the exercise and control, setting a appropriate and achievable goals. A proper and a representative sample size will be obtained using statistical formula, ensure accurate and relevant questionnaire formulation and choose appropriate </a:t>
            </a:r>
            <a:r>
              <a:rPr lang="en-US" baseline="0" dirty="0" err="1" smtClean="0"/>
              <a:t>analyticaal</a:t>
            </a:r>
            <a:r>
              <a:rPr lang="en-US" baseline="0" dirty="0" smtClean="0"/>
              <a:t> method during analysis.</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ensure robustness, the goals for data</a:t>
            </a:r>
            <a:r>
              <a:rPr lang="en-US" baseline="0" dirty="0" smtClean="0"/>
              <a:t> collection will be well defined to ensure relevant research questions and hypothesis addressed, have a credible source of data, automate process of data collection to build confidence and present data in simple manner as much as possible</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ensure reliability</a:t>
            </a:r>
            <a:r>
              <a:rPr lang="en-US" baseline="0" dirty="0" smtClean="0"/>
              <a:t> and validity of the study, suitable sample that adequately represent the all the health insurance firms must be obtained, appropriate time scale and methodology must also be determined and used. The data must not be influenced by any way but should be random. The </a:t>
            </a:r>
            <a:r>
              <a:rPr lang="en-US" baseline="0" dirty="0" err="1" smtClean="0"/>
              <a:t>Cronbach’s</a:t>
            </a:r>
            <a:r>
              <a:rPr lang="en-US" baseline="0" dirty="0" smtClean="0"/>
              <a:t> statistics will be </a:t>
            </a:r>
            <a:r>
              <a:rPr lang="en-US" baseline="0" dirty="0" err="1" smtClean="0"/>
              <a:t>utilised</a:t>
            </a:r>
            <a:r>
              <a:rPr lang="en-US" baseline="0" dirty="0" smtClean="0"/>
              <a:t> to check for reliability and validity of the variables.</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ensure that</a:t>
            </a:r>
            <a:r>
              <a:rPr lang="en-US" baseline="0" dirty="0" smtClean="0"/>
              <a:t> no statistical assumption is violated, we will ensure that there is randomness in data collection and a good sample size. It will also be ensured that data is independence, normally distributed and homogeneity of variance </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the data collection exercise,</a:t>
            </a:r>
            <a:r>
              <a:rPr lang="en-US" baseline="0" dirty="0" smtClean="0"/>
              <a:t> data entry is accurately done and descriptive analysis is carried out to see the distribution of the variable of interest. The inferential analysis like the regression, ANOVA is done to test and answer the research questions and the hypothesis statement. This will then be followed by discussion and linking of the results with others obtained by other researchers in the same problem.</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main aim of the data collection</a:t>
            </a:r>
            <a:r>
              <a:rPr lang="en-US" baseline="0" dirty="0" smtClean="0"/>
              <a:t> is to assist the organization in making informed decision. A good sample will increase the validity and the reliability of the findings since the population, in this case the all health insurance providers attributes will be fully represented in the sample. The hypothesis statements will aid in arriving at the findings that will form a basis for decision making</a:t>
            </a:r>
            <a:endParaRPr lang="en-US" dirty="0"/>
          </a:p>
        </p:txBody>
      </p:sp>
      <p:sp>
        <p:nvSpPr>
          <p:cNvPr id="4" name="Slide Number Placeholder 3"/>
          <p:cNvSpPr>
            <a:spLocks noGrp="1"/>
          </p:cNvSpPr>
          <p:nvPr>
            <p:ph type="sldNum" sz="quarter" idx="10"/>
          </p:nvPr>
        </p:nvSpPr>
        <p:spPr/>
        <p:txBody>
          <a:bodyPr/>
          <a:lstStyle/>
          <a:p>
            <a:fld id="{145447B6-BAF1-44C8-9873-012E4B12636E}"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F955917-BB1C-436F-B8E4-F9F606E1861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55917-BB1C-436F-B8E4-F9F606E1861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F955917-BB1C-436F-B8E4-F9F606E1861A}"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5EDA5B-5E1D-4F14-8E23-BA7ED3ADA470}" type="datetimeFigureOut">
              <a:rPr lang="en-US" smtClean="0"/>
              <a:pPr/>
              <a:t>12/18/2020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55917-BB1C-436F-B8E4-F9F606E18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5EDA5B-5E1D-4F14-8E23-BA7ED3ADA470}" type="datetimeFigureOut">
              <a:rPr lang="en-US" smtClean="0"/>
              <a:pPr/>
              <a:t>12/18/2020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F955917-BB1C-436F-B8E4-F9F606E1861A}"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r>
              <a:rPr lang="en-US" dirty="0" smtClean="0"/>
              <a:t>Plan for data collection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plan</a:t>
            </a:r>
            <a:endParaRPr lang="en-US" dirty="0"/>
          </a:p>
        </p:txBody>
      </p:sp>
      <p:sp>
        <p:nvSpPr>
          <p:cNvPr id="3" name="Content Placeholder 2"/>
          <p:cNvSpPr>
            <a:spLocks noGrp="1"/>
          </p:cNvSpPr>
          <p:nvPr>
            <p:ph idx="1"/>
          </p:nvPr>
        </p:nvSpPr>
        <p:spPr/>
        <p:txBody>
          <a:bodyPr>
            <a:normAutofit/>
          </a:bodyPr>
          <a:lstStyle/>
          <a:p>
            <a:r>
              <a:rPr lang="en-US" dirty="0" smtClean="0"/>
              <a:t>Research question/hypothesis formulation</a:t>
            </a:r>
          </a:p>
          <a:p>
            <a:r>
              <a:rPr lang="en-US" dirty="0" smtClean="0"/>
              <a:t>Sample population; health insurance providers</a:t>
            </a:r>
          </a:p>
          <a:p>
            <a:r>
              <a:rPr lang="en-US" dirty="0" smtClean="0"/>
              <a:t>Measurable variable; premium, etc</a:t>
            </a:r>
          </a:p>
          <a:p>
            <a:r>
              <a:rPr lang="en-US" dirty="0" smtClean="0"/>
              <a:t>sample size, 80 firms</a:t>
            </a:r>
          </a:p>
          <a:p>
            <a:r>
              <a:rPr lang="en-US" dirty="0" smtClean="0"/>
              <a:t>Sampling method; Random sampling</a:t>
            </a:r>
          </a:p>
          <a:p>
            <a:r>
              <a:rPr lang="en-US" dirty="0" smtClean="0"/>
              <a:t>Collection method; use of questionnaire, interview etc</a:t>
            </a:r>
          </a:p>
          <a:p>
            <a:r>
              <a:rPr lang="en-US" dirty="0" smtClean="0"/>
              <a:t>Data analysis</a:t>
            </a:r>
          </a:p>
          <a:p>
            <a:pPr>
              <a:buNone/>
            </a:pP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Mitigation of statistical error </a:t>
            </a:r>
            <a:endParaRPr lang="en-US" dirty="0"/>
          </a:p>
        </p:txBody>
      </p:sp>
      <p:sp>
        <p:nvSpPr>
          <p:cNvPr id="3" name="Content Placeholder 2"/>
          <p:cNvSpPr>
            <a:spLocks noGrp="1"/>
          </p:cNvSpPr>
          <p:nvPr>
            <p:ph idx="1"/>
          </p:nvPr>
        </p:nvSpPr>
        <p:spPr/>
        <p:txBody>
          <a:bodyPr/>
          <a:lstStyle/>
          <a:p>
            <a:r>
              <a:rPr lang="en-US" dirty="0" smtClean="0"/>
              <a:t>Hire enough data collectors</a:t>
            </a:r>
          </a:p>
          <a:p>
            <a:r>
              <a:rPr lang="en-US" dirty="0" smtClean="0"/>
              <a:t>Identifying potential source of inaccuracies</a:t>
            </a:r>
          </a:p>
          <a:p>
            <a:r>
              <a:rPr lang="en-US" dirty="0" smtClean="0"/>
              <a:t>Setting realistic goals </a:t>
            </a:r>
          </a:p>
          <a:p>
            <a:r>
              <a:rPr lang="en-US" dirty="0" smtClean="0"/>
              <a:t>Ensure proper representation</a:t>
            </a:r>
          </a:p>
          <a:p>
            <a:r>
              <a:rPr lang="en-US" dirty="0" smtClean="0"/>
              <a:t>Accurate questionnaire formulation</a:t>
            </a:r>
          </a:p>
          <a:p>
            <a:r>
              <a:rPr lang="en-US" dirty="0" smtClean="0"/>
              <a:t>Choose of reliable statistical analytical methods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Ensure robustness</a:t>
            </a:r>
            <a:endParaRPr lang="en-US" dirty="0"/>
          </a:p>
        </p:txBody>
      </p:sp>
      <p:sp>
        <p:nvSpPr>
          <p:cNvPr id="3" name="Content Placeholder 2"/>
          <p:cNvSpPr>
            <a:spLocks noGrp="1"/>
          </p:cNvSpPr>
          <p:nvPr>
            <p:ph idx="1"/>
          </p:nvPr>
        </p:nvSpPr>
        <p:spPr/>
        <p:txBody>
          <a:bodyPr/>
          <a:lstStyle/>
          <a:p>
            <a:r>
              <a:rPr lang="en-US" dirty="0" smtClean="0"/>
              <a:t>Well define goal for data collection</a:t>
            </a:r>
          </a:p>
          <a:p>
            <a:r>
              <a:rPr lang="en-US" dirty="0" smtClean="0"/>
              <a:t>Ensure credible source of data</a:t>
            </a:r>
          </a:p>
          <a:p>
            <a:r>
              <a:rPr lang="en-US" dirty="0" smtClean="0"/>
              <a:t>Automate process of data analysis</a:t>
            </a:r>
          </a:p>
          <a:p>
            <a:r>
              <a:rPr lang="en-US" dirty="0" smtClean="0"/>
              <a:t>Simple presentation of data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and validity</a:t>
            </a:r>
            <a:endParaRPr lang="en-US" dirty="0"/>
          </a:p>
        </p:txBody>
      </p:sp>
      <p:sp>
        <p:nvSpPr>
          <p:cNvPr id="3" name="Content Placeholder 2"/>
          <p:cNvSpPr>
            <a:spLocks noGrp="1"/>
          </p:cNvSpPr>
          <p:nvPr>
            <p:ph idx="1"/>
          </p:nvPr>
        </p:nvSpPr>
        <p:spPr/>
        <p:txBody>
          <a:bodyPr/>
          <a:lstStyle/>
          <a:p>
            <a:r>
              <a:rPr lang="en-US" dirty="0" smtClean="0"/>
              <a:t>Suitable sample </a:t>
            </a:r>
          </a:p>
          <a:p>
            <a:r>
              <a:rPr lang="en-US" dirty="0" smtClean="0"/>
              <a:t>Appropriate time scale for the study</a:t>
            </a:r>
          </a:p>
          <a:p>
            <a:r>
              <a:rPr lang="en-US" dirty="0" smtClean="0"/>
              <a:t>Appropriate methodology depending on the variables under investigation</a:t>
            </a:r>
          </a:p>
          <a:p>
            <a:r>
              <a:rPr lang="en-US" dirty="0" smtClean="0"/>
              <a:t>Random observations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assumptions</a:t>
            </a:r>
            <a:endParaRPr lang="en-US" dirty="0"/>
          </a:p>
        </p:txBody>
      </p:sp>
      <p:sp>
        <p:nvSpPr>
          <p:cNvPr id="3" name="Content Placeholder 2"/>
          <p:cNvSpPr>
            <a:spLocks noGrp="1"/>
          </p:cNvSpPr>
          <p:nvPr>
            <p:ph idx="1"/>
          </p:nvPr>
        </p:nvSpPr>
        <p:spPr/>
        <p:txBody>
          <a:bodyPr/>
          <a:lstStyle/>
          <a:p>
            <a:r>
              <a:rPr lang="en-US" dirty="0" smtClean="0"/>
              <a:t>Ensure randomness during data collection</a:t>
            </a:r>
          </a:p>
          <a:p>
            <a:r>
              <a:rPr lang="en-US" dirty="0" smtClean="0"/>
              <a:t>Representative sample size</a:t>
            </a:r>
          </a:p>
          <a:p>
            <a:r>
              <a:rPr lang="en-US" dirty="0" smtClean="0"/>
              <a:t>Ensure independency</a:t>
            </a:r>
          </a:p>
          <a:p>
            <a:r>
              <a:rPr lang="en-US" dirty="0" smtClean="0"/>
              <a:t>Data is normally distributed </a:t>
            </a:r>
          </a:p>
          <a:p>
            <a:r>
              <a:rPr lang="en-US" dirty="0" smtClean="0"/>
              <a:t>Homogeneity of variance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Content Placeholder 2"/>
          <p:cNvSpPr>
            <a:spLocks noGrp="1"/>
          </p:cNvSpPr>
          <p:nvPr>
            <p:ph idx="1"/>
          </p:nvPr>
        </p:nvSpPr>
        <p:spPr/>
        <p:txBody>
          <a:bodyPr/>
          <a:lstStyle/>
          <a:p>
            <a:r>
              <a:rPr lang="en-US" dirty="0" smtClean="0"/>
              <a:t>Data entry</a:t>
            </a:r>
          </a:p>
          <a:p>
            <a:r>
              <a:rPr lang="en-US" dirty="0" smtClean="0"/>
              <a:t>Descriptive analysis </a:t>
            </a:r>
          </a:p>
          <a:p>
            <a:r>
              <a:rPr lang="en-US" dirty="0" smtClean="0"/>
              <a:t>Inferential analysis</a:t>
            </a:r>
          </a:p>
          <a:p>
            <a:r>
              <a:rPr lang="en-US" dirty="0" smtClean="0"/>
              <a:t>Hypothesis testing</a:t>
            </a:r>
          </a:p>
          <a:p>
            <a:r>
              <a:rPr lang="en-US" dirty="0" smtClean="0"/>
              <a:t>Discussion</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the plan</a:t>
            </a:r>
            <a:endParaRPr lang="en-US" dirty="0"/>
          </a:p>
        </p:txBody>
      </p:sp>
      <p:sp>
        <p:nvSpPr>
          <p:cNvPr id="3" name="Content Placeholder 2"/>
          <p:cNvSpPr>
            <a:spLocks noGrp="1"/>
          </p:cNvSpPr>
          <p:nvPr>
            <p:ph idx="1"/>
          </p:nvPr>
        </p:nvSpPr>
        <p:spPr/>
        <p:txBody>
          <a:bodyPr/>
          <a:lstStyle/>
          <a:p>
            <a:r>
              <a:rPr lang="en-US" dirty="0" smtClean="0"/>
              <a:t>Representative sample size to ensure that the findings to aid decision making are correct and of high precision</a:t>
            </a:r>
          </a:p>
          <a:p>
            <a:r>
              <a:rPr lang="en-US" dirty="0" smtClean="0"/>
              <a:t>Proper hypothesis statement to clearly define the goal of the data collection and aid in finding practical conclusions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281</TotalTime>
  <Words>636</Words>
  <Application>Microsoft Office PowerPoint</Application>
  <PresentationFormat>On-screen Show (4:3)</PresentationFormat>
  <Paragraphs>55</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 Plan for data collection</vt:lpstr>
      <vt:lpstr>Data collection plan</vt:lpstr>
      <vt:lpstr>Mitigation of statistical error </vt:lpstr>
      <vt:lpstr> Ensure robustness</vt:lpstr>
      <vt:lpstr>Reliability  and validity</vt:lpstr>
      <vt:lpstr>Statistical assumptions</vt:lpstr>
      <vt:lpstr>Data analysis</vt:lpstr>
      <vt:lpstr>Rationale for the plan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for data collection</dc:title>
  <dc:creator>juma isaac</dc:creator>
  <cp:lastModifiedBy>juma isaac</cp:lastModifiedBy>
  <cp:revision>26</cp:revision>
  <dcterms:created xsi:type="dcterms:W3CDTF">2020-12-18T05:25:31Z</dcterms:created>
  <dcterms:modified xsi:type="dcterms:W3CDTF">2020-12-18T10:08:37Z</dcterms:modified>
</cp:coreProperties>
</file>