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0"/>
  </p:notesMasterIdLst>
  <p:handoutMasterIdLst>
    <p:handoutMasterId r:id="rId11"/>
  </p:handoutMasterIdLst>
  <p:sldIdLst>
    <p:sldId id="257" r:id="rId2"/>
    <p:sldId id="258" r:id="rId3"/>
    <p:sldId id="260" r:id="rId4"/>
    <p:sldId id="261" r:id="rId5"/>
    <p:sldId id="262" r:id="rId6"/>
    <p:sldId id="263" r:id="rId7"/>
    <p:sldId id="264" r:id="rId8"/>
    <p:sldId id="26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96" userDrawn="1">
          <p15:clr>
            <a:srgbClr val="A4A3A4"/>
          </p15:clr>
        </p15:guide>
        <p15:guide id="4" orient="horz" pos="41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2428" autoAdjust="0"/>
  </p:normalViewPr>
  <p:slideViewPr>
    <p:cSldViewPr snapToGrid="0">
      <p:cViewPr varScale="1">
        <p:scale>
          <a:sx n="61" d="100"/>
          <a:sy n="61" d="100"/>
        </p:scale>
        <p:origin x="1098" y="72"/>
      </p:cViewPr>
      <p:guideLst>
        <p:guide orient="horz" pos="2160"/>
        <p:guide pos="3840"/>
        <p:guide pos="7296"/>
        <p:guide orient="horz" pos="4128"/>
      </p:guideLst>
    </p:cSldViewPr>
  </p:slideViewPr>
  <p:notesTextViewPr>
    <p:cViewPr>
      <p:scale>
        <a:sx n="3" d="2"/>
        <a:sy n="3" d="2"/>
      </p:scale>
      <p:origin x="0" y="0"/>
    </p:cViewPr>
  </p:notesTextViewPr>
  <p:notesViewPr>
    <p:cSldViewPr snapToGrid="0" showGuides="1">
      <p:cViewPr varScale="1">
        <p:scale>
          <a:sx n="76" d="100"/>
          <a:sy n="76" d="100"/>
        </p:scale>
        <p:origin x="2538"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8796EA6-6F25-4F19-87BA-7ADCC16DAEFF}" type="datetimeFigureOut">
              <a:rPr lang="en-US" smtClean="0"/>
              <a:t>1/17/2021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64E50CC-F33A-4EF4-9F12-93EC4A21A0CF}" type="slidenum">
              <a:rPr lang="en-US" smtClean="0"/>
              <a:t>‹#›</a:t>
            </a:fld>
            <a:endParaRPr lang="en-US" dirty="0"/>
          </a:p>
        </p:txBody>
      </p:sp>
    </p:spTree>
    <p:extLst>
      <p:ext uri="{BB962C8B-B14F-4D97-AF65-F5344CB8AC3E}">
        <p14:creationId xmlns:p14="http://schemas.microsoft.com/office/powerpoint/2010/main" val="1323295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9C172E-A8B5-46F6-B05C-DFA3E2E0F207}" type="datetimeFigureOut">
              <a:rPr lang="en-US" smtClean="0"/>
              <a:t>1/17/2021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674CE4-FBD8-4481-AEFB-CA53E599A745}" type="slidenum">
              <a:rPr lang="en-US" smtClean="0"/>
              <a:t>‹#›</a:t>
            </a:fld>
            <a:endParaRPr lang="en-US" dirty="0"/>
          </a:p>
        </p:txBody>
      </p:sp>
    </p:spTree>
    <p:extLst>
      <p:ext uri="{BB962C8B-B14F-4D97-AF65-F5344CB8AC3E}">
        <p14:creationId xmlns:p14="http://schemas.microsoft.com/office/powerpoint/2010/main" val="1273268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674CE4-FBD8-4481-AEFB-CA53E599A745}" type="slidenum">
              <a:rPr lang="en-US" smtClean="0"/>
              <a:t>1</a:t>
            </a:fld>
            <a:endParaRPr lang="en-US" dirty="0"/>
          </a:p>
        </p:txBody>
      </p:sp>
    </p:spTree>
    <p:extLst>
      <p:ext uri="{BB962C8B-B14F-4D97-AF65-F5344CB8AC3E}">
        <p14:creationId xmlns:p14="http://schemas.microsoft.com/office/powerpoint/2010/main" val="2147974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latin typeface="+mj-lt"/>
              </a:rPr>
              <a:t>The United Airlines Flight 232 had 285 passengers and 11 crew aboard the flight when the accident occurred. Out of the 296 people aboard the flight, 111 people lost their lives, of the 111 fatalities one was a flight attendant. The United Airlines Flight 232 was a McDonnell Douglas DC-10-10, and its crew showed excellent resource management of the crew. While in flight a separation of a blade from the jet engine and found its way out of the engine casing. The blade impacted the aircraft and damaged all of the hydraulics. The captain performed his task by using his crew to control situational awareness and had them follow the required checklist. The Pilot of United Airlines 232 did not end his duties there; he maintained contact with Air Traffic Control and the other ground support. The actual crash occurred after the pilot got the aircraft on the runway, the aircraft barrel rolled and was decimated. The deaths in this accident could have been a lot worse if it was not for the pilot and crewmembers. </a:t>
            </a:r>
            <a:endParaRPr lang="en-US" dirty="0">
              <a:latin typeface="+mj-lt"/>
            </a:endParaRPr>
          </a:p>
        </p:txBody>
      </p:sp>
      <p:sp>
        <p:nvSpPr>
          <p:cNvPr id="4" name="Slide Number Placeholder 3"/>
          <p:cNvSpPr>
            <a:spLocks noGrp="1"/>
          </p:cNvSpPr>
          <p:nvPr>
            <p:ph type="sldNum" sz="quarter" idx="10"/>
          </p:nvPr>
        </p:nvSpPr>
        <p:spPr/>
        <p:txBody>
          <a:bodyPr/>
          <a:lstStyle/>
          <a:p>
            <a:fld id="{CF2FD335-6D8E-486A-8F5F-DFC7325903FF}" type="slidenum">
              <a:rPr lang="en-US" smtClean="0"/>
              <a:t>2</a:t>
            </a:fld>
            <a:endParaRPr lang="en-US" dirty="0"/>
          </a:p>
        </p:txBody>
      </p:sp>
    </p:spTree>
    <p:extLst>
      <p:ext uri="{BB962C8B-B14F-4D97-AF65-F5344CB8AC3E}">
        <p14:creationId xmlns:p14="http://schemas.microsoft.com/office/powerpoint/2010/main" val="118867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crew of United Airlines Flight 232 practically</a:t>
            </a:r>
            <a:r>
              <a:rPr lang="en-US" baseline="0" dirty="0" smtClean="0"/>
              <a:t> exercised team building performance. Immediately the crew had an explosion they identified the problem to be originating from the engine. Each personnel decided to take part in solving the problem. The captain confirmed he had lost control of the plane but ensured to control it even by using control columns and the remaining engine. The second officer crabbed the engine failure checklist as other crew members shut the fuel supply as an attempt to solve the issue. Most importantly the crew informed the passengers about the situation.</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3</a:t>
            </a:fld>
            <a:endParaRPr lang="en-US" dirty="0"/>
          </a:p>
        </p:txBody>
      </p:sp>
    </p:spTree>
    <p:extLst>
      <p:ext uri="{BB962C8B-B14F-4D97-AF65-F5344CB8AC3E}">
        <p14:creationId xmlns:p14="http://schemas.microsoft.com/office/powerpoint/2010/main" val="3069441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the heads of the crew ,the pilots did a great job in ensuring the landing of</a:t>
            </a:r>
            <a:r>
              <a:rPr lang="en-US" baseline="0" dirty="0" smtClean="0"/>
              <a:t> the plane. Throughout the whole event the captain ensured he communicated well with his team to ensure the safety of the passengers. Haynes organized the first and second officers to correct the problem by checking the engine system and offering suggestions. The captain even went ahead to seek help from the a flight attendant who was on board. He ensured the passengers were safe by keeping the plane away from the city.</a:t>
            </a:r>
            <a:endParaRPr lang="en-US" dirty="0"/>
          </a:p>
        </p:txBody>
      </p:sp>
      <p:sp>
        <p:nvSpPr>
          <p:cNvPr id="4" name="Slide Number Placeholder 3"/>
          <p:cNvSpPr>
            <a:spLocks noGrp="1"/>
          </p:cNvSpPr>
          <p:nvPr>
            <p:ph type="sldNum" sz="quarter" idx="10"/>
          </p:nvPr>
        </p:nvSpPr>
        <p:spPr/>
        <p:txBody>
          <a:bodyPr/>
          <a:lstStyle/>
          <a:p>
            <a:fld id="{32674CE4-FBD8-4481-AEFB-CA53E599A745}" type="slidenum">
              <a:rPr lang="en-US" smtClean="0"/>
              <a:t>4</a:t>
            </a:fld>
            <a:endParaRPr lang="en-US" dirty="0"/>
          </a:p>
        </p:txBody>
      </p:sp>
    </p:spTree>
    <p:extLst>
      <p:ext uri="{BB962C8B-B14F-4D97-AF65-F5344CB8AC3E}">
        <p14:creationId xmlns:p14="http://schemas.microsoft.com/office/powerpoint/2010/main" val="345367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728" indent="0">
              <a:buNone/>
            </a:pPr>
            <a:r>
              <a:rPr lang="en-US" dirty="0" smtClean="0"/>
              <a:t>The teams at the ground also played a part in ensuring that</a:t>
            </a:r>
            <a:r>
              <a:rPr lang="en-US" baseline="0" dirty="0" smtClean="0"/>
              <a:t> the situation was controlled by making it possible to land the plane. The worked together every department or person performing their duty. </a:t>
            </a:r>
            <a:r>
              <a:rPr lang="en-US" sz="1200" dirty="0" smtClean="0"/>
              <a:t>The Iowa Air National Guard allowed 285 trained personnel to assist with evacuation of the injured</a:t>
            </a:r>
          </a:p>
          <a:p>
            <a:pPr marL="109728" indent="0">
              <a:buNone/>
            </a:pPr>
            <a:r>
              <a:rPr lang="en-US" sz="1200" dirty="0" smtClean="0"/>
              <a:t>Medical personnel from Sioux City also helped to attend to the injured.</a:t>
            </a:r>
          </a:p>
          <a:p>
            <a:pPr marL="109728" indent="0">
              <a:buNone/>
            </a:pPr>
            <a:r>
              <a:rPr lang="en-US" sz="1200" dirty="0" smtClean="0"/>
              <a:t>Aircraft rescue and Firefighting (ARFF) services was provided by the Iowa National Guard  (</a:t>
            </a:r>
            <a:r>
              <a:rPr lang="en-US" sz="1200" dirty="0" err="1" smtClean="0"/>
              <a:t>Ranter</a:t>
            </a:r>
            <a:r>
              <a:rPr lang="en-US" sz="1200" dirty="0" smtClean="0"/>
              <a:t>, 1989).</a:t>
            </a:r>
          </a:p>
          <a:p>
            <a:pPr marL="109728" indent="0">
              <a:buNone/>
            </a:pPr>
            <a:r>
              <a:rPr lang="en-US" sz="1200" dirty="0" smtClean="0"/>
              <a:t>The dispatch office at the airport responded to the UAL personnel call to allow for the landing of the plane .</a:t>
            </a:r>
          </a:p>
          <a:p>
            <a:pPr marL="109728" indent="0">
              <a:buNone/>
            </a:pPr>
            <a:r>
              <a:rPr lang="en-US" sz="1200" dirty="0" smtClean="0"/>
              <a:t>The controller at the ATC communicated with the captain in landing the plane (</a:t>
            </a:r>
            <a:r>
              <a:rPr lang="en-US" sz="1200" dirty="0" err="1" smtClean="0"/>
              <a:t>Ranter</a:t>
            </a:r>
            <a:r>
              <a:rPr lang="en-US" sz="1200" dirty="0" smtClean="0"/>
              <a:t>, 1989).</a:t>
            </a:r>
          </a:p>
          <a:p>
            <a:pPr marL="109728" indent="0">
              <a:buNone/>
            </a:pPr>
            <a:r>
              <a:rPr lang="en-US" sz="1200" dirty="0" smtClean="0"/>
              <a:t>The ground proximity warning system alerts (GPWS) confirmed the situation making it possible for the plane to land.</a:t>
            </a:r>
          </a:p>
          <a:p>
            <a:endParaRPr lang="en-US" dirty="0"/>
          </a:p>
        </p:txBody>
      </p:sp>
      <p:sp>
        <p:nvSpPr>
          <p:cNvPr id="4" name="Slide Number Placeholder 3"/>
          <p:cNvSpPr>
            <a:spLocks noGrp="1"/>
          </p:cNvSpPr>
          <p:nvPr>
            <p:ph type="sldNum" sz="quarter" idx="10"/>
          </p:nvPr>
        </p:nvSpPr>
        <p:spPr/>
        <p:txBody>
          <a:bodyPr/>
          <a:lstStyle/>
          <a:p>
            <a:fld id="{32674CE4-FBD8-4481-AEFB-CA53E599A745}" type="slidenum">
              <a:rPr lang="en-US" smtClean="0"/>
              <a:t>5</a:t>
            </a:fld>
            <a:endParaRPr lang="en-US" dirty="0"/>
          </a:p>
        </p:txBody>
      </p:sp>
    </p:spTree>
    <p:extLst>
      <p:ext uri="{BB962C8B-B14F-4D97-AF65-F5344CB8AC3E}">
        <p14:creationId xmlns:p14="http://schemas.microsoft.com/office/powerpoint/2010/main" val="658400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principles of the CRM were exercised well by the crew including the captain. These included the leadership and followership, mission analysis, and communication . </a:t>
            </a:r>
          </a:p>
          <a:p>
            <a:r>
              <a:rPr lang="en-US" dirty="0" smtClean="0"/>
              <a:t>The crew members communicated well by the captain telling the first officer he had lost control of the plane. There was no omission of information and the crew leaders were willing to repeat information. </a:t>
            </a:r>
          </a:p>
          <a:p>
            <a:r>
              <a:rPr lang="en-US" dirty="0" smtClean="0"/>
              <a:t>The other members listened well and never ignored any message </a:t>
            </a:r>
            <a:r>
              <a:rPr lang="en-US" dirty="0" err="1" smtClean="0"/>
              <a:t>i.e.The</a:t>
            </a:r>
            <a:r>
              <a:rPr lang="en-US" dirty="0" smtClean="0"/>
              <a:t> crew fully understood each other in that the captain even accepted help from an air instructor on</a:t>
            </a:r>
            <a:r>
              <a:rPr lang="en-US" baseline="0" dirty="0" smtClean="0"/>
              <a:t> board.</a:t>
            </a:r>
            <a:endParaRPr lang="en-US" dirty="0" smtClean="0"/>
          </a:p>
          <a:p>
            <a:r>
              <a:rPr lang="en-US" dirty="0" smtClean="0"/>
              <a:t>The  captained  exercised authority and ensured safety of everyone.</a:t>
            </a:r>
          </a:p>
          <a:p>
            <a:endParaRPr lang="en-US" dirty="0"/>
          </a:p>
        </p:txBody>
      </p:sp>
      <p:sp>
        <p:nvSpPr>
          <p:cNvPr id="4" name="Slide Number Placeholder 3"/>
          <p:cNvSpPr>
            <a:spLocks noGrp="1"/>
          </p:cNvSpPr>
          <p:nvPr>
            <p:ph type="sldNum" sz="quarter" idx="10"/>
          </p:nvPr>
        </p:nvSpPr>
        <p:spPr/>
        <p:txBody>
          <a:bodyPr/>
          <a:lstStyle/>
          <a:p>
            <a:fld id="{5800B302-F4DC-4547-9C74-CF794137D166}" type="slidenum">
              <a:rPr lang="en-US" smtClean="0"/>
              <a:t>6</a:t>
            </a:fld>
            <a:endParaRPr lang="en-US" dirty="0"/>
          </a:p>
        </p:txBody>
      </p:sp>
    </p:spTree>
    <p:extLst>
      <p:ext uri="{BB962C8B-B14F-4D97-AF65-F5344CB8AC3E}">
        <p14:creationId xmlns:p14="http://schemas.microsoft.com/office/powerpoint/2010/main" val="908655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728" indent="0">
              <a:buNone/>
            </a:pPr>
            <a:r>
              <a:rPr lang="en-US" sz="1200" dirty="0" smtClean="0"/>
              <a:t>This assessment confirms that the crew team of the  United Airlines Flight 232 exercised the qualities of team management as discussed in the  course</a:t>
            </a:r>
          </a:p>
          <a:p>
            <a:pPr marL="109728" indent="0">
              <a:buNone/>
            </a:pPr>
            <a:r>
              <a:rPr lang="en-US" sz="1200" dirty="0" smtClean="0"/>
              <a:t>The leader of the crew communicated well with his team and other teams like the ground team</a:t>
            </a:r>
          </a:p>
          <a:p>
            <a:pPr marL="109728" indent="0">
              <a:buNone/>
            </a:pPr>
            <a:r>
              <a:rPr lang="en-US" sz="1200" dirty="0" smtClean="0"/>
              <a:t>The captain showed a unique character of seeking advice from other by inviting the air instructor on board to help him</a:t>
            </a:r>
          </a:p>
          <a:p>
            <a:pPr marL="109728" indent="0">
              <a:buNone/>
            </a:pPr>
            <a:r>
              <a:rPr lang="en-US" sz="1200" dirty="0" smtClean="0"/>
              <a:t>The principles of the CRM were exercised well by the crew including the captain. These included the leadership and followership, mission analysis, and communication . </a:t>
            </a:r>
          </a:p>
          <a:p>
            <a:pPr marL="109728" indent="0">
              <a:buNone/>
            </a:pPr>
            <a:r>
              <a:rPr lang="en-US" sz="1200" dirty="0" smtClean="0"/>
              <a:t>The ground team helped but made a mistake of not checking the cockpit for any survivors</a:t>
            </a:r>
          </a:p>
          <a:p>
            <a:pPr marL="109728" indent="0">
              <a:buNone/>
            </a:pPr>
            <a:r>
              <a:rPr lang="en-US" sz="1200" dirty="0" smtClean="0"/>
              <a:t>This could have led to the death of the pilots</a:t>
            </a:r>
          </a:p>
          <a:p>
            <a:pPr marL="109728" indent="0">
              <a:buNone/>
            </a:pPr>
            <a:r>
              <a:rPr lang="en-US" sz="1200" dirty="0" smtClean="0"/>
              <a:t>This event alerted the FAA and other organizations involved to be prepared to respond to such calamities</a:t>
            </a:r>
          </a:p>
          <a:p>
            <a:endParaRPr lang="en-US" dirty="0"/>
          </a:p>
        </p:txBody>
      </p:sp>
      <p:sp>
        <p:nvSpPr>
          <p:cNvPr id="4" name="Slide Number Placeholder 3"/>
          <p:cNvSpPr>
            <a:spLocks noGrp="1"/>
          </p:cNvSpPr>
          <p:nvPr>
            <p:ph type="sldNum" sz="quarter" idx="10"/>
          </p:nvPr>
        </p:nvSpPr>
        <p:spPr/>
        <p:txBody>
          <a:bodyPr/>
          <a:lstStyle/>
          <a:p>
            <a:fld id="{32674CE4-FBD8-4481-AEFB-CA53E599A745}" type="slidenum">
              <a:rPr lang="en-US" smtClean="0"/>
              <a:t>7</a:t>
            </a:fld>
            <a:endParaRPr lang="en-US" dirty="0"/>
          </a:p>
        </p:txBody>
      </p:sp>
    </p:spTree>
    <p:extLst>
      <p:ext uri="{BB962C8B-B14F-4D97-AF65-F5344CB8AC3E}">
        <p14:creationId xmlns:p14="http://schemas.microsoft.com/office/powerpoint/2010/main" val="2068894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Rectangle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4" name="Rectangle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5" name="Rectangle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Rectangle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7" name="Rectangle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0" name="Rounded Rectangle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1" name="Rounded Rectangle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7" name="Rectangle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0" name="Rectangle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1" name="Rectangle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p:nvPr>
        </p:nvSpPr>
        <p:spPr>
          <a:xfrm>
            <a:off x="609600" y="2389009"/>
            <a:ext cx="112776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609600" y="3899938"/>
            <a:ext cx="6604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dirty="0"/>
          </a:p>
        </p:txBody>
      </p:sp>
      <p:sp>
        <p:nvSpPr>
          <p:cNvPr id="17" name="Footer Placeholder 16"/>
          <p:cNvSpPr>
            <a:spLocks noGrp="1"/>
          </p:cNvSpPr>
          <p:nvPr>
            <p:ph type="ftr" sz="quarter" idx="11"/>
          </p:nvPr>
        </p:nvSpPr>
        <p:spPr>
          <a:xfrm>
            <a:off x="7265116" y="4205288"/>
            <a:ext cx="1727200" cy="457200"/>
          </a:xfrm>
        </p:spPr>
        <p:txBody>
          <a:bodyPr/>
          <a:lstStyle>
            <a:lvl1pPr>
              <a:defRPr>
                <a:solidFill>
                  <a:schemeClr val="accent2">
                    <a:lumMod val="75000"/>
                  </a:schemeClr>
                </a:solidFill>
              </a:defRPr>
            </a:lvl1pPr>
          </a:lstStyle>
          <a:p>
            <a:r>
              <a:rPr lang="en-US"/>
              <a:t>Add a footer</a:t>
            </a:r>
            <a:endParaRPr lang="en-US" dirty="0"/>
          </a:p>
        </p:txBody>
      </p:sp>
      <p:sp>
        <p:nvSpPr>
          <p:cNvPr id="28" name="Date Placeholder 27"/>
          <p:cNvSpPr>
            <a:spLocks noGrp="1"/>
          </p:cNvSpPr>
          <p:nvPr>
            <p:ph type="dt" sz="half" idx="10"/>
          </p:nvPr>
        </p:nvSpPr>
        <p:spPr>
          <a:xfrm>
            <a:off x="9043832" y="4206240"/>
            <a:ext cx="1280160" cy="457200"/>
          </a:xfrm>
        </p:spPr>
        <p:txBody>
          <a:bodyPr/>
          <a:lstStyle>
            <a:lvl1pPr>
              <a:defRPr>
                <a:solidFill>
                  <a:schemeClr val="accent2">
                    <a:lumMod val="75000"/>
                  </a:schemeClr>
                </a:solidFill>
              </a:defRPr>
            </a:lvl1pPr>
          </a:lstStyle>
          <a:p>
            <a:fld id="{4E708F12-96AD-4ED4-8132-A78F5E42C1F5}" type="datetime1">
              <a:rPr lang="en-US" smtClean="0"/>
              <a:pPr/>
              <a:t>1/17/2021</a:t>
            </a:fld>
            <a:endParaRPr lang="en-US" dirty="0"/>
          </a:p>
        </p:txBody>
      </p:sp>
      <p:sp>
        <p:nvSpPr>
          <p:cNvPr id="29" name="Slide Number Placeholder 28"/>
          <p:cNvSpPr>
            <a:spLocks noGrp="1"/>
          </p:cNvSpPr>
          <p:nvPr>
            <p:ph type="sldNum" sz="quarter" idx="12"/>
          </p:nvPr>
        </p:nvSpPr>
        <p:spPr>
          <a:xfrm>
            <a:off x="11093451" y="1136"/>
            <a:ext cx="996949" cy="365760"/>
          </a:xfrm>
        </p:spPr>
        <p:txBody>
          <a:bodyPr/>
          <a:lstStyle>
            <a:lvl1pPr algn="r">
              <a:defRPr sz="1800">
                <a:solidFill>
                  <a:schemeClr val="bg1"/>
                </a:solidFill>
              </a:defRPr>
            </a:lvl1pPr>
          </a:lstStyle>
          <a:p>
            <a:fld id="{401CF334-2D5C-4859-84A6-CA7E6E43FAEB}" type="slidenum">
              <a:rPr lang="en-US" smtClean="0"/>
              <a:t>‹#›</a:t>
            </a:fld>
            <a:endParaRPr lang="en-US" dirty="0"/>
          </a:p>
        </p:txBody>
      </p:sp>
    </p:spTree>
    <p:extLst>
      <p:ext uri="{BB962C8B-B14F-4D97-AF65-F5344CB8AC3E}">
        <p14:creationId xmlns:p14="http://schemas.microsoft.com/office/powerpoint/2010/main" val="360115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lvl1pPr>
              <a:defRPr/>
            </a:lvl1pPr>
            <a:lvl5pPr>
              <a:defRPr/>
            </a:lvl5pPr>
            <a:lvl6pPr>
              <a:defRPr/>
            </a:lvl6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B98BEDD-6160-49BB-B372-861DE7DE9BA5}" type="datetime1">
              <a:rPr lang="en-US" smtClean="0"/>
              <a:t>1/17/2021</a:t>
            </a:fld>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59430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968322"/>
            <a:ext cx="10363200" cy="1362075"/>
          </a:xfrm>
        </p:spPr>
        <p:txBody>
          <a:bodyPr anchor="b">
            <a:noAutofit/>
          </a:bodyPr>
          <a:lstStyle>
            <a:lvl1pPr algn="l">
              <a:buNone/>
              <a:defRPr sz="4300" b="1" cap="none" baseline="0">
                <a:ln w="12700">
                  <a:solidFill>
                    <a:schemeClr val="accent2">
                      <a:shade val="90000"/>
                      <a:satMod val="150000"/>
                    </a:schemeClr>
                  </a:solidFill>
                </a:ln>
                <a:solidFill>
                  <a:schemeClr val="accent2"/>
                </a:solidFill>
                <a:effectLst/>
              </a:defRPr>
            </a:lvl1pPr>
          </a:lstStyle>
          <a:p>
            <a:r>
              <a:rPr kumimoji="0" lang="en-US" smtClean="0"/>
              <a:t>Click to edit Master title style</a:t>
            </a:r>
            <a:endParaRPr kumimoji="0" lang="en-US" dirty="0"/>
          </a:p>
        </p:txBody>
      </p:sp>
      <p:sp>
        <p:nvSpPr>
          <p:cNvPr id="3" name="Text Placeholder 2"/>
          <p:cNvSpPr>
            <a:spLocks noGrp="1"/>
          </p:cNvSpPr>
          <p:nvPr>
            <p:ph type="body" idx="1"/>
          </p:nvPr>
        </p:nvSpPr>
        <p:spPr>
          <a:xfrm>
            <a:off x="963084" y="3367088"/>
            <a:ext cx="103632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0AAE819F-B7FD-4B29-8F66-9E318144BC2A}" type="datetime1">
              <a:rPr lang="en-US" smtClean="0"/>
              <a:t>1/17/2021</a:t>
            </a:fld>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270512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2249425"/>
            <a:ext cx="5384800" cy="4341875"/>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4" name="Content Placeholder 3"/>
          <p:cNvSpPr>
            <a:spLocks noGrp="1"/>
          </p:cNvSpPr>
          <p:nvPr>
            <p:ph sz="half" idx="2"/>
          </p:nvPr>
        </p:nvSpPr>
        <p:spPr>
          <a:xfrm>
            <a:off x="6197600" y="2249425"/>
            <a:ext cx="5384800" cy="4341875"/>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D4CA159C-B6E0-4F10-9F4A-2FA57003B139}" type="datetime1">
              <a:rPr lang="en-US" smtClean="0"/>
              <a:t>1/17/2021</a:t>
            </a:fld>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44644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0" orient="horz" pos="2160" userDrawn="1">
          <p15:clr>
            <a:srgbClr val="FBAE40"/>
          </p15:clr>
        </p15:guide>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1143000"/>
            <a:ext cx="11176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08000" y="2244970"/>
            <a:ext cx="5388864" cy="457200"/>
          </a:xfrm>
          <a:solidFill>
            <a:schemeClr val="accent2">
              <a:lumMod val="60000"/>
              <a:lumOff val="4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508000" y="2708519"/>
            <a:ext cx="5388864"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4" name="Text Placeholder 3"/>
          <p:cNvSpPr>
            <a:spLocks noGrp="1"/>
          </p:cNvSpPr>
          <p:nvPr>
            <p:ph type="body" sz="half" idx="3"/>
          </p:nvPr>
        </p:nvSpPr>
        <p:spPr>
          <a:xfrm>
            <a:off x="6294968" y="2244970"/>
            <a:ext cx="5389033" cy="457200"/>
          </a:xfrm>
          <a:solidFill>
            <a:schemeClr val="accent2">
              <a:lumMod val="60000"/>
              <a:lumOff val="4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6291073" y="2708519"/>
            <a:ext cx="5389033"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28" name="Footer Placeholder 27"/>
          <p:cNvSpPr>
            <a:spLocks noGrp="1"/>
          </p:cNvSpPr>
          <p:nvPr>
            <p:ph type="ftr" sz="quarter" idx="12"/>
          </p:nvPr>
        </p:nvSpPr>
        <p:spPr/>
        <p:txBody>
          <a:bodyPr rtlCol="0"/>
          <a:lstStyle/>
          <a:p>
            <a:r>
              <a:rPr lang="en-US" dirty="0"/>
              <a:t>Add a footer</a:t>
            </a:r>
          </a:p>
        </p:txBody>
      </p:sp>
      <p:sp>
        <p:nvSpPr>
          <p:cNvPr id="26" name="Date Placeholder 25"/>
          <p:cNvSpPr>
            <a:spLocks noGrp="1"/>
          </p:cNvSpPr>
          <p:nvPr>
            <p:ph type="dt" sz="half" idx="10"/>
          </p:nvPr>
        </p:nvSpPr>
        <p:spPr/>
        <p:txBody>
          <a:bodyPr rtlCol="0"/>
          <a:lstStyle/>
          <a:p>
            <a:fld id="{8170CBBB-D1D1-4386-A5E9-07F3477B78F3}" type="datetime1">
              <a:rPr lang="en-US" smtClean="0"/>
              <a:t>1/17/2021</a:t>
            </a:fld>
            <a:endParaRPr lang="en-US" dirty="0"/>
          </a:p>
        </p:txBody>
      </p:sp>
      <p:sp>
        <p:nvSpPr>
          <p:cNvPr id="27" name="Slide Number Placeholder 26"/>
          <p:cNvSpPr>
            <a:spLocks noGrp="1"/>
          </p:cNvSpPr>
          <p:nvPr>
            <p:ph type="sldNum" sz="quarter" idx="11"/>
          </p:nvPr>
        </p:nvSpPr>
        <p:spPr/>
        <p:txBody>
          <a:bodyPr rtlCol="0"/>
          <a:lstStyle/>
          <a:p>
            <a:fld id="{401CF334-2D5C-4859-84A6-CA7E6E43FAEB}" type="slidenum">
              <a:rPr lang="en-US" smtClean="0"/>
              <a:t>‹#›</a:t>
            </a:fld>
            <a:endParaRPr lang="en-US" dirty="0"/>
          </a:p>
        </p:txBody>
      </p:sp>
    </p:spTree>
    <p:extLst>
      <p:ext uri="{BB962C8B-B14F-4D97-AF65-F5344CB8AC3E}">
        <p14:creationId xmlns:p14="http://schemas.microsoft.com/office/powerpoint/2010/main" val="37071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4" name="Footer Placeholder 3"/>
          <p:cNvSpPr>
            <a:spLocks noGrp="1"/>
          </p:cNvSpPr>
          <p:nvPr>
            <p:ph type="ftr" sz="quarter" idx="11"/>
          </p:nvPr>
        </p:nvSpPr>
        <p:spPr>
          <a:xfrm>
            <a:off x="7010400" y="612648"/>
            <a:ext cx="1767840" cy="457200"/>
          </a:xfrm>
        </p:spPr>
        <p:txBody>
          <a:bodyPr/>
          <a:lstStyle/>
          <a:p>
            <a:r>
              <a:rPr lang="en-US" dirty="0"/>
              <a:t>Add a footer</a:t>
            </a:r>
          </a:p>
        </p:txBody>
      </p:sp>
      <p:sp>
        <p:nvSpPr>
          <p:cNvPr id="3" name="Date Placeholder 2"/>
          <p:cNvSpPr>
            <a:spLocks noGrp="1"/>
          </p:cNvSpPr>
          <p:nvPr>
            <p:ph type="dt" sz="half" idx="10"/>
          </p:nvPr>
        </p:nvSpPr>
        <p:spPr>
          <a:xfrm>
            <a:off x="8778240" y="612648"/>
            <a:ext cx="1276352" cy="457200"/>
          </a:xfrm>
        </p:spPr>
        <p:txBody>
          <a:bodyPr/>
          <a:lstStyle/>
          <a:p>
            <a:fld id="{9FA4CAD8-0EA7-4615-B69B-B2F199EF3A93}" type="datetime1">
              <a:rPr lang="en-US" smtClean="0"/>
              <a:t>1/17/2021</a:t>
            </a:fld>
            <a:endParaRPr lang="en-US" dirty="0"/>
          </a:p>
        </p:txBody>
      </p:sp>
      <p:sp>
        <p:nvSpPr>
          <p:cNvPr id="5" name="Slide Number Placeholder 4"/>
          <p:cNvSpPr>
            <a:spLocks noGrp="1"/>
          </p:cNvSpPr>
          <p:nvPr>
            <p:ph type="sldNum" sz="quarter" idx="12"/>
          </p:nvPr>
        </p:nvSpPr>
        <p:spPr>
          <a:xfrm>
            <a:off x="10899648" y="2272"/>
            <a:ext cx="1016000" cy="365760"/>
          </a:xfrm>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82195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B9234BD7-6953-492C-921B-E68B2D7F14C8}" type="datetime1">
              <a:rPr lang="en-US" smtClean="0"/>
              <a:t>1/17/2021</a:t>
            </a:fld>
            <a:endParaRPr lang="en-US" dirty="0"/>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13569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37995" y="1101970"/>
            <a:ext cx="4511040" cy="877824"/>
          </a:xfrm>
        </p:spPr>
        <p:txBody>
          <a:bodyPr anchor="b"/>
          <a:lstStyle>
            <a:lvl1pPr algn="l">
              <a:buNone/>
              <a:defRPr sz="1800" b="1"/>
            </a:lvl1pPr>
          </a:lstStyle>
          <a:p>
            <a:r>
              <a:rPr kumimoji="0" lang="en-US" dirty="0"/>
              <a:t>Edit Master title style</a:t>
            </a:r>
          </a:p>
        </p:txBody>
      </p:sp>
      <p:sp>
        <p:nvSpPr>
          <p:cNvPr id="4" name="Content Placeholder 3"/>
          <p:cNvSpPr>
            <a:spLocks noGrp="1"/>
          </p:cNvSpPr>
          <p:nvPr>
            <p:ph sz="half" idx="1"/>
          </p:nvPr>
        </p:nvSpPr>
        <p:spPr>
          <a:xfrm>
            <a:off x="203200" y="776287"/>
            <a:ext cx="6803136" cy="5805083"/>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3" name="Text Placeholder 2"/>
          <p:cNvSpPr>
            <a:spLocks noGrp="1"/>
          </p:cNvSpPr>
          <p:nvPr>
            <p:ph type="body" idx="2"/>
          </p:nvPr>
        </p:nvSpPr>
        <p:spPr>
          <a:xfrm>
            <a:off x="7137995" y="2010727"/>
            <a:ext cx="4511040" cy="45805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5A17D9B-D4D3-4E23-88DF-2E354FA43196}" type="datetime1">
              <a:rPr lang="en-US" smtClean="0"/>
              <a:t>1/17/2021</a:t>
            </a:fld>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49868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3" y="1109161"/>
            <a:ext cx="782404"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descr="An empty placeholder to add an image. Click on the placeholder and select the image that you wish to add"/>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8117924" y="3274309"/>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541F67C5-D04E-4576-B61C-12ABA14BBD6C}" type="datetime1">
              <a:rPr lang="en-US" smtClean="0"/>
              <a:t>1/17/2021</a:t>
            </a:fld>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88361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lvl1pPr>
              <a:defRPr/>
            </a:lvl1pPr>
            <a:lvl5pPr>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B7FA170-8299-44AD-AEEF-FC686C3D7804}" type="datetime1">
              <a:rPr lang="en-US" smtClean="0"/>
              <a:t>1/17/2021</a:t>
            </a:fld>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46784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9042400" y="1143000"/>
            <a:ext cx="2540000" cy="5448300"/>
          </a:xfrm>
        </p:spPr>
        <p:txBody>
          <a:bodyPr vert="eaVert"/>
          <a:lstStyle>
            <a:lvl1pPr>
              <a:defRPr/>
            </a:lvl1pPr>
          </a:lstStyle>
          <a:p>
            <a:r>
              <a:rPr kumimoji="0" lang="en-US" dirty="0"/>
              <a:t>Edit Master title style</a:t>
            </a:r>
          </a:p>
        </p:txBody>
      </p:sp>
      <p:sp>
        <p:nvSpPr>
          <p:cNvPr id="3" name="Vertical Text Placeholder 2"/>
          <p:cNvSpPr>
            <a:spLocks noGrp="1"/>
          </p:cNvSpPr>
          <p:nvPr>
            <p:ph type="body" orient="vert" idx="1" hasCustomPrompt="1"/>
          </p:nvPr>
        </p:nvSpPr>
        <p:spPr>
          <a:xfrm>
            <a:off x="609600" y="1143000"/>
            <a:ext cx="8331200" cy="5448300"/>
          </a:xfrm>
        </p:spPr>
        <p:txBody>
          <a:bodyPr vert="eaVert"/>
          <a:lstStyle>
            <a:lvl5pPr>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2231763A-68EC-4ECD-9620-D9FE9CDDD622}" type="datetime1">
              <a:rPr lang="en-US" smtClean="0"/>
              <a:t>1/17/2021</a:t>
            </a:fld>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297808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Rectangle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0" name="Rectangle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1" name="Rectangle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2" name="Rectangle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3" name="Rounded Rectangle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4" name="Rounded Rectangle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5" name="Rectangle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6" name="Rectangle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7" name="Rectangle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8" name="Rectangle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9" name="Rectangle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0" name="Rectangle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Title Placeholder 21"/>
          <p:cNvSpPr>
            <a:spLocks noGrp="1"/>
          </p:cNvSpPr>
          <p:nvPr>
            <p:ph type="title"/>
          </p:nvPr>
        </p:nvSpPr>
        <p:spPr>
          <a:xfrm>
            <a:off x="609600" y="1143000"/>
            <a:ext cx="10972800" cy="1066800"/>
          </a:xfrm>
          <a:prstGeom prst="rect">
            <a:avLst/>
          </a:prstGeom>
        </p:spPr>
        <p:txBody>
          <a:bodyPr vert="horz" anchor="ctr">
            <a:normAutofit/>
          </a:bodyPr>
          <a:lstStyle/>
          <a:p>
            <a:r>
              <a:rPr kumimoji="0" lang="en-US" smtClean="0"/>
              <a:t>Click to edit Master title style</a:t>
            </a:r>
            <a:endParaRPr kumimoji="0" lang="en-US" dirty="0"/>
          </a:p>
        </p:txBody>
      </p:sp>
      <p:sp>
        <p:nvSpPr>
          <p:cNvPr id="13" name="Text Placeholder 12"/>
          <p:cNvSpPr>
            <a:spLocks noGrp="1"/>
          </p:cNvSpPr>
          <p:nvPr>
            <p:ph type="body" idx="1"/>
          </p:nvPr>
        </p:nvSpPr>
        <p:spPr>
          <a:xfrm>
            <a:off x="609600" y="2249424"/>
            <a:ext cx="10972800" cy="4325112"/>
          </a:xfrm>
          <a:prstGeom prst="rect">
            <a:avLst/>
          </a:prstGeom>
        </p:spPr>
        <p:txBody>
          <a:bodyPr vert="horz">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3"/>
          </p:nvPr>
        </p:nvSpPr>
        <p:spPr>
          <a:xfrm>
            <a:off x="7010400" y="612648"/>
            <a:ext cx="1767840" cy="457200"/>
          </a:xfrm>
          <a:prstGeom prst="rect">
            <a:avLst/>
          </a:prstGeom>
        </p:spPr>
        <p:txBody>
          <a:bodyPr vert="horz"/>
          <a:lstStyle>
            <a:lvl1pPr algn="r" eaLnBrk="1" latinLnBrk="0" hangingPunct="1">
              <a:defRPr kumimoji="0" sz="1100">
                <a:solidFill>
                  <a:schemeClr val="accent2">
                    <a:lumMod val="75000"/>
                  </a:schemeClr>
                </a:solidFill>
              </a:defRPr>
            </a:lvl1pPr>
          </a:lstStyle>
          <a:p>
            <a:r>
              <a:rPr lang="en-US"/>
              <a:t>Add a footer</a:t>
            </a:r>
            <a:endParaRPr lang="en-US" dirty="0"/>
          </a:p>
        </p:txBody>
      </p:sp>
      <p:sp>
        <p:nvSpPr>
          <p:cNvPr id="14" name="Date Placeholder 13"/>
          <p:cNvSpPr>
            <a:spLocks noGrp="1"/>
          </p:cNvSpPr>
          <p:nvPr>
            <p:ph type="dt" sz="half" idx="2"/>
          </p:nvPr>
        </p:nvSpPr>
        <p:spPr>
          <a:xfrm>
            <a:off x="8782048" y="612648"/>
            <a:ext cx="1276352" cy="457200"/>
          </a:xfrm>
          <a:prstGeom prst="rect">
            <a:avLst/>
          </a:prstGeom>
        </p:spPr>
        <p:txBody>
          <a:bodyPr vert="horz"/>
          <a:lstStyle>
            <a:lvl1pPr algn="l" eaLnBrk="1" latinLnBrk="0" hangingPunct="1">
              <a:defRPr kumimoji="0" sz="1100">
                <a:solidFill>
                  <a:schemeClr val="accent2">
                    <a:lumMod val="75000"/>
                  </a:schemeClr>
                </a:solidFill>
              </a:defRPr>
            </a:lvl1pPr>
          </a:lstStyle>
          <a:p>
            <a:fld id="{C20F09E4-6EA4-4BF3-9FC8-FF40373B88E6}" type="datetime1">
              <a:rPr lang="en-US" smtClean="0"/>
              <a:pPr/>
              <a:t>1/17/2021</a:t>
            </a:fld>
            <a:endParaRPr lang="en-US" dirty="0"/>
          </a:p>
        </p:txBody>
      </p:sp>
      <p:sp>
        <p:nvSpPr>
          <p:cNvPr id="23" name="Slide Number Placeholder 22"/>
          <p:cNvSpPr>
            <a:spLocks noGrp="1"/>
          </p:cNvSpPr>
          <p:nvPr>
            <p:ph type="sldNum" sz="quarter" idx="4"/>
          </p:nvPr>
        </p:nvSpPr>
        <p:spPr>
          <a:xfrm>
            <a:off x="10899648" y="2272"/>
            <a:ext cx="1016000" cy="365760"/>
          </a:xfrm>
          <a:prstGeom prst="rect">
            <a:avLst/>
          </a:prstGeom>
        </p:spPr>
        <p:txBody>
          <a:bodyPr vert="horz" anchor="b"/>
          <a:lstStyle>
            <a:lvl1pPr algn="r" eaLnBrk="1" latinLnBrk="0" hangingPunct="1">
              <a:defRPr kumimoji="0" sz="1800">
                <a:solidFill>
                  <a:srgbClr val="FFFFFF"/>
                </a:solidFill>
              </a:defRPr>
            </a:lvl1pPr>
          </a:lstStyle>
          <a:p>
            <a:fld id="{401CF334-2D5C-4859-84A6-CA7E6E43FAEB}" type="slidenum">
              <a:rPr lang="en-US" smtClean="0"/>
              <a:t>‹#›</a:t>
            </a:fld>
            <a:endParaRPr lang="en-US" dirty="0"/>
          </a:p>
        </p:txBody>
      </p:sp>
    </p:spTree>
    <p:extLst>
      <p:ext uri="{BB962C8B-B14F-4D97-AF65-F5344CB8AC3E}">
        <p14:creationId xmlns:p14="http://schemas.microsoft.com/office/powerpoint/2010/main" val="21321717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orient="horz" pos="41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hQz_5bS39rg&amp;feature=youtu.be" TargetMode="External"/><Relationship Id="rId2" Type="http://schemas.openxmlformats.org/officeDocument/2006/relationships/hyperlink" Target="https://aviation-safety.net/database/record.php?id=19890719-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1"/>
            <a:ext cx="11277600" cy="982979"/>
          </a:xfrm>
        </p:spPr>
        <p:txBody>
          <a:bodyPr>
            <a:normAutofit fontScale="90000"/>
          </a:bodyPr>
          <a:lstStyle/>
          <a:p>
            <a:pPr algn="ctr"/>
            <a:r>
              <a:rPr lang="en-US" b="1" dirty="0" smtClean="0"/>
              <a:t>ASSESSMENT OF THE CREW OF UNITED FLIGHT 232</a:t>
            </a:r>
            <a:endParaRPr lang="en-US" b="1" dirty="0"/>
          </a:p>
        </p:txBody>
      </p:sp>
      <p:sp>
        <p:nvSpPr>
          <p:cNvPr id="3" name="Subtitle 2"/>
          <p:cNvSpPr>
            <a:spLocks noGrp="1"/>
          </p:cNvSpPr>
          <p:nvPr>
            <p:ph type="subTitle" idx="1"/>
          </p:nvPr>
        </p:nvSpPr>
        <p:spPr>
          <a:xfrm>
            <a:off x="103031" y="3966692"/>
            <a:ext cx="7110569" cy="2891307"/>
          </a:xfrm>
        </p:spPr>
        <p:txBody>
          <a:bodyPr>
            <a:normAutofit lnSpcReduction="10000"/>
          </a:bodyPr>
          <a:lstStyle/>
          <a:p>
            <a:pPr marL="635508" indent="-571500">
              <a:buFont typeface="Arial" panose="020B0604020202020204" pitchFamily="34" charset="0"/>
              <a:buChar char="•"/>
            </a:pPr>
            <a:r>
              <a:rPr lang="en-US" sz="3600" b="1" dirty="0" smtClean="0">
                <a:solidFill>
                  <a:schemeClr val="tx1"/>
                </a:solidFill>
              </a:rPr>
              <a:t>Student</a:t>
            </a:r>
          </a:p>
          <a:p>
            <a:pPr marL="635508" indent="-571500">
              <a:buFont typeface="Arial" panose="020B0604020202020204" pitchFamily="34" charset="0"/>
              <a:buChar char="•"/>
            </a:pPr>
            <a:r>
              <a:rPr lang="en-US" sz="3600" b="1" dirty="0" smtClean="0">
                <a:solidFill>
                  <a:schemeClr val="tx1"/>
                </a:solidFill>
              </a:rPr>
              <a:t>Institution</a:t>
            </a:r>
          </a:p>
          <a:p>
            <a:pPr marL="635508" indent="-571500">
              <a:buFont typeface="Arial" panose="020B0604020202020204" pitchFamily="34" charset="0"/>
              <a:buChar char="•"/>
            </a:pPr>
            <a:r>
              <a:rPr lang="en-US" sz="3600" b="1" dirty="0" smtClean="0">
                <a:solidFill>
                  <a:schemeClr val="tx1"/>
                </a:solidFill>
              </a:rPr>
              <a:t>Class</a:t>
            </a:r>
          </a:p>
          <a:p>
            <a:pPr marL="635508" indent="-571500">
              <a:buFont typeface="Arial" panose="020B0604020202020204" pitchFamily="34" charset="0"/>
              <a:buChar char="•"/>
            </a:pPr>
            <a:r>
              <a:rPr lang="en-US" sz="3600" b="1" dirty="0" smtClean="0">
                <a:solidFill>
                  <a:schemeClr val="tx1"/>
                </a:solidFill>
              </a:rPr>
              <a:t>Professor </a:t>
            </a:r>
          </a:p>
          <a:p>
            <a:pPr marL="635508" indent="-571500">
              <a:buFont typeface="Arial" panose="020B0604020202020204" pitchFamily="34" charset="0"/>
              <a:buChar char="•"/>
            </a:pPr>
            <a:r>
              <a:rPr lang="en-US" sz="3600" b="1" dirty="0" smtClean="0">
                <a:solidFill>
                  <a:schemeClr val="tx1"/>
                </a:solidFill>
              </a:rPr>
              <a:t>Date</a:t>
            </a:r>
          </a:p>
          <a:p>
            <a:endParaRPr lang="en-US" dirty="0"/>
          </a:p>
          <a:p>
            <a:endParaRPr lang="en-US" dirty="0"/>
          </a:p>
        </p:txBody>
      </p:sp>
    </p:spTree>
    <p:extLst>
      <p:ext uri="{BB962C8B-B14F-4D97-AF65-F5344CB8AC3E}">
        <p14:creationId xmlns:p14="http://schemas.microsoft.com/office/powerpoint/2010/main" val="70630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005840"/>
          </a:xfrm>
        </p:spPr>
        <p:txBody>
          <a:bodyPr>
            <a:normAutofit/>
          </a:bodyPr>
          <a:lstStyle/>
          <a:p>
            <a:pPr algn="ctr"/>
            <a:r>
              <a:rPr lang="en-US" sz="3600" b="1" dirty="0"/>
              <a:t>Introduction</a:t>
            </a:r>
          </a:p>
        </p:txBody>
      </p:sp>
      <p:sp>
        <p:nvSpPr>
          <p:cNvPr id="3" name="Content Placeholder 2"/>
          <p:cNvSpPr>
            <a:spLocks noGrp="1"/>
          </p:cNvSpPr>
          <p:nvPr>
            <p:ph idx="1"/>
          </p:nvPr>
        </p:nvSpPr>
        <p:spPr>
          <a:xfrm>
            <a:off x="182880" y="1234440"/>
            <a:ext cx="11727180" cy="5340096"/>
          </a:xfrm>
        </p:spPr>
        <p:txBody>
          <a:bodyPr>
            <a:noAutofit/>
          </a:bodyPr>
          <a:lstStyle/>
          <a:p>
            <a:r>
              <a:rPr lang="en-US" sz="3000" dirty="0" smtClean="0"/>
              <a:t>United Airlines Flight 232 was a flight from </a:t>
            </a:r>
            <a:r>
              <a:rPr lang="en-US" sz="3000" dirty="0"/>
              <a:t>S</a:t>
            </a:r>
            <a:r>
              <a:rPr lang="en-US" sz="3000" dirty="0" smtClean="0"/>
              <a:t>tapleton, Denver to O’Hare in Chicago</a:t>
            </a:r>
            <a:endParaRPr lang="en-US" sz="3000" dirty="0"/>
          </a:p>
          <a:p>
            <a:r>
              <a:rPr lang="en-US" sz="3000" dirty="0" smtClean="0"/>
              <a:t>It had 285  passengers and 11 crew aboard the flight when the accident occurred (</a:t>
            </a:r>
            <a:r>
              <a:rPr lang="en-US" sz="3000" dirty="0" err="1" smtClean="0"/>
              <a:t>Ranter</a:t>
            </a:r>
            <a:r>
              <a:rPr lang="en-US" sz="3000" dirty="0" smtClean="0"/>
              <a:t>, 1989).</a:t>
            </a:r>
          </a:p>
          <a:p>
            <a:r>
              <a:rPr lang="en-US" sz="3000" dirty="0" smtClean="0"/>
              <a:t>Out of the 296 people on the flight , 111 died including a flight attendant</a:t>
            </a:r>
          </a:p>
          <a:p>
            <a:r>
              <a:rPr lang="en-US" sz="3000" dirty="0" smtClean="0"/>
              <a:t>The crew  showed an excellent response in the event of the accident </a:t>
            </a:r>
          </a:p>
          <a:p>
            <a:r>
              <a:rPr lang="en-US" sz="3000" dirty="0" smtClean="0"/>
              <a:t>The Pilot supervised the crew to control the situation by leading them through the required checklist (</a:t>
            </a:r>
            <a:r>
              <a:rPr lang="en-US" sz="3000" dirty="0" err="1" smtClean="0"/>
              <a:t>Ranter</a:t>
            </a:r>
            <a:r>
              <a:rPr lang="en-US" sz="3000" dirty="0" smtClean="0"/>
              <a:t>, 1989).</a:t>
            </a:r>
          </a:p>
          <a:p>
            <a:r>
              <a:rPr lang="en-US" sz="3000" dirty="0" smtClean="0"/>
              <a:t>The crush occurred on the runway but was caused by a separation blade from the jet engine.</a:t>
            </a:r>
            <a:endParaRPr lang="en-US" sz="3000" dirty="0"/>
          </a:p>
        </p:txBody>
      </p:sp>
    </p:spTree>
    <p:extLst>
      <p:ext uri="{BB962C8B-B14F-4D97-AF65-F5344CB8AC3E}">
        <p14:creationId xmlns:p14="http://schemas.microsoft.com/office/powerpoint/2010/main" val="185189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10972800" cy="800100"/>
          </a:xfrm>
        </p:spPr>
        <p:txBody>
          <a:bodyPr/>
          <a:lstStyle/>
          <a:p>
            <a:pPr algn="ctr"/>
            <a:r>
              <a:rPr lang="en-US" b="1" dirty="0" smtClean="0"/>
              <a:t>Crew Technical performance</a:t>
            </a:r>
            <a:endParaRPr lang="en-US" b="1" dirty="0"/>
          </a:p>
        </p:txBody>
      </p:sp>
      <p:sp>
        <p:nvSpPr>
          <p:cNvPr id="3" name="Content Placeholder 2"/>
          <p:cNvSpPr>
            <a:spLocks noGrp="1"/>
          </p:cNvSpPr>
          <p:nvPr>
            <p:ph idx="1"/>
          </p:nvPr>
        </p:nvSpPr>
        <p:spPr>
          <a:xfrm>
            <a:off x="0" y="1485900"/>
            <a:ext cx="12192000" cy="5372100"/>
          </a:xfrm>
        </p:spPr>
        <p:txBody>
          <a:bodyPr>
            <a:normAutofit lnSpcReduction="10000"/>
          </a:bodyPr>
          <a:lstStyle/>
          <a:p>
            <a:r>
              <a:rPr lang="en-US" sz="3000" dirty="0" smtClean="0"/>
              <a:t>The crew confirmed the reason for the explosion by checking the engine </a:t>
            </a:r>
          </a:p>
          <a:p>
            <a:r>
              <a:rPr lang="en-US" sz="3000" dirty="0" smtClean="0"/>
              <a:t>The first officer communicated that he could not control the plane (</a:t>
            </a:r>
            <a:r>
              <a:rPr lang="en-US" sz="3000" dirty="0" err="1" smtClean="0"/>
              <a:t>Ranter</a:t>
            </a:r>
            <a:r>
              <a:rPr lang="en-US" sz="3000" dirty="0" smtClean="0"/>
              <a:t>, 1989).</a:t>
            </a:r>
          </a:p>
          <a:p>
            <a:r>
              <a:rPr lang="en-US" sz="3000" dirty="0" smtClean="0"/>
              <a:t>The crew tried to use the air driven generator to power auxiliary hydraulic pump</a:t>
            </a:r>
          </a:p>
          <a:p>
            <a:r>
              <a:rPr lang="en-US" sz="3000" dirty="0" smtClean="0"/>
              <a:t>After the engine failure the passengers were informed of the situation</a:t>
            </a:r>
          </a:p>
          <a:p>
            <a:r>
              <a:rPr lang="en-US" sz="3000" dirty="0" smtClean="0"/>
              <a:t>In the event the second officer obtained engine failure check list to solve the problem. (</a:t>
            </a:r>
            <a:r>
              <a:rPr lang="en-US" sz="3000" dirty="0" err="1" smtClean="0"/>
              <a:t>Ranter</a:t>
            </a:r>
            <a:r>
              <a:rPr lang="en-US" sz="3000" dirty="0" smtClean="0"/>
              <a:t>, 1989).</a:t>
            </a:r>
          </a:p>
          <a:p>
            <a:r>
              <a:rPr lang="en-US" sz="3000" dirty="0" smtClean="0"/>
              <a:t>The crew managed to shut fuel supply to the engine but lost control of the plane</a:t>
            </a:r>
          </a:p>
          <a:p>
            <a:r>
              <a:rPr lang="en-US" sz="3000" dirty="0" smtClean="0"/>
              <a:t>The crew tried to fly the plane using control columns</a:t>
            </a:r>
          </a:p>
          <a:p>
            <a:pPr marL="109728" indent="0">
              <a:buNone/>
            </a:pPr>
            <a:r>
              <a:rPr lang="en-US" dirty="0" smtClean="0"/>
              <a:t> </a:t>
            </a:r>
            <a:endParaRPr lang="en-US" dirty="0"/>
          </a:p>
        </p:txBody>
      </p:sp>
    </p:spTree>
    <p:extLst>
      <p:ext uri="{BB962C8B-B14F-4D97-AF65-F5344CB8AC3E}">
        <p14:creationId xmlns:p14="http://schemas.microsoft.com/office/powerpoint/2010/main" val="384888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09600" y="777240"/>
            <a:ext cx="10972800" cy="800100"/>
          </a:xfrm>
        </p:spPr>
        <p:txBody>
          <a:bodyPr/>
          <a:lstStyle/>
          <a:p>
            <a:pPr algn="ctr"/>
            <a:r>
              <a:rPr lang="en-US" b="1" dirty="0" smtClean="0"/>
              <a:t>Pilots performance on the event</a:t>
            </a:r>
            <a:endParaRPr lang="en-US" b="1" dirty="0"/>
          </a:p>
        </p:txBody>
      </p:sp>
      <p:sp>
        <p:nvSpPr>
          <p:cNvPr id="6" name="Text Placeholder 5"/>
          <p:cNvSpPr>
            <a:spLocks noGrp="1"/>
          </p:cNvSpPr>
          <p:nvPr>
            <p:ph sz="half" idx="1"/>
          </p:nvPr>
        </p:nvSpPr>
        <p:spPr>
          <a:xfrm>
            <a:off x="0" y="1577340"/>
            <a:ext cx="12192000" cy="5280660"/>
          </a:xfrm>
        </p:spPr>
        <p:txBody>
          <a:bodyPr>
            <a:normAutofit lnSpcReduction="10000"/>
          </a:bodyPr>
          <a:lstStyle/>
          <a:p>
            <a:r>
              <a:rPr lang="en-US" sz="3000" dirty="0" smtClean="0"/>
              <a:t>The captain, Haynes  and the first officer focused on the malfunctioning engine. (</a:t>
            </a:r>
            <a:r>
              <a:rPr lang="en-US" sz="3000" dirty="0" err="1" smtClean="0"/>
              <a:t>Ranter</a:t>
            </a:r>
            <a:r>
              <a:rPr lang="en-US" sz="3000" dirty="0" smtClean="0"/>
              <a:t>, 1989)</a:t>
            </a:r>
          </a:p>
          <a:p>
            <a:r>
              <a:rPr lang="en-US" sz="3000" dirty="0" smtClean="0"/>
              <a:t>The second officer obtained the engine checklist and read the items</a:t>
            </a:r>
          </a:p>
          <a:p>
            <a:r>
              <a:rPr lang="en-US" sz="3000" dirty="0" smtClean="0"/>
              <a:t>The captain informed the other crew members of the situation and worked with both officers to control the situation</a:t>
            </a:r>
          </a:p>
          <a:p>
            <a:r>
              <a:rPr lang="en-US" sz="3000" dirty="0" smtClean="0"/>
              <a:t>Captain Haynes utilized the control column to recover</a:t>
            </a:r>
          </a:p>
          <a:p>
            <a:r>
              <a:rPr lang="en-US" sz="3000" dirty="0" smtClean="0"/>
              <a:t>The captain called United Airlines maintenance base when the situation was out of control. (</a:t>
            </a:r>
            <a:r>
              <a:rPr lang="en-US" sz="3000" dirty="0" err="1" smtClean="0"/>
              <a:t>Ranter</a:t>
            </a:r>
            <a:r>
              <a:rPr lang="en-US" sz="3000" dirty="0" smtClean="0"/>
              <a:t>, 1989)</a:t>
            </a:r>
          </a:p>
          <a:p>
            <a:r>
              <a:rPr lang="en-US" sz="3000" dirty="0" smtClean="0"/>
              <a:t>The captain even accepted help from Fitch, a flight instructor by  inviting him to the cockpit</a:t>
            </a:r>
          </a:p>
          <a:p>
            <a:r>
              <a:rPr lang="en-US" sz="3000" dirty="0" smtClean="0"/>
              <a:t>Fitch helped in landing the crew by handling the throttles</a:t>
            </a:r>
          </a:p>
          <a:p>
            <a:endParaRPr lang="en-US" dirty="0" smtClean="0"/>
          </a:p>
          <a:p>
            <a:endParaRPr lang="en-US" dirty="0" smtClean="0"/>
          </a:p>
        </p:txBody>
      </p:sp>
    </p:spTree>
    <p:extLst>
      <p:ext uri="{BB962C8B-B14F-4D97-AF65-F5344CB8AC3E}">
        <p14:creationId xmlns:p14="http://schemas.microsoft.com/office/powerpoint/2010/main" val="4237039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31520"/>
            <a:ext cx="10972800" cy="594360"/>
          </a:xfrm>
        </p:spPr>
        <p:txBody>
          <a:bodyPr>
            <a:normAutofit fontScale="90000"/>
          </a:bodyPr>
          <a:lstStyle/>
          <a:p>
            <a:pPr algn="ctr"/>
            <a:r>
              <a:rPr lang="en-US" dirty="0" smtClean="0"/>
              <a:t>  </a:t>
            </a:r>
            <a:r>
              <a:rPr lang="en-US" b="1" dirty="0" smtClean="0"/>
              <a:t>Performance of other teams </a:t>
            </a:r>
            <a:endParaRPr lang="en-US" b="1" dirty="0"/>
          </a:p>
        </p:txBody>
      </p:sp>
      <p:sp>
        <p:nvSpPr>
          <p:cNvPr id="3" name="Content Placeholder 2"/>
          <p:cNvSpPr>
            <a:spLocks noGrp="1"/>
          </p:cNvSpPr>
          <p:nvPr>
            <p:ph idx="1"/>
          </p:nvPr>
        </p:nvSpPr>
        <p:spPr>
          <a:xfrm>
            <a:off x="0" y="1325880"/>
            <a:ext cx="12192000" cy="5532120"/>
          </a:xfrm>
        </p:spPr>
        <p:txBody>
          <a:bodyPr>
            <a:normAutofit/>
          </a:bodyPr>
          <a:lstStyle/>
          <a:p>
            <a:pPr marL="109728" indent="0">
              <a:buNone/>
            </a:pPr>
            <a:r>
              <a:rPr lang="en-US" sz="3000" dirty="0" smtClean="0"/>
              <a:t>The Iowa Air National Guard allowed 285 trained personnel to assist with evacuation of the injured</a:t>
            </a:r>
          </a:p>
          <a:p>
            <a:pPr marL="109728" indent="0">
              <a:buNone/>
            </a:pPr>
            <a:r>
              <a:rPr lang="en-US" sz="3000" dirty="0" smtClean="0"/>
              <a:t>Medical personnel from Sioux City also helped to attend to the injured.</a:t>
            </a:r>
          </a:p>
          <a:p>
            <a:pPr marL="109728" indent="0">
              <a:buNone/>
            </a:pPr>
            <a:r>
              <a:rPr lang="en-US" sz="3000" dirty="0" smtClean="0"/>
              <a:t>Aircraft rescue and Firefighting (ARFF) services was provided by the Iowa National Guard  (</a:t>
            </a:r>
            <a:r>
              <a:rPr lang="en-US" sz="3000" dirty="0" err="1" smtClean="0"/>
              <a:t>Ranter</a:t>
            </a:r>
            <a:r>
              <a:rPr lang="en-US" sz="3000" dirty="0" smtClean="0"/>
              <a:t>, 1989).</a:t>
            </a:r>
          </a:p>
          <a:p>
            <a:pPr marL="109728" indent="0">
              <a:buNone/>
            </a:pPr>
            <a:r>
              <a:rPr lang="en-US" sz="3000" dirty="0" smtClean="0"/>
              <a:t>The dispatch office at the airport responded to the UAL personnel call to allow for the landing of the plane .</a:t>
            </a:r>
          </a:p>
          <a:p>
            <a:pPr marL="109728" indent="0">
              <a:buNone/>
            </a:pPr>
            <a:r>
              <a:rPr lang="en-US" sz="3000" dirty="0" smtClean="0"/>
              <a:t>The controller at the ATC communicated with the captain in landing the plane (</a:t>
            </a:r>
            <a:r>
              <a:rPr lang="en-US" sz="3000" dirty="0" err="1" smtClean="0"/>
              <a:t>Ranter</a:t>
            </a:r>
            <a:r>
              <a:rPr lang="en-US" sz="3000" dirty="0" smtClean="0"/>
              <a:t>, 1989).</a:t>
            </a:r>
          </a:p>
          <a:p>
            <a:pPr marL="109728" indent="0">
              <a:buNone/>
            </a:pPr>
            <a:r>
              <a:rPr lang="en-US" sz="3000" dirty="0" smtClean="0"/>
              <a:t>The ground proximity warning system alerts (GPWS) confirmed the situation making it possible for the plane to land (</a:t>
            </a:r>
            <a:r>
              <a:rPr lang="en-SG" sz="3200" dirty="0"/>
              <a:t>UK VHS Video </a:t>
            </a:r>
            <a:r>
              <a:rPr lang="en-SG" sz="3200" dirty="0" smtClean="0"/>
              <a:t>Oddities, 2020</a:t>
            </a:r>
            <a:r>
              <a:rPr lang="en-US" sz="3000" dirty="0" smtClean="0"/>
              <a:t>).</a:t>
            </a:r>
          </a:p>
        </p:txBody>
      </p:sp>
    </p:spTree>
    <p:extLst>
      <p:ext uri="{BB962C8B-B14F-4D97-AF65-F5344CB8AC3E}">
        <p14:creationId xmlns:p14="http://schemas.microsoft.com/office/powerpoint/2010/main" val="3514341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31520"/>
            <a:ext cx="10972800" cy="891540"/>
          </a:xfrm>
        </p:spPr>
        <p:txBody>
          <a:bodyPr>
            <a:normAutofit fontScale="90000"/>
          </a:bodyPr>
          <a:lstStyle/>
          <a:p>
            <a:pPr algn="ctr"/>
            <a:r>
              <a:rPr lang="en-US" dirty="0" smtClean="0"/>
              <a:t>Crew Resource Management Performance CRM performance</a:t>
            </a:r>
            <a:endParaRPr lang="en-US" dirty="0"/>
          </a:p>
        </p:txBody>
      </p:sp>
      <p:sp>
        <p:nvSpPr>
          <p:cNvPr id="3" name="Content Placeholder 2"/>
          <p:cNvSpPr>
            <a:spLocks noGrp="1"/>
          </p:cNvSpPr>
          <p:nvPr>
            <p:ph idx="1"/>
          </p:nvPr>
        </p:nvSpPr>
        <p:spPr/>
        <p:txBody>
          <a:bodyPr/>
          <a:lstStyle/>
          <a:p>
            <a:r>
              <a:rPr lang="en-US" dirty="0" smtClean="0"/>
              <a:t>The crew resource management </a:t>
            </a:r>
            <a:r>
              <a:rPr lang="en-US" dirty="0"/>
              <a:t>of United Airlines Flight 232 </a:t>
            </a:r>
            <a:r>
              <a:rPr lang="en-US" dirty="0" smtClean="0"/>
              <a:t>recorded the best performance as recorded by the FAA (</a:t>
            </a:r>
            <a:r>
              <a:rPr lang="en-US" dirty="0" err="1" smtClean="0"/>
              <a:t>Ranter</a:t>
            </a:r>
            <a:r>
              <a:rPr lang="en-US" dirty="0" smtClean="0"/>
              <a:t>, 1989).</a:t>
            </a:r>
          </a:p>
          <a:p>
            <a:r>
              <a:rPr lang="en-US" dirty="0" smtClean="0"/>
              <a:t>The crew members communicated well by the captain telling the first officer he had lost control of the plane </a:t>
            </a:r>
          </a:p>
          <a:p>
            <a:r>
              <a:rPr lang="en-US" dirty="0" smtClean="0"/>
              <a:t>There was no omission of information and the crew leaders were willing to repeat information (</a:t>
            </a:r>
            <a:r>
              <a:rPr lang="en-US" dirty="0" err="1" smtClean="0"/>
              <a:t>Ranter</a:t>
            </a:r>
            <a:r>
              <a:rPr lang="en-US" dirty="0" smtClean="0"/>
              <a:t>, 1989).</a:t>
            </a:r>
          </a:p>
          <a:p>
            <a:r>
              <a:rPr lang="en-US" dirty="0" smtClean="0"/>
              <a:t>The other members listened well and never ignored any message</a:t>
            </a:r>
          </a:p>
          <a:p>
            <a:r>
              <a:rPr lang="en-US" dirty="0" smtClean="0"/>
              <a:t>The crew fully understood each other (</a:t>
            </a:r>
            <a:r>
              <a:rPr lang="en-SG" dirty="0"/>
              <a:t>UK VHS Video </a:t>
            </a:r>
            <a:r>
              <a:rPr lang="en-SG" dirty="0" smtClean="0"/>
              <a:t>Oddities, 2020</a:t>
            </a:r>
            <a:r>
              <a:rPr lang="en-US" dirty="0" smtClean="0"/>
              <a:t>).</a:t>
            </a:r>
          </a:p>
          <a:p>
            <a:r>
              <a:rPr lang="en-US" dirty="0" smtClean="0"/>
              <a:t>The  captained  exercised authority and ensured safety of everyone</a:t>
            </a:r>
            <a:endParaRPr lang="en-US" dirty="0"/>
          </a:p>
        </p:txBody>
      </p:sp>
    </p:spTree>
    <p:extLst>
      <p:ext uri="{BB962C8B-B14F-4D97-AF65-F5344CB8AC3E}">
        <p14:creationId xmlns:p14="http://schemas.microsoft.com/office/powerpoint/2010/main" val="304608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1920" y="617220"/>
            <a:ext cx="3954780" cy="891540"/>
          </a:xfrm>
        </p:spPr>
        <p:txBody>
          <a:bodyPr/>
          <a:lstStyle/>
          <a:p>
            <a:pPr algn="ctr"/>
            <a:r>
              <a:rPr lang="en-US" dirty="0"/>
              <a:t>C</a:t>
            </a:r>
            <a:r>
              <a:rPr lang="en-US" dirty="0" smtClean="0"/>
              <a:t>onclusion</a:t>
            </a:r>
            <a:endParaRPr lang="en-US" dirty="0"/>
          </a:p>
        </p:txBody>
      </p:sp>
      <p:sp>
        <p:nvSpPr>
          <p:cNvPr id="4" name="Text Placeholder 3"/>
          <p:cNvSpPr>
            <a:spLocks noGrp="1"/>
          </p:cNvSpPr>
          <p:nvPr>
            <p:ph sz="half" idx="1"/>
          </p:nvPr>
        </p:nvSpPr>
        <p:spPr>
          <a:xfrm>
            <a:off x="365760" y="1805940"/>
            <a:ext cx="11612880" cy="5052059"/>
          </a:xfrm>
        </p:spPr>
        <p:txBody>
          <a:bodyPr>
            <a:normAutofit fontScale="85000" lnSpcReduction="20000"/>
          </a:bodyPr>
          <a:lstStyle/>
          <a:p>
            <a:pPr marL="109728" indent="0">
              <a:buNone/>
            </a:pPr>
            <a:r>
              <a:rPr lang="en-US" sz="3000" dirty="0"/>
              <a:t>T</a:t>
            </a:r>
            <a:r>
              <a:rPr lang="en-US" sz="3000" dirty="0" smtClean="0"/>
              <a:t>his assessment confirms that the cre</a:t>
            </a:r>
            <a:r>
              <a:rPr lang="en-US" sz="3000" dirty="0" smtClean="0"/>
              <a:t>w team of the  United Airlines Flight 232 exercised the qualities of team management as discussed in the  course</a:t>
            </a:r>
          </a:p>
          <a:p>
            <a:pPr marL="109728" indent="0">
              <a:buNone/>
            </a:pPr>
            <a:r>
              <a:rPr lang="en-US" sz="3000" dirty="0" smtClean="0"/>
              <a:t>The leader of the crew communicated well with his team and other teams like the ground team (</a:t>
            </a:r>
            <a:r>
              <a:rPr lang="en-SG" sz="2800" dirty="0"/>
              <a:t>UK VHS Video </a:t>
            </a:r>
            <a:r>
              <a:rPr lang="en-SG" sz="2800" dirty="0" smtClean="0"/>
              <a:t>Oddities, 2020</a:t>
            </a:r>
            <a:r>
              <a:rPr lang="en-US" sz="3000" dirty="0" smtClean="0"/>
              <a:t>).</a:t>
            </a:r>
          </a:p>
          <a:p>
            <a:pPr marL="109728" indent="0">
              <a:buNone/>
            </a:pPr>
            <a:r>
              <a:rPr lang="en-US" sz="3000" dirty="0" smtClean="0"/>
              <a:t>The captain showed a unique character of seeking advice from other by inviting the air instructor on board to help him</a:t>
            </a:r>
          </a:p>
          <a:p>
            <a:pPr marL="109728" indent="0">
              <a:buNone/>
            </a:pPr>
            <a:r>
              <a:rPr lang="en-US" sz="3000" dirty="0"/>
              <a:t>The principles of the CRM were exercised well by the crew including the captain. These included the leadership and followership, mission analysis, and </a:t>
            </a:r>
            <a:r>
              <a:rPr lang="en-US" sz="3000" dirty="0" smtClean="0"/>
              <a:t>communication (</a:t>
            </a:r>
            <a:r>
              <a:rPr lang="en-SG" sz="2800" dirty="0"/>
              <a:t>UK VHS Video </a:t>
            </a:r>
            <a:r>
              <a:rPr lang="en-SG" sz="2800" dirty="0" smtClean="0"/>
              <a:t>Oddities, 2020</a:t>
            </a:r>
            <a:r>
              <a:rPr lang="en-US" sz="3000" dirty="0" smtClean="0"/>
              <a:t>) </a:t>
            </a:r>
            <a:r>
              <a:rPr lang="en-US" sz="3000" dirty="0"/>
              <a:t>. </a:t>
            </a:r>
          </a:p>
          <a:p>
            <a:pPr marL="109728" indent="0">
              <a:buNone/>
            </a:pPr>
            <a:r>
              <a:rPr lang="en-US" sz="3000" dirty="0" smtClean="0"/>
              <a:t>The ground team helped but made a mistake of not checking the cockpit for any survivors</a:t>
            </a:r>
          </a:p>
          <a:p>
            <a:pPr marL="109728" indent="0">
              <a:buNone/>
            </a:pPr>
            <a:r>
              <a:rPr lang="en-US" sz="3000" dirty="0" smtClean="0"/>
              <a:t>This could have led to the death of the pilots</a:t>
            </a:r>
          </a:p>
          <a:p>
            <a:pPr marL="109728" indent="0">
              <a:buNone/>
            </a:pPr>
            <a:r>
              <a:rPr lang="en-US" sz="3000" dirty="0" smtClean="0"/>
              <a:t>This event alerted the FAA and other organizations involved to be prepared to respond to such calamities</a:t>
            </a:r>
          </a:p>
          <a:p>
            <a:pPr marL="109728" indent="0">
              <a:buNone/>
            </a:pPr>
            <a:endParaRPr lang="en-US" dirty="0" smtClean="0"/>
          </a:p>
          <a:p>
            <a:pPr marL="109728" indent="0">
              <a:buNone/>
            </a:pPr>
            <a:endParaRPr lang="en-US" dirty="0"/>
          </a:p>
        </p:txBody>
      </p:sp>
    </p:spTree>
    <p:extLst>
      <p:ext uri="{BB962C8B-B14F-4D97-AF65-F5344CB8AC3E}">
        <p14:creationId xmlns:p14="http://schemas.microsoft.com/office/powerpoint/2010/main" val="411993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2290" y="504498"/>
            <a:ext cx="6148551" cy="1008992"/>
          </a:xfrm>
        </p:spPr>
        <p:txBody>
          <a:bodyPr/>
          <a:lstStyle/>
          <a:p>
            <a:pPr algn="ctr"/>
            <a:r>
              <a:rPr lang="en-US" dirty="0" smtClean="0"/>
              <a:t>References </a:t>
            </a:r>
            <a:endParaRPr lang="en-US" dirty="0"/>
          </a:p>
        </p:txBody>
      </p:sp>
      <p:sp>
        <p:nvSpPr>
          <p:cNvPr id="3" name="Content Placeholder 2"/>
          <p:cNvSpPr>
            <a:spLocks noGrp="1"/>
          </p:cNvSpPr>
          <p:nvPr>
            <p:ph idx="1"/>
          </p:nvPr>
        </p:nvSpPr>
        <p:spPr>
          <a:xfrm>
            <a:off x="141889" y="1340069"/>
            <a:ext cx="11918731" cy="5517931"/>
          </a:xfrm>
        </p:spPr>
        <p:txBody>
          <a:bodyPr/>
          <a:lstStyle/>
          <a:p>
            <a:pPr marL="109728" indent="-1371600">
              <a:buNone/>
            </a:pPr>
            <a:r>
              <a:rPr lang="en-SG" sz="3000" dirty="0" err="1" smtClean="0"/>
              <a:t>Ranter</a:t>
            </a:r>
            <a:r>
              <a:rPr lang="en-SG" sz="3000" dirty="0"/>
              <a:t>, H. (1989, July 19). ASN Aircraft accident McDonnell Douglas DC-10-10 </a:t>
            </a:r>
            <a:r>
              <a:rPr lang="en-SG" sz="3000" dirty="0" smtClean="0"/>
              <a:t> N1819U </a:t>
            </a:r>
            <a:r>
              <a:rPr lang="en-SG" sz="3000" dirty="0"/>
              <a:t>Sioux </a:t>
            </a:r>
            <a:r>
              <a:rPr lang="en-SG" sz="3000" dirty="0" smtClean="0"/>
              <a:t>Gateway </a:t>
            </a:r>
            <a:r>
              <a:rPr lang="en-SG" sz="3000" dirty="0"/>
              <a:t>Airport, IA (SUX). </a:t>
            </a:r>
            <a:r>
              <a:rPr lang="en-SG" sz="3000" dirty="0" smtClean="0"/>
              <a:t>Retrieved From  </a:t>
            </a:r>
            <a:r>
              <a:rPr lang="en-SG" sz="3000" u="sng" dirty="0">
                <a:hlinkClick r:id="rId2"/>
              </a:rPr>
              <a:t>https://aviation-safety.net/database/record.php?id=19890719-1</a:t>
            </a:r>
            <a:r>
              <a:rPr lang="en-SG" sz="3000" dirty="0"/>
              <a:t> </a:t>
            </a:r>
            <a:r>
              <a:rPr lang="en-SG" sz="3000" dirty="0" smtClean="0"/>
              <a:t> (January 17,2021).</a:t>
            </a:r>
          </a:p>
          <a:p>
            <a:pPr marL="109728" indent="-1371600">
              <a:buNone/>
            </a:pPr>
            <a:r>
              <a:rPr lang="en-SG" sz="3000" dirty="0" smtClean="0"/>
              <a:t>UK </a:t>
            </a:r>
            <a:r>
              <a:rPr lang="en-SG" sz="3000" dirty="0"/>
              <a:t>VHS Video </a:t>
            </a:r>
            <a:r>
              <a:rPr lang="en-SG" sz="3000" dirty="0" smtClean="0"/>
              <a:t>Oddities. (Jan 4, 2020). </a:t>
            </a:r>
            <a:r>
              <a:rPr lang="en-US" sz="3000" dirty="0"/>
              <a:t>BBC drama/doc ‘The </a:t>
            </a:r>
            <a:r>
              <a:rPr lang="en-US" sz="3000" dirty="0" err="1"/>
              <a:t>Unflyable</a:t>
            </a:r>
            <a:r>
              <a:rPr lang="en-US" sz="3000" dirty="0"/>
              <a:t> Plane’ UA </a:t>
            </a:r>
            <a:r>
              <a:rPr lang="en-US" sz="3000" dirty="0" smtClean="0"/>
              <a:t> Flight </a:t>
            </a:r>
            <a:r>
              <a:rPr lang="en-US" sz="3000" dirty="0"/>
              <a:t>232 1989 (1996</a:t>
            </a:r>
            <a:r>
              <a:rPr lang="en-US" sz="3000" dirty="0" smtClean="0"/>
              <a:t>). </a:t>
            </a:r>
            <a:r>
              <a:rPr lang="en-US" sz="3000" i="1" dirty="0" smtClean="0"/>
              <a:t>You Tube. </a:t>
            </a:r>
            <a:r>
              <a:rPr lang="en-US" sz="3000" dirty="0"/>
              <a:t>Retrieved from </a:t>
            </a:r>
            <a:r>
              <a:rPr lang="en-US" sz="3000" dirty="0">
                <a:hlinkClick r:id="rId3"/>
              </a:rPr>
              <a:t>https://</a:t>
            </a:r>
            <a:r>
              <a:rPr lang="en-US" sz="3000" dirty="0" smtClean="0">
                <a:hlinkClick r:id="rId3"/>
              </a:rPr>
              <a:t>www.youtube.com/watch?v=hQz_5bS39rg&amp;feature=youtu.be</a:t>
            </a:r>
            <a:r>
              <a:rPr lang="en-US" sz="3000" dirty="0" smtClean="0"/>
              <a:t>  (Jan 17, 2021).</a:t>
            </a:r>
            <a:endParaRPr lang="en-US" sz="3000" dirty="0"/>
          </a:p>
          <a:p>
            <a:pPr marL="109728" indent="0">
              <a:buNone/>
            </a:pPr>
            <a:endParaRPr lang="en-US" dirty="0"/>
          </a:p>
          <a:p>
            <a:pPr marL="109728" indent="0">
              <a:buNone/>
            </a:pPr>
            <a:endParaRPr lang="en-US" dirty="0"/>
          </a:p>
        </p:txBody>
      </p:sp>
    </p:spTree>
    <p:extLst>
      <p:ext uri="{BB962C8B-B14F-4D97-AF65-F5344CB8AC3E}">
        <p14:creationId xmlns:p14="http://schemas.microsoft.com/office/powerpoint/2010/main" val="4155348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raining presentation">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Training presentation.potx" id="{7B9FCAFE-DDE5-4198-9987-54DFCAD80598}" vid="{6015A8B0-C387-4E39-945C-0F39E3EB10B6}"/>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Training presentation</Template>
  <TotalTime>226</TotalTime>
  <Words>1548</Words>
  <Application>Microsoft Office PowerPoint</Application>
  <PresentationFormat>Widescreen</PresentationFormat>
  <Paragraphs>82</Paragraphs>
  <Slides>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Georgia</vt:lpstr>
      <vt:lpstr>Wingdings 2</vt:lpstr>
      <vt:lpstr>Training presentation</vt:lpstr>
      <vt:lpstr>ASSESSMENT OF THE CREW OF UNITED FLIGHT 232</vt:lpstr>
      <vt:lpstr>Introduction</vt:lpstr>
      <vt:lpstr>Crew Technical performance</vt:lpstr>
      <vt:lpstr>Pilots performance on the event</vt:lpstr>
      <vt:lpstr>  Performance of other teams </vt:lpstr>
      <vt:lpstr>Crew Resource Management Performance CRM performance</vt:lpstr>
      <vt:lpstr>Conclusion</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Training Presentation</dc:title>
  <dc:creator>Microsoft account</dc:creator>
  <cp:lastModifiedBy>Microsoft account</cp:lastModifiedBy>
  <cp:revision>26</cp:revision>
  <dcterms:created xsi:type="dcterms:W3CDTF">2021-01-17T15:01:24Z</dcterms:created>
  <dcterms:modified xsi:type="dcterms:W3CDTF">2021-01-17T18:51:01Z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