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8"/>
  </p:notesMasterIdLst>
  <p:sldIdLst>
    <p:sldId id="256" r:id="rId2"/>
    <p:sldId id="257" r:id="rId3"/>
    <p:sldId id="260" r:id="rId4"/>
    <p:sldId id="258" r:id="rId5"/>
    <p:sldId id="264" r:id="rId6"/>
    <p:sldId id="263"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25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16E546-DA35-4A91-B6ED-10D5DF1243D5}" type="datetimeFigureOut">
              <a:rPr lang="en-KE" smtClean="0"/>
              <a:t>25/01/2021</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D0F25F-A821-42FC-A18F-0BC401BDB832}" type="slidenum">
              <a:rPr lang="en-KE" smtClean="0"/>
              <a:t>‹#›</a:t>
            </a:fld>
            <a:endParaRPr lang="en-KE"/>
          </a:p>
        </p:txBody>
      </p:sp>
    </p:spTree>
    <p:extLst>
      <p:ext uri="{BB962C8B-B14F-4D97-AF65-F5344CB8AC3E}">
        <p14:creationId xmlns:p14="http://schemas.microsoft.com/office/powerpoint/2010/main" val="423176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objective of the data collection and analysis is to inform management’s selection of health insurance provider. Some of the factors to consider when selecting a health insurance provider include the extent of coverage, family members covered by the plan, the network of healthcare providers accessible to employees under the plan, the average premiums payable by the employer and/or the employees, and the average deductibles under the plan. The cost of insurance plans varies not only by the characteristics of the plan such as coverage but also by the characteristics of the employment pool such as age and frequency of comorbid illnesses. It is, therefore, important to distinguish a target population for which the cost of insurance is expected to be equal to that of the company. The target population was companies in the sector with employment pools of similar size as the demographic makeup of employees in the sector is expected to be approximately similar. The determination of total premiums should, therefore, be approximately equal across the target population since the health characteristics of employees is roughly similar as is the bargaining power of employers in the population. The data will be collected using online surveys, which will be sent to all identified units of analyses after the formal introduction of the data collection team.</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D8D0F25F-A821-42FC-A18F-0BC401BDB832}" type="slidenum">
              <a:rPr lang="en-KE" smtClean="0"/>
              <a:t>2</a:t>
            </a:fld>
            <a:endParaRPr lang="en-KE"/>
          </a:p>
        </p:txBody>
      </p:sp>
    </p:spTree>
    <p:extLst>
      <p:ext uri="{BB962C8B-B14F-4D97-AF65-F5344CB8AC3E}">
        <p14:creationId xmlns:p14="http://schemas.microsoft.com/office/powerpoint/2010/main" val="1244000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internal validity of the study, which refers to the extent to which research conditions are controlled to ensure that the findings are reflective of the true condition, is of greater consequence than the external validity of the study as the research is designed for management’s use. A study is reliable if when repeated using the same methodology the findings will be comparable if not equal to those of the initial study. The threats to study validity and reliability include: sampling error, sampling bias, unrepresentativeness of the sample, violation of statistical test assumptions, low test power, and violation of test assumptions. These threats and the strategies for threat mitigation are discussed in subsequent slides.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D8D0F25F-A821-42FC-A18F-0BC401BDB832}" type="slidenum">
              <a:rPr lang="en-KE" smtClean="0"/>
              <a:t>3</a:t>
            </a:fld>
            <a:endParaRPr lang="en-KE"/>
          </a:p>
        </p:txBody>
      </p:sp>
    </p:spTree>
    <p:extLst>
      <p:ext uri="{BB962C8B-B14F-4D97-AF65-F5344CB8AC3E}">
        <p14:creationId xmlns:p14="http://schemas.microsoft.com/office/powerpoint/2010/main" val="2194192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representativeness of the sample refers to the extent to which the sample characteristics are similar to the population characteristics. Random sampling is the most commonly used technique to ensure sample representativeness as it removes the possibility of selection biases. Given that the data is collected by a private entity from, we expect a high non-response rate. To circumvent this, the data collection team will contact and send the surveys to all identified units of analysis. While the cost of introduction and survey preparation will be higher, it will ensure that the sample size is sufficient and reasonably representative. Additionally, the team will communicate its willingness to share the survey findings will all participants to improve the response rate.</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D8D0F25F-A821-42FC-A18F-0BC401BDB832}" type="slidenum">
              <a:rPr lang="en-KE" smtClean="0"/>
              <a:t>4</a:t>
            </a:fld>
            <a:endParaRPr lang="en-KE"/>
          </a:p>
        </p:txBody>
      </p:sp>
    </p:spTree>
    <p:extLst>
      <p:ext uri="{BB962C8B-B14F-4D97-AF65-F5344CB8AC3E}">
        <p14:creationId xmlns:p14="http://schemas.microsoft.com/office/powerpoint/2010/main" val="3339133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Sampling error is the difference between sample statistics and population parameters and is present in all samples that do not comprise of all the population items. Sampling error should be minimized to an acceptable level by using a representative sample; hence, the strategies to ensure representativeness are expected to reduce the sampling error. Sampling bias arises when the sampling method used favors population units with specific characteristics resulting in an unrepresentative sample. Non-response bias occurs when the participants who choose not to respond to the survey share similar characteristics resulting in the underrepresentation of the subgroup and is most relevant to this sample. Companies with low-cost health plans might be less motivated to participate in the data collection process compared to companies with high-cost plans who will respond to the study’s incentive. Consequently, the average health premium will be overestimated.</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D8D0F25F-A821-42FC-A18F-0BC401BDB832}" type="slidenum">
              <a:rPr lang="en-KE" smtClean="0"/>
              <a:t>5</a:t>
            </a:fld>
            <a:endParaRPr lang="en-KE"/>
          </a:p>
        </p:txBody>
      </p:sp>
    </p:spTree>
    <p:extLst>
      <p:ext uri="{BB962C8B-B14F-4D97-AF65-F5344CB8AC3E}">
        <p14:creationId xmlns:p14="http://schemas.microsoft.com/office/powerpoint/2010/main" val="406540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power of a statistical test refers to the test’s ability to detect a false null hypothesis and is dependent on the sample size, standard error, and level of confidence. The decision to use a large sample size was made in consideration of the power of the test. The study also uses a fairly homogenous sample in terms of the health characteristics of employees and size of employment pool to minimize variation in cost data, which in turn reduces the standard error of the mean and improves the power of the test. Even though reducing the confidence level would increase the power, it will have the unintended effect of reducing our certainty of the correctness of the alternative hypothesis. As a result, we will select the 95% confidence level as the appropriate level of confidence to ensure sufficient power and certainty of the incorrectness of the null hypothesis. It is likely that the normality assumption of parametric tests such as ANOVA will be violated if the independent variable has many levels with some levels having few observations resulting in a skewed dependent variable distribution at this level. This will be addressed by combining factor levels with few observations to ensure test robustness.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D8D0F25F-A821-42FC-A18F-0BC401BDB832}" type="slidenum">
              <a:rPr lang="en-KE" smtClean="0"/>
              <a:t>6</a:t>
            </a:fld>
            <a:endParaRPr lang="en-KE"/>
          </a:p>
        </p:txBody>
      </p:sp>
    </p:spTree>
    <p:extLst>
      <p:ext uri="{BB962C8B-B14F-4D97-AF65-F5344CB8AC3E}">
        <p14:creationId xmlns:p14="http://schemas.microsoft.com/office/powerpoint/2010/main" val="37366619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04F6ECC2-67FE-43DB-A290-A7D41923A793}" type="datetimeFigureOut">
              <a:rPr lang="en-KE" smtClean="0"/>
              <a:t>25/01/2021</a:t>
            </a:fld>
            <a:endParaRPr lang="en-KE"/>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KE"/>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820CAAFE-38A5-4070-AB3E-1C9DB030AC70}" type="slidenum">
              <a:rPr lang="en-KE" smtClean="0"/>
              <a:t>‹#›</a:t>
            </a:fld>
            <a:endParaRPr lang="en-KE"/>
          </a:p>
        </p:txBody>
      </p:sp>
    </p:spTree>
    <p:extLst>
      <p:ext uri="{BB962C8B-B14F-4D97-AF65-F5344CB8AC3E}">
        <p14:creationId xmlns:p14="http://schemas.microsoft.com/office/powerpoint/2010/main" val="107614331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F6ECC2-67FE-43DB-A290-A7D41923A793}" type="datetimeFigureOut">
              <a:rPr lang="en-KE" smtClean="0"/>
              <a:t>25/01/2021</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820CAAFE-38A5-4070-AB3E-1C9DB030AC70}" type="slidenum">
              <a:rPr lang="en-KE" smtClean="0"/>
              <a:t>‹#›</a:t>
            </a:fld>
            <a:endParaRPr lang="en-KE"/>
          </a:p>
        </p:txBody>
      </p:sp>
    </p:spTree>
    <p:extLst>
      <p:ext uri="{BB962C8B-B14F-4D97-AF65-F5344CB8AC3E}">
        <p14:creationId xmlns:p14="http://schemas.microsoft.com/office/powerpoint/2010/main" val="3475310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04F6ECC2-67FE-43DB-A290-A7D41923A793}" type="datetimeFigureOut">
              <a:rPr lang="en-KE" smtClean="0"/>
              <a:t>25/01/2021</a:t>
            </a:fld>
            <a:endParaRPr lang="en-KE"/>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KE"/>
          </a:p>
        </p:txBody>
      </p:sp>
      <p:sp>
        <p:nvSpPr>
          <p:cNvPr id="6" name="Slide Number Placeholder 5"/>
          <p:cNvSpPr>
            <a:spLocks noGrp="1"/>
          </p:cNvSpPr>
          <p:nvPr>
            <p:ph type="sldNum" sz="quarter" idx="12"/>
          </p:nvPr>
        </p:nvSpPr>
        <p:spPr>
          <a:xfrm>
            <a:off x="8604504" y="5211060"/>
            <a:ext cx="2112264" cy="228600"/>
          </a:xfrm>
        </p:spPr>
        <p:txBody>
          <a:bodyPr/>
          <a:lstStyle/>
          <a:p>
            <a:fld id="{820CAAFE-38A5-4070-AB3E-1C9DB030AC70}" type="slidenum">
              <a:rPr lang="en-KE" smtClean="0"/>
              <a:t>‹#›</a:t>
            </a:fld>
            <a:endParaRPr lang="en-KE"/>
          </a:p>
        </p:txBody>
      </p:sp>
    </p:spTree>
    <p:extLst>
      <p:ext uri="{BB962C8B-B14F-4D97-AF65-F5344CB8AC3E}">
        <p14:creationId xmlns:p14="http://schemas.microsoft.com/office/powerpoint/2010/main" val="383940540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F6ECC2-67FE-43DB-A290-A7D41923A793}" type="datetimeFigureOut">
              <a:rPr lang="en-KE" smtClean="0"/>
              <a:t>25/01/2021</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820CAAFE-38A5-4070-AB3E-1C9DB030AC70}" type="slidenum">
              <a:rPr lang="en-KE" smtClean="0"/>
              <a:t>‹#›</a:t>
            </a:fld>
            <a:endParaRPr lang="en-KE"/>
          </a:p>
        </p:txBody>
      </p:sp>
    </p:spTree>
    <p:extLst>
      <p:ext uri="{BB962C8B-B14F-4D97-AF65-F5344CB8AC3E}">
        <p14:creationId xmlns:p14="http://schemas.microsoft.com/office/powerpoint/2010/main" val="1986252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F6ECC2-67FE-43DB-A290-A7D41923A793}" type="datetimeFigureOut">
              <a:rPr lang="en-KE" smtClean="0"/>
              <a:t>25/01/2021</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820CAAFE-38A5-4070-AB3E-1C9DB030AC70}" type="slidenum">
              <a:rPr lang="en-KE" smtClean="0"/>
              <a:t>‹#›</a:t>
            </a:fld>
            <a:endParaRPr lang="en-KE"/>
          </a:p>
        </p:txBody>
      </p:sp>
    </p:spTree>
    <p:extLst>
      <p:ext uri="{BB962C8B-B14F-4D97-AF65-F5344CB8AC3E}">
        <p14:creationId xmlns:p14="http://schemas.microsoft.com/office/powerpoint/2010/main" val="4134677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F6ECC2-67FE-43DB-A290-A7D41923A793}" type="datetimeFigureOut">
              <a:rPr lang="en-KE" smtClean="0"/>
              <a:t>25/01/2021</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820CAAFE-38A5-4070-AB3E-1C9DB030AC70}" type="slidenum">
              <a:rPr lang="en-KE" smtClean="0"/>
              <a:t>‹#›</a:t>
            </a:fld>
            <a:endParaRPr lang="en-KE"/>
          </a:p>
        </p:txBody>
      </p:sp>
    </p:spTree>
    <p:extLst>
      <p:ext uri="{BB962C8B-B14F-4D97-AF65-F5344CB8AC3E}">
        <p14:creationId xmlns:p14="http://schemas.microsoft.com/office/powerpoint/2010/main" val="221424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F6ECC2-67FE-43DB-A290-A7D41923A793}" type="datetimeFigureOut">
              <a:rPr lang="en-KE" smtClean="0"/>
              <a:t>25/01/2021</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820CAAFE-38A5-4070-AB3E-1C9DB030AC70}" type="slidenum">
              <a:rPr lang="en-KE" smtClean="0"/>
              <a:t>‹#›</a:t>
            </a:fld>
            <a:endParaRPr lang="en-KE"/>
          </a:p>
        </p:txBody>
      </p:sp>
    </p:spTree>
    <p:extLst>
      <p:ext uri="{BB962C8B-B14F-4D97-AF65-F5344CB8AC3E}">
        <p14:creationId xmlns:p14="http://schemas.microsoft.com/office/powerpoint/2010/main" val="2633400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04F6ECC2-67FE-43DB-A290-A7D41923A793}" type="datetimeFigureOut">
              <a:rPr lang="en-KE" smtClean="0"/>
              <a:t>25/01/2021</a:t>
            </a:fld>
            <a:endParaRPr lang="en-KE"/>
          </a:p>
        </p:txBody>
      </p:sp>
      <p:sp>
        <p:nvSpPr>
          <p:cNvPr id="9" name="Footer Placeholder 8"/>
          <p:cNvSpPr>
            <a:spLocks noGrp="1"/>
          </p:cNvSpPr>
          <p:nvPr>
            <p:ph type="ftr" sz="quarter" idx="11"/>
          </p:nvPr>
        </p:nvSpPr>
        <p:spPr/>
        <p:txBody>
          <a:bodyPr/>
          <a:lstStyle>
            <a:lvl1pPr algn="r">
              <a:defRPr/>
            </a:lvl1pPr>
          </a:lstStyle>
          <a:p>
            <a:endParaRPr lang="en-KE"/>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820CAAFE-38A5-4070-AB3E-1C9DB030AC70}" type="slidenum">
              <a:rPr lang="en-KE" smtClean="0"/>
              <a:t>‹#›</a:t>
            </a:fld>
            <a:endParaRPr lang="en-KE"/>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20277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04F6ECC2-67FE-43DB-A290-A7D41923A793}" type="datetimeFigureOut">
              <a:rPr lang="en-KE" smtClean="0"/>
              <a:t>25/01/2021</a:t>
            </a:fld>
            <a:endParaRPr lang="en-KE"/>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820CAAFE-38A5-4070-AB3E-1C9DB030AC70}" type="slidenum">
              <a:rPr lang="en-KE" smtClean="0"/>
              <a:t>‹#›</a:t>
            </a:fld>
            <a:endParaRPr lang="en-KE"/>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470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F6ECC2-67FE-43DB-A290-A7D41923A793}" type="datetimeFigureOut">
              <a:rPr lang="en-KE" smtClean="0"/>
              <a:t>25/01/2021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820CAAFE-38A5-4070-AB3E-1C9DB030AC70}" type="slidenum">
              <a:rPr lang="en-KE" smtClean="0"/>
              <a:t>‹#›</a:t>
            </a:fld>
            <a:endParaRPr lang="en-KE"/>
          </a:p>
        </p:txBody>
      </p:sp>
    </p:spTree>
    <p:extLst>
      <p:ext uri="{BB962C8B-B14F-4D97-AF65-F5344CB8AC3E}">
        <p14:creationId xmlns:p14="http://schemas.microsoft.com/office/powerpoint/2010/main" val="2295112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F6ECC2-67FE-43DB-A290-A7D41923A793}" type="datetimeFigureOut">
              <a:rPr lang="en-KE" smtClean="0"/>
              <a:t>25/01/2021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820CAAFE-38A5-4070-AB3E-1C9DB030AC70}" type="slidenum">
              <a:rPr lang="en-KE" smtClean="0"/>
              <a:t>‹#›</a:t>
            </a:fld>
            <a:endParaRPr lang="en-KE"/>
          </a:p>
        </p:txBody>
      </p:sp>
    </p:spTree>
    <p:extLst>
      <p:ext uri="{BB962C8B-B14F-4D97-AF65-F5344CB8AC3E}">
        <p14:creationId xmlns:p14="http://schemas.microsoft.com/office/powerpoint/2010/main" val="1533638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04F6ECC2-67FE-43DB-A290-A7D41923A793}" type="datetimeFigureOut">
              <a:rPr lang="en-KE" smtClean="0"/>
              <a:t>25/01/2021</a:t>
            </a:fld>
            <a:endParaRPr lang="en-KE"/>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KE"/>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820CAAFE-38A5-4070-AB3E-1C9DB030AC70}" type="slidenum">
              <a:rPr lang="en-KE" smtClean="0"/>
              <a:t>‹#›</a:t>
            </a:fld>
            <a:endParaRPr lang="en-KE"/>
          </a:p>
        </p:txBody>
      </p:sp>
    </p:spTree>
    <p:extLst>
      <p:ext uri="{BB962C8B-B14F-4D97-AF65-F5344CB8AC3E}">
        <p14:creationId xmlns:p14="http://schemas.microsoft.com/office/powerpoint/2010/main" val="61082503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FC2A16-4AAF-49CE-AEBB-1095E34F5303}"/>
              </a:ext>
            </a:extLst>
          </p:cNvPr>
          <p:cNvSpPr>
            <a:spLocks noGrp="1"/>
          </p:cNvSpPr>
          <p:nvPr>
            <p:ph type="ctrTitle"/>
          </p:nvPr>
        </p:nvSpPr>
        <p:spPr>
          <a:xfrm>
            <a:off x="1561708" y="2091263"/>
            <a:ext cx="9068586" cy="2044639"/>
          </a:xfrm>
          <a:solidFill>
            <a:schemeClr val="bg1"/>
          </a:solidFill>
        </p:spPr>
        <p:txBody>
          <a:bodyPr/>
          <a:lstStyle/>
          <a:p>
            <a:r>
              <a:rPr lang="en-US" sz="3600" dirty="0"/>
              <a:t>Selection of Employment insurance provider</a:t>
            </a:r>
            <a:endParaRPr lang="en-KE" sz="3600" dirty="0"/>
          </a:p>
        </p:txBody>
      </p:sp>
      <p:sp>
        <p:nvSpPr>
          <p:cNvPr id="5" name="Subtitle 4">
            <a:extLst>
              <a:ext uri="{FF2B5EF4-FFF2-40B4-BE49-F238E27FC236}">
                <a16:creationId xmlns:a16="http://schemas.microsoft.com/office/drawing/2014/main" id="{D2624BA8-55F0-4C7D-AB4A-122070294796}"/>
              </a:ext>
            </a:extLst>
          </p:cNvPr>
          <p:cNvSpPr>
            <a:spLocks noGrp="1"/>
          </p:cNvSpPr>
          <p:nvPr>
            <p:ph type="subTitle" idx="1"/>
          </p:nvPr>
        </p:nvSpPr>
        <p:spPr>
          <a:xfrm>
            <a:off x="1562100" y="4135902"/>
            <a:ext cx="9070848" cy="1003361"/>
          </a:xfrm>
          <a:solidFill>
            <a:schemeClr val="bg1"/>
          </a:solidFill>
        </p:spPr>
        <p:txBody>
          <a:bodyPr>
            <a:normAutofit/>
          </a:bodyPr>
          <a:lstStyle/>
          <a:p>
            <a:r>
              <a:rPr lang="en-US" sz="2400" dirty="0"/>
              <a:t>Data Collection Plan</a:t>
            </a:r>
            <a:endParaRPr lang="en-KE" sz="2400" dirty="0"/>
          </a:p>
        </p:txBody>
      </p:sp>
    </p:spTree>
    <p:extLst>
      <p:ext uri="{BB962C8B-B14F-4D97-AF65-F5344CB8AC3E}">
        <p14:creationId xmlns:p14="http://schemas.microsoft.com/office/powerpoint/2010/main" val="652212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EABF0-62BE-428A-AA7A-4EB3889DE976}"/>
              </a:ext>
            </a:extLst>
          </p:cNvPr>
          <p:cNvSpPr>
            <a:spLocks noGrp="1"/>
          </p:cNvSpPr>
          <p:nvPr>
            <p:ph type="title"/>
          </p:nvPr>
        </p:nvSpPr>
        <p:spPr>
          <a:xfrm>
            <a:off x="1165274" y="403443"/>
            <a:ext cx="10058400" cy="1101800"/>
          </a:xfrm>
        </p:spPr>
        <p:txBody>
          <a:bodyPr/>
          <a:lstStyle/>
          <a:p>
            <a:pPr algn="ctr"/>
            <a:r>
              <a:rPr lang="en-US" dirty="0"/>
              <a:t>DATA COLLECTION PLAN</a:t>
            </a:r>
            <a:endParaRPr lang="en-KE" dirty="0"/>
          </a:p>
        </p:txBody>
      </p:sp>
      <p:sp>
        <p:nvSpPr>
          <p:cNvPr id="3" name="Content Placeholder 2">
            <a:extLst>
              <a:ext uri="{FF2B5EF4-FFF2-40B4-BE49-F238E27FC236}">
                <a16:creationId xmlns:a16="http://schemas.microsoft.com/office/drawing/2014/main" id="{89A2684B-DC95-4F7F-B054-4B7612569CA7}"/>
              </a:ext>
            </a:extLst>
          </p:cNvPr>
          <p:cNvSpPr>
            <a:spLocks noGrp="1"/>
          </p:cNvSpPr>
          <p:nvPr>
            <p:ph idx="1"/>
          </p:nvPr>
        </p:nvSpPr>
        <p:spPr>
          <a:xfrm>
            <a:off x="464234" y="1617785"/>
            <a:ext cx="10660966" cy="4417255"/>
          </a:xfrm>
        </p:spPr>
        <p:txBody>
          <a:bodyPr>
            <a:normAutofit lnSpcReduction="10000"/>
          </a:bodyPr>
          <a:lstStyle/>
          <a:p>
            <a:r>
              <a:rPr lang="en-US" dirty="0"/>
              <a:t>T</a:t>
            </a:r>
            <a:r>
              <a:rPr lang="en-US" sz="2000" dirty="0"/>
              <a:t>arget population: Within-state employers of same size and with similar employee make-up</a:t>
            </a:r>
          </a:p>
          <a:p>
            <a:r>
              <a:rPr lang="en-US" sz="2000" dirty="0"/>
              <a:t>Key variables: Annual premium, number of covered employees, type of coverage, </a:t>
            </a:r>
          </a:p>
          <a:p>
            <a:r>
              <a:rPr lang="en-US" sz="2000" dirty="0"/>
              <a:t>Sampling technique: Non-probabilistic sampling of all units of analysis in the target population</a:t>
            </a:r>
          </a:p>
          <a:p>
            <a:r>
              <a:rPr lang="en-US" sz="2000" dirty="0"/>
              <a:t>Data collection technique: Online survey</a:t>
            </a:r>
          </a:p>
          <a:p>
            <a:r>
              <a:rPr lang="en-US" sz="2000" dirty="0"/>
              <a:t>Data collection plan: The team leader will formally explain the purpose of the data collection initiative to the relevant managers in the identified companies and indicate willingness to share the results of the analysis with all participants. The link to the online survey will be sent to all companies willing to participate in the study. Participants will be allowed two weeks to respond to the survey. The respondents will be sent a follow-up email a week after dispatch reminding them to complete the survey. </a:t>
            </a:r>
          </a:p>
          <a:p>
            <a:endParaRPr lang="en-KE" dirty="0"/>
          </a:p>
        </p:txBody>
      </p:sp>
    </p:spTree>
    <p:extLst>
      <p:ext uri="{BB962C8B-B14F-4D97-AF65-F5344CB8AC3E}">
        <p14:creationId xmlns:p14="http://schemas.microsoft.com/office/powerpoint/2010/main" val="4232140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5063-71D3-473F-820C-9AC11F77D44D}"/>
              </a:ext>
            </a:extLst>
          </p:cNvPr>
          <p:cNvSpPr>
            <a:spLocks noGrp="1"/>
          </p:cNvSpPr>
          <p:nvPr>
            <p:ph type="title"/>
          </p:nvPr>
        </p:nvSpPr>
        <p:spPr>
          <a:xfrm>
            <a:off x="689548" y="567643"/>
            <a:ext cx="10435652" cy="976344"/>
          </a:xfrm>
        </p:spPr>
        <p:txBody>
          <a:bodyPr>
            <a:normAutofit fontScale="90000"/>
          </a:bodyPr>
          <a:lstStyle/>
          <a:p>
            <a:pPr algn="ctr"/>
            <a:r>
              <a:rPr lang="en-US" dirty="0"/>
              <a:t>THREATS TO RELIABILITY AND VALIDITY</a:t>
            </a:r>
            <a:endParaRPr lang="en-KE" dirty="0"/>
          </a:p>
        </p:txBody>
      </p:sp>
      <p:sp>
        <p:nvSpPr>
          <p:cNvPr id="3" name="Content Placeholder 2">
            <a:extLst>
              <a:ext uri="{FF2B5EF4-FFF2-40B4-BE49-F238E27FC236}">
                <a16:creationId xmlns:a16="http://schemas.microsoft.com/office/drawing/2014/main" id="{063DA26B-FAD9-42B1-9D62-EDECCA61F464}"/>
              </a:ext>
            </a:extLst>
          </p:cNvPr>
          <p:cNvSpPr>
            <a:spLocks noGrp="1"/>
          </p:cNvSpPr>
          <p:nvPr>
            <p:ph idx="1"/>
          </p:nvPr>
        </p:nvSpPr>
        <p:spPr>
          <a:xfrm>
            <a:off x="689548" y="1813810"/>
            <a:ext cx="10435652" cy="4221230"/>
          </a:xfrm>
        </p:spPr>
        <p:txBody>
          <a:bodyPr>
            <a:normAutofit fontScale="92500" lnSpcReduction="10000"/>
          </a:bodyPr>
          <a:lstStyle/>
          <a:p>
            <a:r>
              <a:rPr lang="en-US" sz="2400" dirty="0"/>
              <a:t>Validity refers to the extent to which research conditions are controlled to ensure that the findings are reflective of the true condition</a:t>
            </a:r>
          </a:p>
          <a:p>
            <a:r>
              <a:rPr lang="en-US" sz="2400" dirty="0"/>
              <a:t>External validity: Generalizability of findings</a:t>
            </a:r>
          </a:p>
          <a:p>
            <a:r>
              <a:rPr lang="en-US" sz="2400" dirty="0"/>
              <a:t>Reliability: Replicability of study findings</a:t>
            </a:r>
          </a:p>
          <a:p>
            <a:r>
              <a:rPr lang="en-US" sz="2400" dirty="0"/>
              <a:t>Potential threats to reliability and validity:</a:t>
            </a:r>
          </a:p>
          <a:p>
            <a:pPr lvl="1"/>
            <a:r>
              <a:rPr lang="en-US" sz="2200" dirty="0"/>
              <a:t>Sampling error</a:t>
            </a:r>
          </a:p>
          <a:p>
            <a:pPr lvl="1"/>
            <a:r>
              <a:rPr lang="en-US" sz="2200" dirty="0"/>
              <a:t>Sampling bias</a:t>
            </a:r>
          </a:p>
          <a:p>
            <a:pPr lvl="1"/>
            <a:r>
              <a:rPr lang="en-US" sz="2200" dirty="0"/>
              <a:t>Sample unrepresentativeness</a:t>
            </a:r>
          </a:p>
          <a:p>
            <a:pPr lvl="1"/>
            <a:r>
              <a:rPr lang="en-US" sz="2200" dirty="0"/>
              <a:t>Violation of statistical test assumptions</a:t>
            </a:r>
          </a:p>
          <a:p>
            <a:pPr lvl="1"/>
            <a:r>
              <a:rPr lang="en-US" sz="2200" dirty="0"/>
              <a:t>Low test power</a:t>
            </a:r>
          </a:p>
          <a:p>
            <a:pPr lvl="1"/>
            <a:r>
              <a:rPr lang="en-US" sz="2200" dirty="0"/>
              <a:t>Low confidence level</a:t>
            </a:r>
          </a:p>
          <a:p>
            <a:pPr lvl="1"/>
            <a:endParaRPr lang="en-US" sz="2200" dirty="0"/>
          </a:p>
          <a:p>
            <a:pPr lvl="1"/>
            <a:endParaRPr lang="en-US" sz="2200" dirty="0"/>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572292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9E6D-2BEC-4DB7-B5CE-5181A7E1AF32}"/>
              </a:ext>
            </a:extLst>
          </p:cNvPr>
          <p:cNvSpPr>
            <a:spLocks noGrp="1"/>
          </p:cNvSpPr>
          <p:nvPr>
            <p:ph type="title"/>
          </p:nvPr>
        </p:nvSpPr>
        <p:spPr>
          <a:xfrm>
            <a:off x="1066800" y="361240"/>
            <a:ext cx="10058400" cy="1158071"/>
          </a:xfrm>
        </p:spPr>
        <p:txBody>
          <a:bodyPr/>
          <a:lstStyle/>
          <a:p>
            <a:pPr algn="ctr"/>
            <a:r>
              <a:rPr lang="en-US" dirty="0"/>
              <a:t>SAMPLE REPRESENTATIVENESS</a:t>
            </a:r>
            <a:endParaRPr lang="en-KE" dirty="0"/>
          </a:p>
        </p:txBody>
      </p:sp>
      <p:sp>
        <p:nvSpPr>
          <p:cNvPr id="3" name="Content Placeholder 2">
            <a:extLst>
              <a:ext uri="{FF2B5EF4-FFF2-40B4-BE49-F238E27FC236}">
                <a16:creationId xmlns:a16="http://schemas.microsoft.com/office/drawing/2014/main" id="{A148FF18-6A5D-4E2F-8664-19CCD26D4C37}"/>
              </a:ext>
            </a:extLst>
          </p:cNvPr>
          <p:cNvSpPr>
            <a:spLocks noGrp="1"/>
          </p:cNvSpPr>
          <p:nvPr>
            <p:ph idx="1"/>
          </p:nvPr>
        </p:nvSpPr>
        <p:spPr>
          <a:xfrm>
            <a:off x="576775" y="1519311"/>
            <a:ext cx="10665848" cy="4701607"/>
          </a:xfrm>
        </p:spPr>
        <p:txBody>
          <a:bodyPr>
            <a:normAutofit/>
          </a:bodyPr>
          <a:lstStyle/>
          <a:p>
            <a:r>
              <a:rPr lang="en-US" sz="2400" dirty="0"/>
              <a:t>The sample characteristics should be sufficiently representative of the population characteristics to ensure reliability and validity of findings</a:t>
            </a:r>
          </a:p>
          <a:p>
            <a:r>
              <a:rPr lang="en-US" sz="2400" dirty="0"/>
              <a:t>Non-response by companies could adversely impact the sample representativeness</a:t>
            </a:r>
          </a:p>
          <a:p>
            <a:r>
              <a:rPr lang="en-US" sz="2400" dirty="0"/>
              <a:t>Surveys will be sent to all employers in the sector with employment pools of comparable size to ensure sufficient sample size in the event of high non-response</a:t>
            </a:r>
          </a:p>
          <a:p>
            <a:r>
              <a:rPr lang="en-US" sz="2400" dirty="0"/>
              <a:t>The team will communicate the company’s willingness to share the results of the analysis will all participants to improve the response rate</a:t>
            </a:r>
          </a:p>
          <a:p>
            <a:pPr lvl="1"/>
            <a:endParaRPr lang="en-KE" sz="2000" dirty="0"/>
          </a:p>
        </p:txBody>
      </p:sp>
    </p:spTree>
    <p:extLst>
      <p:ext uri="{BB962C8B-B14F-4D97-AF65-F5344CB8AC3E}">
        <p14:creationId xmlns:p14="http://schemas.microsoft.com/office/powerpoint/2010/main" val="1668330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781A-1FA7-4D90-AB92-1E991884C3DC}"/>
              </a:ext>
            </a:extLst>
          </p:cNvPr>
          <p:cNvSpPr>
            <a:spLocks noGrp="1"/>
          </p:cNvSpPr>
          <p:nvPr>
            <p:ph type="title"/>
          </p:nvPr>
        </p:nvSpPr>
        <p:spPr>
          <a:xfrm>
            <a:off x="1066800" y="537664"/>
            <a:ext cx="10058400" cy="1006323"/>
          </a:xfrm>
        </p:spPr>
        <p:txBody>
          <a:bodyPr/>
          <a:lstStyle/>
          <a:p>
            <a:r>
              <a:rPr lang="en-US" dirty="0"/>
              <a:t>OTHER THREATS TO VALIDITY</a:t>
            </a:r>
            <a:endParaRPr lang="en-KE" dirty="0"/>
          </a:p>
        </p:txBody>
      </p:sp>
      <p:sp>
        <p:nvSpPr>
          <p:cNvPr id="3" name="Content Placeholder 2">
            <a:extLst>
              <a:ext uri="{FF2B5EF4-FFF2-40B4-BE49-F238E27FC236}">
                <a16:creationId xmlns:a16="http://schemas.microsoft.com/office/drawing/2014/main" id="{167B6812-C96A-446D-8142-BCF24AEEEFB8}"/>
              </a:ext>
            </a:extLst>
          </p:cNvPr>
          <p:cNvSpPr>
            <a:spLocks noGrp="1"/>
          </p:cNvSpPr>
          <p:nvPr>
            <p:ph idx="1"/>
          </p:nvPr>
        </p:nvSpPr>
        <p:spPr>
          <a:xfrm>
            <a:off x="599607" y="1543987"/>
            <a:ext cx="10525593" cy="4601980"/>
          </a:xfrm>
        </p:spPr>
        <p:txBody>
          <a:bodyPr>
            <a:normAutofit fontScale="92500"/>
          </a:bodyPr>
          <a:lstStyle/>
          <a:p>
            <a:r>
              <a:rPr lang="en-US" sz="2400" dirty="0"/>
              <a:t>Sampling Error: Is the difference between sample statistics and the true population parameters</a:t>
            </a:r>
          </a:p>
          <a:p>
            <a:r>
              <a:rPr lang="en-US" sz="2400" dirty="0"/>
              <a:t>High non-response is associated with unacceptably high sampling error</a:t>
            </a:r>
          </a:p>
          <a:p>
            <a:r>
              <a:rPr lang="en-US" sz="2400" dirty="0"/>
              <a:t>Sampling Bias: Arises when the sampling methods use result in the overrepresentation of certain subgroups and poor representation of other subgroups</a:t>
            </a:r>
          </a:p>
          <a:p>
            <a:r>
              <a:rPr lang="en-US" sz="2400" dirty="0"/>
              <a:t>Low sampling bias due to the use of the target population as the sample</a:t>
            </a:r>
          </a:p>
          <a:p>
            <a:r>
              <a:rPr lang="en-US" sz="2400" dirty="0"/>
              <a:t>Non-response bias most relevant for the current study</a:t>
            </a:r>
          </a:p>
          <a:p>
            <a:r>
              <a:rPr lang="en-US" sz="2400" dirty="0"/>
              <a:t>Companies satisfied with their low cost health plans might showcase higher non-response rates  unresponsive </a:t>
            </a:r>
          </a:p>
          <a:p>
            <a:endParaRPr lang="en-US" sz="2400" dirty="0"/>
          </a:p>
          <a:p>
            <a:endParaRPr lang="en-US" sz="2400" dirty="0"/>
          </a:p>
          <a:p>
            <a:endParaRPr lang="en-US" sz="2400" dirty="0"/>
          </a:p>
          <a:p>
            <a:endParaRPr lang="en-US" sz="2400" dirty="0"/>
          </a:p>
          <a:p>
            <a:endParaRPr lang="en-KE" sz="2400" dirty="0"/>
          </a:p>
        </p:txBody>
      </p:sp>
    </p:spTree>
    <p:extLst>
      <p:ext uri="{BB962C8B-B14F-4D97-AF65-F5344CB8AC3E}">
        <p14:creationId xmlns:p14="http://schemas.microsoft.com/office/powerpoint/2010/main" val="39917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441CC-C616-4C18-996C-DC86F9DF556B}"/>
              </a:ext>
            </a:extLst>
          </p:cNvPr>
          <p:cNvSpPr>
            <a:spLocks noGrp="1"/>
          </p:cNvSpPr>
          <p:nvPr>
            <p:ph type="title"/>
          </p:nvPr>
        </p:nvSpPr>
        <p:spPr>
          <a:xfrm>
            <a:off x="809469" y="642594"/>
            <a:ext cx="10315731" cy="931373"/>
          </a:xfrm>
        </p:spPr>
        <p:txBody>
          <a:bodyPr>
            <a:normAutofit/>
          </a:bodyPr>
          <a:lstStyle/>
          <a:p>
            <a:pPr algn="ctr"/>
            <a:r>
              <a:rPr lang="en-US" sz="3600" dirty="0"/>
              <a:t>STATISTICAL TEST RELATED THREATS TO VALIDITY</a:t>
            </a:r>
            <a:endParaRPr lang="en-KE" sz="3600" dirty="0"/>
          </a:p>
        </p:txBody>
      </p:sp>
      <p:sp>
        <p:nvSpPr>
          <p:cNvPr id="3" name="Content Placeholder 2">
            <a:extLst>
              <a:ext uri="{FF2B5EF4-FFF2-40B4-BE49-F238E27FC236}">
                <a16:creationId xmlns:a16="http://schemas.microsoft.com/office/drawing/2014/main" id="{7717C7D4-2085-40E1-B600-C62D8526BF98}"/>
              </a:ext>
            </a:extLst>
          </p:cNvPr>
          <p:cNvSpPr>
            <a:spLocks noGrp="1"/>
          </p:cNvSpPr>
          <p:nvPr>
            <p:ph idx="1"/>
          </p:nvPr>
        </p:nvSpPr>
        <p:spPr>
          <a:xfrm>
            <a:off x="599607" y="1678898"/>
            <a:ext cx="10525593" cy="4536508"/>
          </a:xfrm>
        </p:spPr>
        <p:txBody>
          <a:bodyPr>
            <a:normAutofit/>
          </a:bodyPr>
          <a:lstStyle/>
          <a:p>
            <a:r>
              <a:rPr lang="en-US" sz="2400" dirty="0"/>
              <a:t>Insufficient power</a:t>
            </a:r>
          </a:p>
          <a:p>
            <a:pPr lvl="1"/>
            <a:r>
              <a:rPr lang="en-US" sz="2200" dirty="0"/>
              <a:t>We might be unable to detect substantial differences in the cost of the identified insurance providers when these differences exist</a:t>
            </a:r>
          </a:p>
          <a:p>
            <a:pPr lvl="1"/>
            <a:r>
              <a:rPr lang="en-US" sz="2200" dirty="0"/>
              <a:t>Address by ensuring large sample size, appropriate confidence level, and use of homogenous sample to limit the standard error</a:t>
            </a:r>
          </a:p>
          <a:p>
            <a:r>
              <a:rPr lang="en-US" sz="2400" dirty="0"/>
              <a:t>Low certainty of the correctness of the alternative hypothesis</a:t>
            </a:r>
          </a:p>
          <a:p>
            <a:pPr lvl="1"/>
            <a:r>
              <a:rPr lang="en-US" sz="2200" dirty="0"/>
              <a:t>Select an appropriate confidence level</a:t>
            </a:r>
            <a:endParaRPr lang="en-US" sz="2400" dirty="0"/>
          </a:p>
          <a:p>
            <a:r>
              <a:rPr lang="en-US" sz="2400" dirty="0"/>
              <a:t> Violation of test assumptions and resultant low test robustness</a:t>
            </a:r>
          </a:p>
          <a:p>
            <a:pPr lvl="1"/>
            <a:r>
              <a:rPr lang="en-US" sz="2200" dirty="0"/>
              <a:t>The premium data could be non-normal at certain levels of the factor variable reducing the robustness of parametric tests</a:t>
            </a:r>
          </a:p>
          <a:p>
            <a:pPr lvl="1"/>
            <a:r>
              <a:rPr lang="en-US" sz="2200" dirty="0"/>
              <a:t>Large sample size and minimize the factor levels used</a:t>
            </a:r>
          </a:p>
          <a:p>
            <a:endParaRPr lang="en-US" dirty="0"/>
          </a:p>
          <a:p>
            <a:endParaRPr lang="en-KE" dirty="0"/>
          </a:p>
        </p:txBody>
      </p:sp>
    </p:spTree>
    <p:extLst>
      <p:ext uri="{BB962C8B-B14F-4D97-AF65-F5344CB8AC3E}">
        <p14:creationId xmlns:p14="http://schemas.microsoft.com/office/powerpoint/2010/main" val="16335057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134</TotalTime>
  <Words>1333</Words>
  <Application>Microsoft Office PowerPoint</Application>
  <PresentationFormat>Widescreen</PresentationFormat>
  <Paragraphs>57</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Calibri</vt:lpstr>
      <vt:lpstr>Century Gothic</vt:lpstr>
      <vt:lpstr>Garamond</vt:lpstr>
      <vt:lpstr>Savon</vt:lpstr>
      <vt:lpstr>Selection of Employment insurance provider</vt:lpstr>
      <vt:lpstr>DATA COLLECTION PLAN</vt:lpstr>
      <vt:lpstr>THREATS TO RELIABILITY AND VALIDITY</vt:lpstr>
      <vt:lpstr>SAMPLE REPRESENTATIVENESS</vt:lpstr>
      <vt:lpstr>OTHER THREATS TO VALIDITY</vt:lpstr>
      <vt:lpstr>STATISTICAL TEST RELATED THREATS TO VALIDITY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49</cp:revision>
  <dcterms:created xsi:type="dcterms:W3CDTF">2021-01-25T05:22:17Z</dcterms:created>
  <dcterms:modified xsi:type="dcterms:W3CDTF">2021-01-25T14:38:07Z</dcterms:modified>
</cp:coreProperties>
</file>