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C233EC-D630-44F0-AE32-5D16B923FC0D}" type="datetimeFigureOut">
              <a:rPr lang="en-US" smtClean="0"/>
              <a:t>10/10/2021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C23EE2-A63E-4CAA-81EB-D3BB0C3D942E}" type="slidenum">
              <a:rPr lang="en-US" smtClean="0"/>
              <a:t>‹#›</a:t>
            </a:fld>
            <a:endParaRPr lang="en-US" dirty="0"/>
          </a:p>
        </p:txBody>
      </p:sp>
    </p:spTree>
    <p:extLst>
      <p:ext uri="{BB962C8B-B14F-4D97-AF65-F5344CB8AC3E}">
        <p14:creationId xmlns:p14="http://schemas.microsoft.com/office/powerpoint/2010/main" val="540727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the</a:t>
            </a:r>
            <a:r>
              <a:rPr lang="en-US" baseline="0" dirty="0" smtClean="0"/>
              <a:t> senate and house of representatives include elected officials into the Congress. However they play different roles depending on their membership and representation. Senators are charged with representing whole states while the house of representatives stand for their individual districts. From this point, senators have more  duties than senators.</a:t>
            </a:r>
            <a:endParaRPr lang="en-US" dirty="0"/>
          </a:p>
        </p:txBody>
      </p:sp>
      <p:sp>
        <p:nvSpPr>
          <p:cNvPr id="4" name="Slide Number Placeholder 3"/>
          <p:cNvSpPr>
            <a:spLocks noGrp="1"/>
          </p:cNvSpPr>
          <p:nvPr>
            <p:ph type="sldNum" sz="quarter" idx="10"/>
          </p:nvPr>
        </p:nvSpPr>
        <p:spPr/>
        <p:txBody>
          <a:bodyPr/>
          <a:lstStyle/>
          <a:p>
            <a:fld id="{8FC23EE2-A63E-4CAA-81EB-D3BB0C3D942E}" type="slidenum">
              <a:rPr lang="en-US" smtClean="0"/>
              <a:t>1</a:t>
            </a:fld>
            <a:endParaRPr lang="en-US" dirty="0"/>
          </a:p>
        </p:txBody>
      </p:sp>
    </p:spTree>
    <p:extLst>
      <p:ext uri="{BB962C8B-B14F-4D97-AF65-F5344CB8AC3E}">
        <p14:creationId xmlns:p14="http://schemas.microsoft.com/office/powerpoint/2010/main" val="2713391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both senate and house</a:t>
            </a:r>
            <a:r>
              <a:rPr lang="en-US" baseline="0" dirty="0" smtClean="0"/>
              <a:t> of representatives are aimed at standing up for states and districts in the congress, they have different positions  with different powers and elective processes. Again, the roles of a majority leader in the  in the senate is differentiated from that of the same position for the house of representatives. </a:t>
            </a:r>
            <a:endParaRPr lang="en-US" dirty="0"/>
          </a:p>
        </p:txBody>
      </p:sp>
      <p:sp>
        <p:nvSpPr>
          <p:cNvPr id="4" name="Slide Number Placeholder 3"/>
          <p:cNvSpPr>
            <a:spLocks noGrp="1"/>
          </p:cNvSpPr>
          <p:nvPr>
            <p:ph type="sldNum" sz="quarter" idx="10"/>
          </p:nvPr>
        </p:nvSpPr>
        <p:spPr/>
        <p:txBody>
          <a:bodyPr/>
          <a:lstStyle/>
          <a:p>
            <a:fld id="{8FC23EE2-A63E-4CAA-81EB-D3BB0C3D942E}" type="slidenum">
              <a:rPr lang="en-US" smtClean="0"/>
              <a:t>2</a:t>
            </a:fld>
            <a:endParaRPr lang="en-US" dirty="0"/>
          </a:p>
        </p:txBody>
      </p:sp>
    </p:spTree>
    <p:extLst>
      <p:ext uri="{BB962C8B-B14F-4D97-AF65-F5344CB8AC3E}">
        <p14:creationId xmlns:p14="http://schemas.microsoft.com/office/powerpoint/2010/main" val="2399524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senate and house of representatives</a:t>
            </a:r>
            <a:r>
              <a:rPr lang="en-US" baseline="0" dirty="0" smtClean="0"/>
              <a:t> have four similar positions: the majority leader, the majority whip, the minority leader, and the minority whip. However the leaders play different roles depending on their level of representation. The key difference is that the speaker is elected for the house of representatives while the senate has a president pro tempore.</a:t>
            </a:r>
            <a:endParaRPr lang="en-US" dirty="0"/>
          </a:p>
        </p:txBody>
      </p:sp>
      <p:sp>
        <p:nvSpPr>
          <p:cNvPr id="4" name="Slide Number Placeholder 3"/>
          <p:cNvSpPr>
            <a:spLocks noGrp="1"/>
          </p:cNvSpPr>
          <p:nvPr>
            <p:ph type="sldNum" sz="quarter" idx="10"/>
          </p:nvPr>
        </p:nvSpPr>
        <p:spPr/>
        <p:txBody>
          <a:bodyPr/>
          <a:lstStyle/>
          <a:p>
            <a:fld id="{8FC23EE2-A63E-4CAA-81EB-D3BB0C3D942E}" type="slidenum">
              <a:rPr lang="en-US" smtClean="0"/>
              <a:t>3</a:t>
            </a:fld>
            <a:endParaRPr lang="en-US" dirty="0"/>
          </a:p>
        </p:txBody>
      </p:sp>
    </p:spTree>
    <p:extLst>
      <p:ext uri="{BB962C8B-B14F-4D97-AF65-F5344CB8AC3E}">
        <p14:creationId xmlns:p14="http://schemas.microsoft.com/office/powerpoint/2010/main" val="2462276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a:t>
            </a:r>
            <a:r>
              <a:rPr lang="en-US" baseline="0" dirty="0" smtClean="0"/>
              <a:t> the information presented above, the president of the senate and the speaker of the house of representatives perform similar duties. Across the tow bodies, the roles of minority and majority leaders are the same. </a:t>
            </a:r>
            <a:endParaRPr lang="en-US" dirty="0"/>
          </a:p>
        </p:txBody>
      </p:sp>
      <p:sp>
        <p:nvSpPr>
          <p:cNvPr id="4" name="Slide Number Placeholder 3"/>
          <p:cNvSpPr>
            <a:spLocks noGrp="1"/>
          </p:cNvSpPr>
          <p:nvPr>
            <p:ph type="sldNum" sz="quarter" idx="10"/>
          </p:nvPr>
        </p:nvSpPr>
        <p:spPr/>
        <p:txBody>
          <a:bodyPr/>
          <a:lstStyle/>
          <a:p>
            <a:fld id="{8FC23EE2-A63E-4CAA-81EB-D3BB0C3D942E}" type="slidenum">
              <a:rPr lang="en-US" smtClean="0"/>
              <a:t>4</a:t>
            </a:fld>
            <a:endParaRPr lang="en-US" dirty="0"/>
          </a:p>
        </p:txBody>
      </p:sp>
    </p:spTree>
    <p:extLst>
      <p:ext uri="{BB962C8B-B14F-4D97-AF65-F5344CB8AC3E}">
        <p14:creationId xmlns:p14="http://schemas.microsoft.com/office/powerpoint/2010/main" val="2765771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president of the</a:t>
            </a:r>
            <a:r>
              <a:rPr lang="en-US" baseline="0" dirty="0" smtClean="0"/>
              <a:t> senate is elected by voters in the country every four years. As shown above, the other positions are elected by respective bodies. The minority and majority leaders and their whip are elected by their parties while the speaker is elected through a majority vote of the house of representatives.</a:t>
            </a:r>
            <a:endParaRPr lang="en-US" dirty="0"/>
          </a:p>
        </p:txBody>
      </p:sp>
      <p:sp>
        <p:nvSpPr>
          <p:cNvPr id="4" name="Slide Number Placeholder 3"/>
          <p:cNvSpPr>
            <a:spLocks noGrp="1"/>
          </p:cNvSpPr>
          <p:nvPr>
            <p:ph type="sldNum" sz="quarter" idx="10"/>
          </p:nvPr>
        </p:nvSpPr>
        <p:spPr/>
        <p:txBody>
          <a:bodyPr/>
          <a:lstStyle/>
          <a:p>
            <a:fld id="{8FC23EE2-A63E-4CAA-81EB-D3BB0C3D942E}" type="slidenum">
              <a:rPr lang="en-US" smtClean="0"/>
              <a:t>5</a:t>
            </a:fld>
            <a:endParaRPr lang="en-US" dirty="0"/>
          </a:p>
        </p:txBody>
      </p:sp>
    </p:spTree>
    <p:extLst>
      <p:ext uri="{BB962C8B-B14F-4D97-AF65-F5344CB8AC3E}">
        <p14:creationId xmlns:p14="http://schemas.microsoft.com/office/powerpoint/2010/main" val="278607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a:t>
            </a:r>
            <a:r>
              <a:rPr lang="en-US" baseline="0" dirty="0" smtClean="0"/>
              <a:t> both bodies have similar positions of representation, the roles are  a bit different. For instance, the speaker of the house of representative and the president of the senate are the highest positions. However, the president of the senate is actually the elected vice-president of the nation and does not directly precede over senate proceedings. </a:t>
            </a:r>
            <a:endParaRPr lang="en-US" dirty="0"/>
          </a:p>
        </p:txBody>
      </p:sp>
      <p:sp>
        <p:nvSpPr>
          <p:cNvPr id="4" name="Slide Number Placeholder 3"/>
          <p:cNvSpPr>
            <a:spLocks noGrp="1"/>
          </p:cNvSpPr>
          <p:nvPr>
            <p:ph type="sldNum" sz="quarter" idx="10"/>
          </p:nvPr>
        </p:nvSpPr>
        <p:spPr/>
        <p:txBody>
          <a:bodyPr/>
          <a:lstStyle/>
          <a:p>
            <a:fld id="{8FC23EE2-A63E-4CAA-81EB-D3BB0C3D942E}" type="slidenum">
              <a:rPr lang="en-US" smtClean="0"/>
              <a:t>6</a:t>
            </a:fld>
            <a:endParaRPr lang="en-US" dirty="0"/>
          </a:p>
        </p:txBody>
      </p:sp>
    </p:spTree>
    <p:extLst>
      <p:ext uri="{BB962C8B-B14F-4D97-AF65-F5344CB8AC3E}">
        <p14:creationId xmlns:p14="http://schemas.microsoft.com/office/powerpoint/2010/main" val="3860414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main difference in the structural rule entail the</a:t>
            </a:r>
            <a:r>
              <a:rPr lang="en-US" baseline="0" dirty="0" smtClean="0"/>
              <a:t> procedures through which the senate and the house of representatives conduct their operations. For instance, the legislative days of the senate can continue for long because it follows a recess as opposed to adjourning. The senate has no special days for specific measures and can conduct any processes on any legislative day.  Again, while the house follows the suspension of rules procedure, senate adopts the unanimous consent rule.  </a:t>
            </a:r>
            <a:endParaRPr lang="en-US" dirty="0"/>
          </a:p>
        </p:txBody>
      </p:sp>
      <p:sp>
        <p:nvSpPr>
          <p:cNvPr id="4" name="Slide Number Placeholder 3"/>
          <p:cNvSpPr>
            <a:spLocks noGrp="1"/>
          </p:cNvSpPr>
          <p:nvPr>
            <p:ph type="sldNum" sz="quarter" idx="10"/>
          </p:nvPr>
        </p:nvSpPr>
        <p:spPr/>
        <p:txBody>
          <a:bodyPr/>
          <a:lstStyle/>
          <a:p>
            <a:fld id="{8FC23EE2-A63E-4CAA-81EB-D3BB0C3D942E}" type="slidenum">
              <a:rPr lang="en-US" smtClean="0"/>
              <a:t>7</a:t>
            </a:fld>
            <a:endParaRPr lang="en-US" dirty="0"/>
          </a:p>
        </p:txBody>
      </p:sp>
    </p:spTree>
    <p:extLst>
      <p:ext uri="{BB962C8B-B14F-4D97-AF65-F5344CB8AC3E}">
        <p14:creationId xmlns:p14="http://schemas.microsoft.com/office/powerpoint/2010/main" val="1848395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the senate has 20 permanent committees,</a:t>
            </a:r>
            <a:r>
              <a:rPr lang="en-US" baseline="0" dirty="0" smtClean="0"/>
              <a:t> the house of representatives focuses on the three types of committees. Each committee has  a different set of rules that determine its role in aiding bills and floor processes in the Congress. The differences between house and congress enforce a culture of accountability</a:t>
            </a:r>
          </a:p>
          <a:p>
            <a:endParaRPr lang="en-US" dirty="0"/>
          </a:p>
        </p:txBody>
      </p:sp>
      <p:sp>
        <p:nvSpPr>
          <p:cNvPr id="4" name="Slide Number Placeholder 3"/>
          <p:cNvSpPr>
            <a:spLocks noGrp="1"/>
          </p:cNvSpPr>
          <p:nvPr>
            <p:ph type="sldNum" sz="quarter" idx="10"/>
          </p:nvPr>
        </p:nvSpPr>
        <p:spPr/>
        <p:txBody>
          <a:bodyPr/>
          <a:lstStyle/>
          <a:p>
            <a:fld id="{8FC23EE2-A63E-4CAA-81EB-D3BB0C3D942E}" type="slidenum">
              <a:rPr lang="en-US" smtClean="0"/>
              <a:t>8</a:t>
            </a:fld>
            <a:endParaRPr lang="en-US" dirty="0"/>
          </a:p>
        </p:txBody>
      </p:sp>
    </p:spTree>
    <p:extLst>
      <p:ext uri="{BB962C8B-B14F-4D97-AF65-F5344CB8AC3E}">
        <p14:creationId xmlns:p14="http://schemas.microsoft.com/office/powerpoint/2010/main" val="1003376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senate and house of representatives have different powers according to the constitution. The senate can reject nominations and impeach leaders. On the other hand, the house of representatives has the powers to initiate bills and intervene in the case of an electoral college tie to elect a president.</a:t>
            </a:r>
            <a:endParaRPr lang="en-US" dirty="0"/>
          </a:p>
        </p:txBody>
      </p:sp>
      <p:sp>
        <p:nvSpPr>
          <p:cNvPr id="4" name="Slide Number Placeholder 3"/>
          <p:cNvSpPr>
            <a:spLocks noGrp="1"/>
          </p:cNvSpPr>
          <p:nvPr>
            <p:ph type="sldNum" sz="quarter" idx="10"/>
          </p:nvPr>
        </p:nvSpPr>
        <p:spPr/>
        <p:txBody>
          <a:bodyPr/>
          <a:lstStyle/>
          <a:p>
            <a:fld id="{8FC23EE2-A63E-4CAA-81EB-D3BB0C3D942E}" type="slidenum">
              <a:rPr lang="en-US" smtClean="0"/>
              <a:t>9</a:t>
            </a:fld>
            <a:endParaRPr lang="en-US" dirty="0"/>
          </a:p>
        </p:txBody>
      </p:sp>
    </p:spTree>
    <p:extLst>
      <p:ext uri="{BB962C8B-B14F-4D97-AF65-F5344CB8AC3E}">
        <p14:creationId xmlns:p14="http://schemas.microsoft.com/office/powerpoint/2010/main" val="2709760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10/10/2021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Membership and Representation in Congress</a:t>
            </a:r>
            <a:endParaRPr lang="en-US" dirty="0"/>
          </a:p>
        </p:txBody>
      </p:sp>
      <p:sp>
        <p:nvSpPr>
          <p:cNvPr id="5" name="Content Placeholder 4"/>
          <p:cNvSpPr>
            <a:spLocks noGrp="1"/>
          </p:cNvSpPr>
          <p:nvPr>
            <p:ph idx="1"/>
          </p:nvPr>
        </p:nvSpPr>
        <p:spPr/>
        <p:txBody>
          <a:bodyPr>
            <a:normAutofit/>
          </a:bodyPr>
          <a:lstStyle/>
          <a:p>
            <a:pPr>
              <a:lnSpc>
                <a:spcPct val="150000"/>
              </a:lnSpc>
            </a:pPr>
            <a:r>
              <a:rPr lang="en-US" sz="2000" dirty="0" smtClean="0"/>
              <a:t> The house of representatives and senate are different in regard to representation</a:t>
            </a:r>
          </a:p>
          <a:p>
            <a:pPr>
              <a:lnSpc>
                <a:spcPct val="150000"/>
              </a:lnSpc>
            </a:pPr>
            <a:r>
              <a:rPr lang="en-US" sz="2000" dirty="0" smtClean="0"/>
              <a:t> </a:t>
            </a:r>
            <a:r>
              <a:rPr lang="en-US" sz="2000" dirty="0"/>
              <a:t>Senators represent their </a:t>
            </a:r>
            <a:r>
              <a:rPr lang="en-US" sz="2000" dirty="0" smtClean="0"/>
              <a:t>entire States</a:t>
            </a:r>
          </a:p>
          <a:p>
            <a:pPr>
              <a:lnSpc>
                <a:spcPct val="150000"/>
              </a:lnSpc>
            </a:pPr>
            <a:r>
              <a:rPr lang="en-US" sz="2000" dirty="0" smtClean="0"/>
              <a:t>House representative represent individual districts</a:t>
            </a:r>
          </a:p>
          <a:p>
            <a:pPr>
              <a:lnSpc>
                <a:spcPct val="150000"/>
              </a:lnSpc>
            </a:pPr>
            <a:r>
              <a:rPr lang="en-US" sz="2000" dirty="0" smtClean="0"/>
              <a:t> Each </a:t>
            </a:r>
            <a:r>
              <a:rPr lang="en-US" sz="2000" dirty="0"/>
              <a:t>state has a minimum of one representative in Congress</a:t>
            </a:r>
            <a:r>
              <a:rPr lang="en-US" sz="2000" dirty="0" smtClean="0"/>
              <a:t>.</a:t>
            </a:r>
          </a:p>
          <a:p>
            <a:pPr>
              <a:lnSpc>
                <a:spcPct val="150000"/>
              </a:lnSpc>
            </a:pPr>
            <a:r>
              <a:rPr lang="en-US" sz="2000" dirty="0" smtClean="0"/>
              <a:t>Number </a:t>
            </a:r>
            <a:r>
              <a:rPr lang="en-US" sz="2000" dirty="0"/>
              <a:t>of districts in each </a:t>
            </a:r>
            <a:r>
              <a:rPr lang="en-US" sz="2000" dirty="0" smtClean="0"/>
              <a:t>state is influenced </a:t>
            </a:r>
            <a:r>
              <a:rPr lang="en-US" sz="2000" dirty="0"/>
              <a:t>by a state’s population</a:t>
            </a:r>
          </a:p>
        </p:txBody>
      </p:sp>
    </p:spTree>
    <p:extLst>
      <p:ext uri="{BB962C8B-B14F-4D97-AF65-F5344CB8AC3E}">
        <p14:creationId xmlns:p14="http://schemas.microsoft.com/office/powerpoint/2010/main" val="2512875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and Leadership for Each House</a:t>
            </a:r>
            <a:endParaRPr lang="en-US" dirty="0"/>
          </a:p>
        </p:txBody>
      </p:sp>
      <p:sp>
        <p:nvSpPr>
          <p:cNvPr id="3" name="Content Placeholder 2"/>
          <p:cNvSpPr>
            <a:spLocks noGrp="1"/>
          </p:cNvSpPr>
          <p:nvPr>
            <p:ph idx="1"/>
          </p:nvPr>
        </p:nvSpPr>
        <p:spPr>
          <a:xfrm>
            <a:off x="677334" y="1555845"/>
            <a:ext cx="8596668" cy="4485517"/>
          </a:xfrm>
        </p:spPr>
        <p:txBody>
          <a:bodyPr/>
          <a:lstStyle/>
          <a:p>
            <a:pPr marL="0" indent="0">
              <a:buNone/>
            </a:pPr>
            <a:endParaRPr lang="en-US" sz="2400" dirty="0" smtClean="0">
              <a:solidFill>
                <a:schemeClr val="tx1"/>
              </a:solidFill>
            </a:endParaRPr>
          </a:p>
          <a:p>
            <a:pPr>
              <a:lnSpc>
                <a:spcPct val="200000"/>
              </a:lnSpc>
            </a:pPr>
            <a:r>
              <a:rPr lang="en-US" sz="2000" dirty="0" smtClean="0">
                <a:solidFill>
                  <a:schemeClr val="tx1"/>
                </a:solidFill>
              </a:rPr>
              <a:t>Leaders are chosen differently</a:t>
            </a:r>
          </a:p>
          <a:p>
            <a:pPr>
              <a:lnSpc>
                <a:spcPct val="200000"/>
              </a:lnSpc>
            </a:pPr>
            <a:r>
              <a:rPr lang="en-US" sz="2000" dirty="0" smtClean="0">
                <a:solidFill>
                  <a:schemeClr val="tx1"/>
                </a:solidFill>
              </a:rPr>
              <a:t>They hold different positions with different powers and responsibilities</a:t>
            </a:r>
          </a:p>
          <a:p>
            <a:pPr>
              <a:lnSpc>
                <a:spcPct val="200000"/>
              </a:lnSpc>
            </a:pPr>
            <a:r>
              <a:rPr lang="en-US" sz="2000" dirty="0" smtClean="0">
                <a:solidFill>
                  <a:schemeClr val="tx1"/>
                </a:solidFill>
              </a:rPr>
              <a:t>Although both may have similar positions, the roles are different </a:t>
            </a:r>
          </a:p>
          <a:p>
            <a:pPr>
              <a:lnSpc>
                <a:spcPct val="200000"/>
              </a:lnSpc>
            </a:pPr>
            <a:r>
              <a:rPr lang="en-US" sz="2000" dirty="0" smtClean="0">
                <a:solidFill>
                  <a:schemeClr val="tx1"/>
                </a:solidFill>
              </a:rPr>
              <a:t>The next slide highlights key positions</a:t>
            </a:r>
            <a:endParaRPr lang="en-US" sz="2000" dirty="0">
              <a:solidFill>
                <a:schemeClr val="tx1"/>
              </a:solidFill>
            </a:endParaRPr>
          </a:p>
        </p:txBody>
      </p:sp>
    </p:spTree>
    <p:extLst>
      <p:ext uri="{BB962C8B-B14F-4D97-AF65-F5344CB8AC3E}">
        <p14:creationId xmlns:p14="http://schemas.microsoft.com/office/powerpoint/2010/main" val="3317107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Leadership Positions</a:t>
            </a:r>
            <a:endParaRPr lang="en-US" dirty="0"/>
          </a:p>
        </p:txBody>
      </p:sp>
      <p:sp>
        <p:nvSpPr>
          <p:cNvPr id="4" name="Text Placeholder 3"/>
          <p:cNvSpPr>
            <a:spLocks noGrp="1"/>
          </p:cNvSpPr>
          <p:nvPr>
            <p:ph type="body" idx="1"/>
          </p:nvPr>
        </p:nvSpPr>
        <p:spPr/>
        <p:txBody>
          <a:bodyPr/>
          <a:lstStyle/>
          <a:p>
            <a:r>
              <a:rPr lang="en-US" dirty="0" smtClean="0">
                <a:solidFill>
                  <a:srgbClr val="00B0F0"/>
                </a:solidFill>
              </a:rPr>
              <a:t>The Senate</a:t>
            </a:r>
            <a:endParaRPr lang="en-US" dirty="0">
              <a:solidFill>
                <a:srgbClr val="00B0F0"/>
              </a:solidFill>
            </a:endParaRPr>
          </a:p>
        </p:txBody>
      </p:sp>
      <p:sp>
        <p:nvSpPr>
          <p:cNvPr id="3" name="Content Placeholder 2"/>
          <p:cNvSpPr>
            <a:spLocks noGrp="1"/>
          </p:cNvSpPr>
          <p:nvPr>
            <p:ph sz="half" idx="2"/>
          </p:nvPr>
        </p:nvSpPr>
        <p:spPr/>
        <p:txBody>
          <a:bodyPr>
            <a:normAutofit fontScale="85000" lnSpcReduction="10000"/>
          </a:bodyPr>
          <a:lstStyle/>
          <a:p>
            <a:pPr>
              <a:lnSpc>
                <a:spcPct val="170000"/>
              </a:lnSpc>
            </a:pPr>
            <a:r>
              <a:rPr lang="en-US" sz="2000" dirty="0" smtClean="0">
                <a:solidFill>
                  <a:schemeClr val="tx1"/>
                </a:solidFill>
              </a:rPr>
              <a:t>President of senate </a:t>
            </a:r>
          </a:p>
          <a:p>
            <a:pPr>
              <a:lnSpc>
                <a:spcPct val="170000"/>
              </a:lnSpc>
            </a:pPr>
            <a:r>
              <a:rPr lang="en-US" sz="2000" dirty="0" smtClean="0">
                <a:solidFill>
                  <a:schemeClr val="tx1"/>
                </a:solidFill>
              </a:rPr>
              <a:t>The President Pro Tempore</a:t>
            </a:r>
          </a:p>
          <a:p>
            <a:pPr>
              <a:lnSpc>
                <a:spcPct val="170000"/>
              </a:lnSpc>
            </a:pPr>
            <a:r>
              <a:rPr lang="en-US" sz="2000" dirty="0" smtClean="0">
                <a:solidFill>
                  <a:schemeClr val="tx1"/>
                </a:solidFill>
              </a:rPr>
              <a:t> The Majority Leader, </a:t>
            </a:r>
          </a:p>
          <a:p>
            <a:pPr>
              <a:lnSpc>
                <a:spcPct val="170000"/>
              </a:lnSpc>
            </a:pPr>
            <a:r>
              <a:rPr lang="en-US" sz="2000" dirty="0" smtClean="0">
                <a:solidFill>
                  <a:schemeClr val="tx1"/>
                </a:solidFill>
              </a:rPr>
              <a:t>The Majority Whip</a:t>
            </a:r>
          </a:p>
          <a:p>
            <a:pPr>
              <a:lnSpc>
                <a:spcPct val="170000"/>
              </a:lnSpc>
            </a:pPr>
            <a:r>
              <a:rPr lang="en-US" sz="2000" dirty="0" smtClean="0">
                <a:solidFill>
                  <a:schemeClr val="tx1"/>
                </a:solidFill>
              </a:rPr>
              <a:t> The Minority Leader</a:t>
            </a:r>
          </a:p>
          <a:p>
            <a:pPr>
              <a:lnSpc>
                <a:spcPct val="170000"/>
              </a:lnSpc>
            </a:pPr>
            <a:r>
              <a:rPr lang="en-US" sz="2000" dirty="0" smtClean="0">
                <a:solidFill>
                  <a:schemeClr val="tx1"/>
                </a:solidFill>
              </a:rPr>
              <a:t>The Minority Whip.</a:t>
            </a:r>
            <a:endParaRPr lang="en-US" sz="2000" dirty="0">
              <a:solidFill>
                <a:schemeClr val="tx1"/>
              </a:solidFill>
            </a:endParaRPr>
          </a:p>
        </p:txBody>
      </p:sp>
      <p:sp>
        <p:nvSpPr>
          <p:cNvPr id="5" name="Text Placeholder 4"/>
          <p:cNvSpPr>
            <a:spLocks noGrp="1"/>
          </p:cNvSpPr>
          <p:nvPr>
            <p:ph type="body" sz="quarter" idx="3"/>
          </p:nvPr>
        </p:nvSpPr>
        <p:spPr/>
        <p:txBody>
          <a:bodyPr/>
          <a:lstStyle/>
          <a:p>
            <a:r>
              <a:rPr lang="en-US" dirty="0" smtClean="0">
                <a:solidFill>
                  <a:srgbClr val="00B0F0"/>
                </a:solidFill>
              </a:rPr>
              <a:t>House of Representatives</a:t>
            </a:r>
            <a:endParaRPr lang="en-US" dirty="0">
              <a:solidFill>
                <a:srgbClr val="00B0F0"/>
              </a:solidFill>
            </a:endParaRPr>
          </a:p>
        </p:txBody>
      </p:sp>
      <p:sp>
        <p:nvSpPr>
          <p:cNvPr id="6" name="Content Placeholder 5"/>
          <p:cNvSpPr>
            <a:spLocks noGrp="1"/>
          </p:cNvSpPr>
          <p:nvPr>
            <p:ph sz="quarter" idx="4"/>
          </p:nvPr>
        </p:nvSpPr>
        <p:spPr/>
        <p:txBody>
          <a:bodyPr>
            <a:normAutofit fontScale="92500" lnSpcReduction="20000"/>
          </a:bodyPr>
          <a:lstStyle/>
          <a:p>
            <a:pPr>
              <a:lnSpc>
                <a:spcPct val="200000"/>
              </a:lnSpc>
            </a:pPr>
            <a:r>
              <a:rPr lang="en-US" sz="2000" dirty="0" smtClean="0"/>
              <a:t>The Speaker</a:t>
            </a:r>
          </a:p>
          <a:p>
            <a:pPr>
              <a:lnSpc>
                <a:spcPct val="200000"/>
              </a:lnSpc>
            </a:pPr>
            <a:r>
              <a:rPr lang="en-US" sz="2000" dirty="0" smtClean="0"/>
              <a:t> The Majority Leader</a:t>
            </a:r>
          </a:p>
          <a:p>
            <a:pPr>
              <a:lnSpc>
                <a:spcPct val="200000"/>
              </a:lnSpc>
            </a:pPr>
            <a:r>
              <a:rPr lang="en-US" sz="2000" dirty="0" smtClean="0"/>
              <a:t> The Majority Whip</a:t>
            </a:r>
          </a:p>
          <a:p>
            <a:pPr>
              <a:lnSpc>
                <a:spcPct val="200000"/>
              </a:lnSpc>
            </a:pPr>
            <a:r>
              <a:rPr lang="en-US" sz="2000" dirty="0" smtClean="0"/>
              <a:t> The Minority Leader</a:t>
            </a:r>
          </a:p>
          <a:p>
            <a:pPr>
              <a:lnSpc>
                <a:spcPct val="200000"/>
              </a:lnSpc>
            </a:pPr>
            <a:r>
              <a:rPr lang="en-US" sz="2000" dirty="0" smtClean="0"/>
              <a:t> The Minority Whip</a:t>
            </a:r>
            <a:endParaRPr lang="en-US" sz="2000" dirty="0"/>
          </a:p>
        </p:txBody>
      </p:sp>
    </p:spTree>
    <p:extLst>
      <p:ext uri="{BB962C8B-B14F-4D97-AF65-F5344CB8AC3E}">
        <p14:creationId xmlns:p14="http://schemas.microsoft.com/office/powerpoint/2010/main" val="45707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77334" y="609600"/>
            <a:ext cx="8596668" cy="891654"/>
          </a:xfrm>
        </p:spPr>
        <p:txBody>
          <a:bodyPr>
            <a:normAutofit/>
          </a:bodyPr>
          <a:lstStyle/>
          <a:p>
            <a:r>
              <a:rPr lang="en-US" sz="3200" dirty="0" smtClean="0"/>
              <a:t>Leadership Positions’ Responsibilities</a:t>
            </a:r>
            <a:endParaRPr lang="en-US" sz="3200" dirty="0"/>
          </a:p>
        </p:txBody>
      </p:sp>
      <p:sp>
        <p:nvSpPr>
          <p:cNvPr id="8" name="Content Placeholder 7"/>
          <p:cNvSpPr>
            <a:spLocks noGrp="1"/>
          </p:cNvSpPr>
          <p:nvPr>
            <p:ph idx="1"/>
          </p:nvPr>
        </p:nvSpPr>
        <p:spPr>
          <a:xfrm>
            <a:off x="677334" y="1228299"/>
            <a:ext cx="8596668" cy="4813063"/>
          </a:xfrm>
        </p:spPr>
        <p:txBody>
          <a:bodyPr>
            <a:normAutofit/>
          </a:bodyPr>
          <a:lstStyle/>
          <a:p>
            <a:pPr>
              <a:lnSpc>
                <a:spcPct val="150000"/>
              </a:lnSpc>
            </a:pPr>
            <a:r>
              <a:rPr lang="en-US" dirty="0" smtClean="0"/>
              <a:t>President of the senate: presides over daily senate activities and maintains order in the senate</a:t>
            </a:r>
          </a:p>
          <a:p>
            <a:pPr>
              <a:lnSpc>
                <a:spcPct val="150000"/>
              </a:lnSpc>
            </a:pPr>
            <a:r>
              <a:rPr lang="en-US" dirty="0" smtClean="0"/>
              <a:t>President pro tempore: performs the duties of the president in his absence</a:t>
            </a:r>
          </a:p>
          <a:p>
            <a:pPr>
              <a:lnSpc>
                <a:spcPct val="150000"/>
              </a:lnSpc>
            </a:pPr>
            <a:r>
              <a:rPr lang="en-US" dirty="0" smtClean="0"/>
              <a:t>Speaker of the house of representatives</a:t>
            </a:r>
            <a:r>
              <a:rPr lang="en-US" dirty="0"/>
              <a:t>: presides over daily senate activities and maintains order in the </a:t>
            </a:r>
            <a:r>
              <a:rPr lang="en-US" dirty="0" smtClean="0"/>
              <a:t>house</a:t>
            </a:r>
          </a:p>
          <a:p>
            <a:pPr>
              <a:lnSpc>
                <a:spcPct val="150000"/>
              </a:lnSpc>
            </a:pPr>
            <a:r>
              <a:rPr lang="en-US" dirty="0" smtClean="0"/>
              <a:t>Majority leaders: serves as the lead speaker for the majority</a:t>
            </a:r>
          </a:p>
          <a:p>
            <a:pPr>
              <a:lnSpc>
                <a:spcPct val="150000"/>
              </a:lnSpc>
            </a:pPr>
            <a:r>
              <a:rPr lang="en-US" dirty="0" smtClean="0"/>
              <a:t>Minority leaders: lead speaker for the minority</a:t>
            </a:r>
            <a:endParaRPr lang="en-US" dirty="0"/>
          </a:p>
          <a:p>
            <a:pPr>
              <a:lnSpc>
                <a:spcPct val="150000"/>
              </a:lnSpc>
            </a:pPr>
            <a:r>
              <a:rPr lang="en-US" dirty="0" smtClean="0"/>
              <a:t>Majority and minority whips: assist the majority and minority leaders on floor duties</a:t>
            </a:r>
          </a:p>
          <a:p>
            <a:endParaRPr lang="en-US" dirty="0"/>
          </a:p>
        </p:txBody>
      </p:sp>
    </p:spTree>
    <p:extLst>
      <p:ext uri="{BB962C8B-B14F-4D97-AF65-F5344CB8AC3E}">
        <p14:creationId xmlns:p14="http://schemas.microsoft.com/office/powerpoint/2010/main" val="428569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Are The Leadership Positions Chosen?</a:t>
            </a:r>
            <a:endParaRPr lang="en-US" dirty="0"/>
          </a:p>
        </p:txBody>
      </p:sp>
      <p:sp>
        <p:nvSpPr>
          <p:cNvPr id="3" name="Content Placeholder 2"/>
          <p:cNvSpPr>
            <a:spLocks noGrp="1"/>
          </p:cNvSpPr>
          <p:nvPr>
            <p:ph idx="1"/>
          </p:nvPr>
        </p:nvSpPr>
        <p:spPr>
          <a:xfrm>
            <a:off x="677334" y="1930400"/>
            <a:ext cx="8596668" cy="4716059"/>
          </a:xfrm>
        </p:spPr>
        <p:txBody>
          <a:bodyPr>
            <a:normAutofit fontScale="92500"/>
          </a:bodyPr>
          <a:lstStyle/>
          <a:p>
            <a:pPr>
              <a:lnSpc>
                <a:spcPct val="200000"/>
              </a:lnSpc>
            </a:pPr>
            <a:r>
              <a:rPr lang="en-US" dirty="0" smtClean="0"/>
              <a:t>The speaker: Elected by a majority vote of the members of house of representatives</a:t>
            </a:r>
          </a:p>
          <a:p>
            <a:pPr>
              <a:lnSpc>
                <a:spcPct val="200000"/>
              </a:lnSpc>
            </a:pPr>
            <a:r>
              <a:rPr lang="en-US" dirty="0" smtClean="0"/>
              <a:t>Minority and majority leaders: elected by individual parties through secret ballot</a:t>
            </a:r>
          </a:p>
          <a:p>
            <a:pPr>
              <a:lnSpc>
                <a:spcPct val="200000"/>
              </a:lnSpc>
            </a:pPr>
            <a:r>
              <a:rPr lang="en-US" dirty="0" smtClean="0"/>
              <a:t>Minority and majority whips: elected through party caucuses before a new congress begins</a:t>
            </a:r>
          </a:p>
          <a:p>
            <a:pPr>
              <a:lnSpc>
                <a:spcPct val="200000"/>
              </a:lnSpc>
            </a:pPr>
            <a:r>
              <a:rPr lang="en-US" dirty="0" smtClean="0"/>
              <a:t>President of the senate: elected by voters every four years</a:t>
            </a:r>
          </a:p>
          <a:p>
            <a:pPr>
              <a:lnSpc>
                <a:spcPct val="200000"/>
              </a:lnSpc>
            </a:pPr>
            <a:r>
              <a:rPr lang="en-US" dirty="0" smtClean="0"/>
              <a:t>President pro tempore: elected by the senate</a:t>
            </a:r>
            <a:endParaRPr lang="en-US" dirty="0"/>
          </a:p>
        </p:txBody>
      </p:sp>
    </p:spTree>
    <p:extLst>
      <p:ext uri="{BB962C8B-B14F-4D97-AF65-F5344CB8AC3E}">
        <p14:creationId xmlns:p14="http://schemas.microsoft.com/office/powerpoint/2010/main" val="956570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Differences In The Leadership Positions </a:t>
            </a:r>
            <a:endParaRPr lang="en-US" dirty="0"/>
          </a:p>
        </p:txBody>
      </p:sp>
      <p:sp>
        <p:nvSpPr>
          <p:cNvPr id="3" name="Content Placeholder 2"/>
          <p:cNvSpPr>
            <a:spLocks noGrp="1"/>
          </p:cNvSpPr>
          <p:nvPr>
            <p:ph idx="1"/>
          </p:nvPr>
        </p:nvSpPr>
        <p:spPr/>
        <p:txBody>
          <a:bodyPr/>
          <a:lstStyle/>
          <a:p>
            <a:pPr>
              <a:lnSpc>
                <a:spcPct val="200000"/>
              </a:lnSpc>
            </a:pPr>
            <a:r>
              <a:rPr lang="en-US" dirty="0" smtClean="0"/>
              <a:t>The speaker of the house of representatives and majority leader of the senate have similar roles.</a:t>
            </a:r>
          </a:p>
          <a:p>
            <a:pPr>
              <a:lnSpc>
                <a:spcPct val="200000"/>
              </a:lnSpc>
            </a:pPr>
            <a:r>
              <a:rPr lang="en-US" dirty="0" smtClean="0"/>
              <a:t>However, only the speaker can assign bills to committees.</a:t>
            </a:r>
          </a:p>
          <a:p>
            <a:pPr>
              <a:lnSpc>
                <a:spcPct val="200000"/>
              </a:lnSpc>
            </a:pPr>
            <a:r>
              <a:rPr lang="en-US" dirty="0"/>
              <a:t> A</a:t>
            </a:r>
            <a:r>
              <a:rPr lang="en-US" dirty="0" smtClean="0"/>
              <a:t> key difference is that the president of the senate does not preside over congress activities.</a:t>
            </a:r>
          </a:p>
        </p:txBody>
      </p:sp>
    </p:spTree>
    <p:extLst>
      <p:ext uri="{BB962C8B-B14F-4D97-AF65-F5344CB8AC3E}">
        <p14:creationId xmlns:p14="http://schemas.microsoft.com/office/powerpoint/2010/main" val="2441975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745" y="840183"/>
            <a:ext cx="8596668" cy="1320800"/>
          </a:xfrm>
        </p:spPr>
        <p:txBody>
          <a:bodyPr/>
          <a:lstStyle/>
          <a:p>
            <a:r>
              <a:rPr lang="en-US" dirty="0" smtClean="0"/>
              <a:t>Structural rules</a:t>
            </a:r>
            <a:endParaRPr lang="en-US" dirty="0"/>
          </a:p>
        </p:txBody>
      </p:sp>
      <p:sp>
        <p:nvSpPr>
          <p:cNvPr id="4" name="Text Placeholder 3"/>
          <p:cNvSpPr>
            <a:spLocks noGrp="1"/>
          </p:cNvSpPr>
          <p:nvPr>
            <p:ph type="body" idx="1"/>
          </p:nvPr>
        </p:nvSpPr>
        <p:spPr/>
        <p:txBody>
          <a:bodyPr/>
          <a:lstStyle/>
          <a:p>
            <a:r>
              <a:rPr lang="en-US" dirty="0" smtClean="0">
                <a:solidFill>
                  <a:srgbClr val="00B0F0"/>
                </a:solidFill>
              </a:rPr>
              <a:t>Senate</a:t>
            </a:r>
            <a:endParaRPr lang="en-US" dirty="0">
              <a:solidFill>
                <a:srgbClr val="00B0F0"/>
              </a:solidFill>
            </a:endParaRPr>
          </a:p>
        </p:txBody>
      </p:sp>
      <p:sp>
        <p:nvSpPr>
          <p:cNvPr id="5" name="Content Placeholder 4"/>
          <p:cNvSpPr>
            <a:spLocks noGrp="1"/>
          </p:cNvSpPr>
          <p:nvPr>
            <p:ph sz="half" idx="2"/>
          </p:nvPr>
        </p:nvSpPr>
        <p:spPr/>
        <p:txBody>
          <a:bodyPr/>
          <a:lstStyle/>
          <a:p>
            <a:pPr>
              <a:lnSpc>
                <a:spcPct val="200000"/>
              </a:lnSpc>
            </a:pPr>
            <a:r>
              <a:rPr lang="en-US" dirty="0" smtClean="0"/>
              <a:t>Two </a:t>
            </a:r>
            <a:r>
              <a:rPr lang="en-US" dirty="0"/>
              <a:t>calendars (Legislative and Executive</a:t>
            </a:r>
            <a:r>
              <a:rPr lang="en-US" dirty="0" smtClean="0"/>
              <a:t>)</a:t>
            </a:r>
          </a:p>
          <a:p>
            <a:pPr>
              <a:lnSpc>
                <a:spcPct val="200000"/>
              </a:lnSpc>
            </a:pPr>
            <a:r>
              <a:rPr lang="en-US" dirty="0" smtClean="0"/>
              <a:t>Unanimous consent</a:t>
            </a:r>
          </a:p>
          <a:p>
            <a:pPr>
              <a:lnSpc>
                <a:spcPct val="200000"/>
              </a:lnSpc>
            </a:pPr>
            <a:r>
              <a:rPr lang="en-US" dirty="0" smtClean="0"/>
              <a:t>Recesses rather than adjourning at the end of a day</a:t>
            </a:r>
            <a:endParaRPr lang="en-US" dirty="0"/>
          </a:p>
        </p:txBody>
      </p:sp>
      <p:sp>
        <p:nvSpPr>
          <p:cNvPr id="6" name="Text Placeholder 5"/>
          <p:cNvSpPr>
            <a:spLocks noGrp="1"/>
          </p:cNvSpPr>
          <p:nvPr>
            <p:ph type="body" sz="quarter" idx="3"/>
          </p:nvPr>
        </p:nvSpPr>
        <p:spPr/>
        <p:txBody>
          <a:bodyPr/>
          <a:lstStyle/>
          <a:p>
            <a:r>
              <a:rPr lang="en-US" dirty="0" smtClean="0">
                <a:solidFill>
                  <a:srgbClr val="00B0F0"/>
                </a:solidFill>
              </a:rPr>
              <a:t>House of representatives</a:t>
            </a:r>
            <a:endParaRPr lang="en-US" dirty="0">
              <a:solidFill>
                <a:srgbClr val="00B0F0"/>
              </a:solidFill>
            </a:endParaRPr>
          </a:p>
        </p:txBody>
      </p:sp>
      <p:sp>
        <p:nvSpPr>
          <p:cNvPr id="7" name="Content Placeholder 6"/>
          <p:cNvSpPr>
            <a:spLocks noGrp="1"/>
          </p:cNvSpPr>
          <p:nvPr>
            <p:ph sz="quarter" idx="4"/>
          </p:nvPr>
        </p:nvSpPr>
        <p:spPr/>
        <p:txBody>
          <a:bodyPr/>
          <a:lstStyle/>
          <a:p>
            <a:pPr>
              <a:lnSpc>
                <a:spcPct val="200000"/>
              </a:lnSpc>
            </a:pPr>
            <a:r>
              <a:rPr lang="en-US" dirty="0" smtClean="0"/>
              <a:t>Four </a:t>
            </a:r>
            <a:r>
              <a:rPr lang="en-US" dirty="0"/>
              <a:t>calendars (Union, House, </a:t>
            </a:r>
            <a:r>
              <a:rPr lang="en-US" dirty="0" smtClean="0"/>
              <a:t>Private</a:t>
            </a:r>
            <a:r>
              <a:rPr lang="en-US" dirty="0"/>
              <a:t>, Discharge</a:t>
            </a:r>
            <a:r>
              <a:rPr lang="en-US" dirty="0" smtClean="0"/>
              <a:t>)</a:t>
            </a:r>
          </a:p>
          <a:p>
            <a:pPr>
              <a:lnSpc>
                <a:spcPct val="200000"/>
              </a:lnSpc>
            </a:pPr>
            <a:r>
              <a:rPr lang="en-US" dirty="0"/>
              <a:t>S</a:t>
            </a:r>
            <a:r>
              <a:rPr lang="en-US" dirty="0" smtClean="0"/>
              <a:t>pecial </a:t>
            </a:r>
            <a:r>
              <a:rPr lang="en-US" dirty="0"/>
              <a:t>days for considering certain </a:t>
            </a:r>
            <a:r>
              <a:rPr lang="en-US" dirty="0" smtClean="0"/>
              <a:t>types </a:t>
            </a:r>
            <a:r>
              <a:rPr lang="en-US" dirty="0"/>
              <a:t>of </a:t>
            </a:r>
            <a:r>
              <a:rPr lang="en-US" dirty="0" smtClean="0"/>
              <a:t>measures</a:t>
            </a:r>
          </a:p>
          <a:p>
            <a:pPr>
              <a:lnSpc>
                <a:spcPct val="200000"/>
              </a:lnSpc>
            </a:pPr>
            <a:r>
              <a:rPr lang="en-US" dirty="0" smtClean="0"/>
              <a:t>Suspension of the rules</a:t>
            </a:r>
            <a:endParaRPr lang="en-US" dirty="0"/>
          </a:p>
        </p:txBody>
      </p:sp>
    </p:spTree>
    <p:extLst>
      <p:ext uri="{BB962C8B-B14F-4D97-AF65-F5344CB8AC3E}">
        <p14:creationId xmlns:p14="http://schemas.microsoft.com/office/powerpoint/2010/main" val="1735576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32597"/>
          </a:xfrm>
        </p:spPr>
        <p:txBody>
          <a:bodyPr/>
          <a:lstStyle/>
          <a:p>
            <a:r>
              <a:rPr lang="en-US" dirty="0" smtClean="0"/>
              <a:t>Committee membership</a:t>
            </a:r>
            <a:endParaRPr lang="en-US" dirty="0"/>
          </a:p>
        </p:txBody>
      </p:sp>
      <p:sp>
        <p:nvSpPr>
          <p:cNvPr id="3" name="Text Placeholder 2"/>
          <p:cNvSpPr>
            <a:spLocks noGrp="1"/>
          </p:cNvSpPr>
          <p:nvPr>
            <p:ph type="body" idx="1"/>
          </p:nvPr>
        </p:nvSpPr>
        <p:spPr>
          <a:xfrm>
            <a:off x="789252" y="1748550"/>
            <a:ext cx="4185623" cy="576262"/>
          </a:xfrm>
        </p:spPr>
        <p:txBody>
          <a:bodyPr/>
          <a:lstStyle/>
          <a:p>
            <a:r>
              <a:rPr lang="en-US" dirty="0" smtClean="0">
                <a:solidFill>
                  <a:srgbClr val="00B0F0"/>
                </a:solidFill>
              </a:rPr>
              <a:t>Senate </a:t>
            </a:r>
            <a:endParaRPr lang="en-US" dirty="0">
              <a:solidFill>
                <a:srgbClr val="00B0F0"/>
              </a:solidFill>
            </a:endParaRPr>
          </a:p>
        </p:txBody>
      </p:sp>
      <p:sp>
        <p:nvSpPr>
          <p:cNvPr id="4" name="Content Placeholder 3"/>
          <p:cNvSpPr>
            <a:spLocks noGrp="1"/>
          </p:cNvSpPr>
          <p:nvPr>
            <p:ph sz="half" idx="2"/>
          </p:nvPr>
        </p:nvSpPr>
        <p:spPr>
          <a:xfrm>
            <a:off x="675745" y="2531165"/>
            <a:ext cx="4185623" cy="3774101"/>
          </a:xfrm>
        </p:spPr>
        <p:txBody>
          <a:bodyPr>
            <a:normAutofit fontScale="85000" lnSpcReduction="20000"/>
          </a:bodyPr>
          <a:lstStyle/>
          <a:p>
            <a:pPr>
              <a:lnSpc>
                <a:spcPct val="150000"/>
              </a:lnSpc>
            </a:pPr>
            <a:r>
              <a:rPr lang="en-US" dirty="0"/>
              <a:t>20 permanent </a:t>
            </a:r>
            <a:r>
              <a:rPr lang="en-US" dirty="0" smtClean="0"/>
              <a:t>committees</a:t>
            </a:r>
          </a:p>
          <a:p>
            <a:pPr>
              <a:lnSpc>
                <a:spcPct val="150000"/>
              </a:lnSpc>
            </a:pPr>
            <a:r>
              <a:rPr lang="en-US" dirty="0" smtClean="0"/>
              <a:t> </a:t>
            </a:r>
            <a:r>
              <a:rPr lang="en-US" dirty="0"/>
              <a:t>four joint </a:t>
            </a:r>
            <a:r>
              <a:rPr lang="en-US" dirty="0" smtClean="0"/>
              <a:t>committees</a:t>
            </a:r>
          </a:p>
          <a:p>
            <a:pPr>
              <a:lnSpc>
                <a:spcPct val="150000"/>
              </a:lnSpc>
            </a:pPr>
            <a:r>
              <a:rPr lang="en-US" dirty="0" smtClean="0"/>
              <a:t> </a:t>
            </a:r>
            <a:r>
              <a:rPr lang="en-US" dirty="0"/>
              <a:t>occasionally temporary </a:t>
            </a:r>
            <a:r>
              <a:rPr lang="en-US" dirty="0" smtClean="0"/>
              <a:t>committees</a:t>
            </a:r>
          </a:p>
          <a:p>
            <a:pPr>
              <a:lnSpc>
                <a:spcPct val="150000"/>
              </a:lnSpc>
            </a:pPr>
            <a:r>
              <a:rPr lang="en-US" dirty="0" smtClean="0"/>
              <a:t>The </a:t>
            </a:r>
            <a:r>
              <a:rPr lang="en-US" dirty="0"/>
              <a:t>Senate has established guidelines for committees</a:t>
            </a:r>
            <a:r>
              <a:rPr lang="en-US" dirty="0" smtClean="0"/>
              <a:t>,</a:t>
            </a:r>
          </a:p>
          <a:p>
            <a:pPr>
              <a:lnSpc>
                <a:spcPct val="150000"/>
              </a:lnSpc>
            </a:pPr>
            <a:r>
              <a:rPr lang="en-US" dirty="0" smtClean="0"/>
              <a:t>However, each </a:t>
            </a:r>
            <a:r>
              <a:rPr lang="en-US" dirty="0"/>
              <a:t>committee adopts its own rules and procedures</a:t>
            </a:r>
            <a:r>
              <a:rPr lang="en-US" dirty="0" smtClean="0"/>
              <a:t>.</a:t>
            </a:r>
          </a:p>
          <a:p>
            <a:pPr>
              <a:lnSpc>
                <a:spcPct val="150000"/>
              </a:lnSpc>
            </a:pPr>
            <a:r>
              <a:rPr lang="en-US" dirty="0" smtClean="0"/>
              <a:t>The differences between house and congress enforce a culture of accountability</a:t>
            </a:r>
            <a:endParaRPr lang="en-US" dirty="0"/>
          </a:p>
        </p:txBody>
      </p:sp>
      <p:sp>
        <p:nvSpPr>
          <p:cNvPr id="5" name="Text Placeholder 4"/>
          <p:cNvSpPr>
            <a:spLocks noGrp="1"/>
          </p:cNvSpPr>
          <p:nvPr>
            <p:ph type="body" sz="quarter" idx="3"/>
          </p:nvPr>
        </p:nvSpPr>
        <p:spPr>
          <a:xfrm>
            <a:off x="5088383" y="1642269"/>
            <a:ext cx="4185618" cy="576262"/>
          </a:xfrm>
        </p:spPr>
        <p:txBody>
          <a:bodyPr/>
          <a:lstStyle/>
          <a:p>
            <a:r>
              <a:rPr lang="en-US" dirty="0" smtClean="0">
                <a:solidFill>
                  <a:srgbClr val="00B0F0"/>
                </a:solidFill>
              </a:rPr>
              <a:t>House of representatives </a:t>
            </a:r>
            <a:endParaRPr lang="en-US" dirty="0">
              <a:solidFill>
                <a:srgbClr val="00B0F0"/>
              </a:solidFill>
            </a:endParaRPr>
          </a:p>
        </p:txBody>
      </p:sp>
      <p:sp>
        <p:nvSpPr>
          <p:cNvPr id="6" name="Content Placeholder 5"/>
          <p:cNvSpPr>
            <a:spLocks noGrp="1"/>
          </p:cNvSpPr>
          <p:nvPr>
            <p:ph sz="quarter" idx="4"/>
          </p:nvPr>
        </p:nvSpPr>
        <p:spPr>
          <a:xfrm>
            <a:off x="5088384" y="2531165"/>
            <a:ext cx="4185617" cy="3637623"/>
          </a:xfrm>
        </p:spPr>
        <p:txBody>
          <a:bodyPr>
            <a:normAutofit/>
          </a:bodyPr>
          <a:lstStyle/>
          <a:p>
            <a:r>
              <a:rPr lang="en-US" dirty="0" smtClean="0"/>
              <a:t>standing </a:t>
            </a:r>
            <a:r>
              <a:rPr lang="en-US" dirty="0"/>
              <a:t>committees elected by members of the House,</a:t>
            </a:r>
          </a:p>
          <a:p>
            <a:endParaRPr lang="en-US" dirty="0"/>
          </a:p>
          <a:p>
            <a:r>
              <a:rPr lang="en-US" dirty="0" smtClean="0"/>
              <a:t> </a:t>
            </a:r>
            <a:r>
              <a:rPr lang="en-US" dirty="0"/>
              <a:t>select committees appointed by the Speaker of the House, and</a:t>
            </a:r>
          </a:p>
          <a:p>
            <a:endParaRPr lang="en-US" dirty="0"/>
          </a:p>
          <a:p>
            <a:r>
              <a:rPr lang="en-US" dirty="0" smtClean="0"/>
              <a:t> </a:t>
            </a:r>
            <a:r>
              <a:rPr lang="en-US" dirty="0"/>
              <a:t>joint committees whose members are chosen according to the statute or resolution that created that committee.</a:t>
            </a:r>
          </a:p>
          <a:p>
            <a:endParaRPr lang="en-US" dirty="0"/>
          </a:p>
        </p:txBody>
      </p:sp>
    </p:spTree>
    <p:extLst>
      <p:ext uri="{BB962C8B-B14F-4D97-AF65-F5344CB8AC3E}">
        <p14:creationId xmlns:p14="http://schemas.microsoft.com/office/powerpoint/2010/main" val="1021008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77334" y="404884"/>
            <a:ext cx="8596668" cy="823415"/>
          </a:xfrm>
        </p:spPr>
        <p:txBody>
          <a:bodyPr/>
          <a:lstStyle/>
          <a:p>
            <a:r>
              <a:rPr lang="en-US" dirty="0" smtClean="0"/>
              <a:t>Constitutional checks/powers</a:t>
            </a:r>
            <a:endParaRPr lang="en-US" dirty="0"/>
          </a:p>
        </p:txBody>
      </p:sp>
      <p:sp>
        <p:nvSpPr>
          <p:cNvPr id="8" name="Content Placeholder 7"/>
          <p:cNvSpPr>
            <a:spLocks noGrp="1"/>
          </p:cNvSpPr>
          <p:nvPr>
            <p:ph idx="1"/>
          </p:nvPr>
        </p:nvSpPr>
        <p:spPr>
          <a:xfrm>
            <a:off x="677334" y="1433015"/>
            <a:ext cx="8596668" cy="4608347"/>
          </a:xfrm>
        </p:spPr>
        <p:txBody>
          <a:bodyPr>
            <a:normAutofit fontScale="85000" lnSpcReduction="20000"/>
          </a:bodyPr>
          <a:lstStyle/>
          <a:p>
            <a:pPr marL="0" indent="0">
              <a:lnSpc>
                <a:spcPct val="150000"/>
              </a:lnSpc>
              <a:buNone/>
            </a:pPr>
            <a:r>
              <a:rPr lang="en-US" dirty="0" smtClean="0">
                <a:solidFill>
                  <a:srgbClr val="00B0F0"/>
                </a:solidFill>
              </a:rPr>
              <a:t>A: Senate</a:t>
            </a:r>
            <a:r>
              <a:rPr lang="en-US" dirty="0" smtClean="0"/>
              <a:t> </a:t>
            </a:r>
            <a:r>
              <a:rPr lang="en-US" dirty="0"/>
              <a:t>: T</a:t>
            </a:r>
            <a:r>
              <a:rPr lang="en-US" dirty="0" smtClean="0"/>
              <a:t>he </a:t>
            </a:r>
            <a:r>
              <a:rPr lang="en-US" dirty="0"/>
              <a:t>Senate has exclusive authority </a:t>
            </a:r>
            <a:r>
              <a:rPr lang="en-US" dirty="0" smtClean="0"/>
              <a:t>to:</a:t>
            </a:r>
          </a:p>
          <a:p>
            <a:pPr lvl="1">
              <a:lnSpc>
                <a:spcPct val="150000"/>
              </a:lnSpc>
            </a:pPr>
            <a:r>
              <a:rPr lang="en-US" sz="1800" dirty="0" smtClean="0"/>
              <a:t> </a:t>
            </a:r>
            <a:r>
              <a:rPr lang="en-US" sz="1800" dirty="0"/>
              <a:t>A</a:t>
            </a:r>
            <a:r>
              <a:rPr lang="en-US" sz="1800" dirty="0" smtClean="0"/>
              <a:t>pprove–or </a:t>
            </a:r>
            <a:r>
              <a:rPr lang="en-US" sz="1800" dirty="0"/>
              <a:t>reject–presidential nominations to executive and judicial </a:t>
            </a:r>
            <a:r>
              <a:rPr lang="en-US" sz="1800" dirty="0" smtClean="0"/>
              <a:t>offices</a:t>
            </a:r>
          </a:p>
          <a:p>
            <a:pPr lvl="1">
              <a:lnSpc>
                <a:spcPct val="150000"/>
              </a:lnSpc>
            </a:pPr>
            <a:r>
              <a:rPr lang="en-US" sz="1800" dirty="0" smtClean="0"/>
              <a:t>Provide–or </a:t>
            </a:r>
            <a:r>
              <a:rPr lang="en-US" sz="1800" dirty="0"/>
              <a:t>withhold–its “advice and consent” to treaties negotiated by the executive. </a:t>
            </a:r>
            <a:endParaRPr lang="en-US" sz="1800" dirty="0" smtClean="0"/>
          </a:p>
          <a:p>
            <a:pPr lvl="1">
              <a:lnSpc>
                <a:spcPct val="150000"/>
              </a:lnSpc>
            </a:pPr>
            <a:r>
              <a:rPr lang="en-US" sz="1800" dirty="0" smtClean="0"/>
              <a:t>Try impeachment</a:t>
            </a:r>
          </a:p>
          <a:p>
            <a:pPr marL="457200" lvl="1" indent="0">
              <a:lnSpc>
                <a:spcPct val="150000"/>
              </a:lnSpc>
              <a:buNone/>
            </a:pPr>
            <a:r>
              <a:rPr lang="en-US" sz="1800" dirty="0" smtClean="0">
                <a:solidFill>
                  <a:srgbClr val="00B0F0"/>
                </a:solidFill>
              </a:rPr>
              <a:t>B: House of Representatives</a:t>
            </a:r>
          </a:p>
          <a:p>
            <a:pPr lvl="1">
              <a:lnSpc>
                <a:spcPct val="150000"/>
              </a:lnSpc>
            </a:pPr>
            <a:r>
              <a:rPr lang="en-US" sz="1800" dirty="0">
                <a:solidFill>
                  <a:schemeClr val="tx1"/>
                </a:solidFill>
              </a:rPr>
              <a:t>T</a:t>
            </a:r>
            <a:r>
              <a:rPr lang="en-US" sz="1800" dirty="0" smtClean="0">
                <a:solidFill>
                  <a:schemeClr val="tx1"/>
                </a:solidFill>
              </a:rPr>
              <a:t>he </a:t>
            </a:r>
            <a:r>
              <a:rPr lang="en-US" sz="1800" dirty="0">
                <a:solidFill>
                  <a:schemeClr val="tx1"/>
                </a:solidFill>
              </a:rPr>
              <a:t>power to initiate revenue </a:t>
            </a:r>
            <a:r>
              <a:rPr lang="en-US" sz="1800" dirty="0" smtClean="0">
                <a:solidFill>
                  <a:schemeClr val="tx1"/>
                </a:solidFill>
              </a:rPr>
              <a:t>bills</a:t>
            </a:r>
          </a:p>
          <a:p>
            <a:pPr lvl="1">
              <a:lnSpc>
                <a:spcPct val="150000"/>
              </a:lnSpc>
            </a:pPr>
            <a:r>
              <a:rPr lang="en-US" sz="1800" dirty="0" smtClean="0">
                <a:solidFill>
                  <a:schemeClr val="tx1"/>
                </a:solidFill>
              </a:rPr>
              <a:t> </a:t>
            </a:r>
            <a:r>
              <a:rPr lang="en-US" sz="1800" dirty="0">
                <a:solidFill>
                  <a:schemeClr val="tx1"/>
                </a:solidFill>
              </a:rPr>
              <a:t>impeach federal </a:t>
            </a:r>
            <a:r>
              <a:rPr lang="en-US" sz="1800" dirty="0" smtClean="0">
                <a:solidFill>
                  <a:schemeClr val="tx1"/>
                </a:solidFill>
              </a:rPr>
              <a:t>officials</a:t>
            </a:r>
          </a:p>
          <a:p>
            <a:pPr lvl="1">
              <a:lnSpc>
                <a:spcPct val="150000"/>
              </a:lnSpc>
            </a:pPr>
            <a:r>
              <a:rPr lang="en-US" sz="1800" dirty="0" smtClean="0">
                <a:solidFill>
                  <a:schemeClr val="tx1"/>
                </a:solidFill>
              </a:rPr>
              <a:t>  </a:t>
            </a:r>
            <a:r>
              <a:rPr lang="en-US" sz="1800" dirty="0">
                <a:solidFill>
                  <a:schemeClr val="tx1"/>
                </a:solidFill>
              </a:rPr>
              <a:t>elect the President in the case of an Electoral College tie</a:t>
            </a:r>
            <a:r>
              <a:rPr lang="en-US" sz="1800" dirty="0" smtClean="0">
                <a:solidFill>
                  <a:schemeClr val="tx1"/>
                </a:solidFill>
              </a:rPr>
              <a:t>.</a:t>
            </a:r>
          </a:p>
          <a:p>
            <a:pPr lvl="1">
              <a:lnSpc>
                <a:spcPct val="150000"/>
              </a:lnSpc>
              <a:buFont typeface="Wingdings" panose="05000000000000000000" pitchFamily="2" charset="2"/>
              <a:buChar char="v"/>
            </a:pPr>
            <a:r>
              <a:rPr lang="en-US" sz="1800" dirty="0" smtClean="0">
                <a:solidFill>
                  <a:schemeClr val="tx1"/>
                </a:solidFill>
              </a:rPr>
              <a:t> Following these differences, the house of representatives is responsible for revenue and electoral bills while the senate may be responsible for all other bills including the health and employment bills.</a:t>
            </a:r>
            <a:endParaRPr lang="en-US" sz="1800" dirty="0">
              <a:solidFill>
                <a:schemeClr val="tx1"/>
              </a:solidFill>
            </a:endParaRPr>
          </a:p>
        </p:txBody>
      </p:sp>
    </p:spTree>
    <p:extLst>
      <p:ext uri="{BB962C8B-B14F-4D97-AF65-F5344CB8AC3E}">
        <p14:creationId xmlns:p14="http://schemas.microsoft.com/office/powerpoint/2010/main" val="263950023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116</TotalTime>
  <Words>1107</Words>
  <Application>Microsoft Office PowerPoint</Application>
  <PresentationFormat>Widescreen</PresentationFormat>
  <Paragraphs>94</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Trebuchet MS</vt:lpstr>
      <vt:lpstr>Wingdings</vt:lpstr>
      <vt:lpstr>Wingdings 3</vt:lpstr>
      <vt:lpstr>Facet</vt:lpstr>
      <vt:lpstr>Membership and Representation in Congress</vt:lpstr>
      <vt:lpstr>Structure and Leadership for Each House</vt:lpstr>
      <vt:lpstr>Key Leadership Positions</vt:lpstr>
      <vt:lpstr>Leadership Positions’ Responsibilities</vt:lpstr>
      <vt:lpstr>How Are The Leadership Positions Chosen?</vt:lpstr>
      <vt:lpstr>Differences In The Leadership Positions </vt:lpstr>
      <vt:lpstr>Structural rules</vt:lpstr>
      <vt:lpstr>Committee membership</vt:lpstr>
      <vt:lpstr>Constitutional checks/powers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Membership and Representation in Congress</dc:title>
  <dc:creator>ENGINEER</dc:creator>
  <cp:lastModifiedBy>ENGINEER</cp:lastModifiedBy>
  <cp:revision>21</cp:revision>
  <dcterms:created xsi:type="dcterms:W3CDTF">2021-10-10T03:23:47Z</dcterms:created>
  <dcterms:modified xsi:type="dcterms:W3CDTF">2021-10-10T05:20:33Z</dcterms:modified>
</cp:coreProperties>
</file>