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varScale="1">
        <p:scale>
          <a:sx n="86" d="100"/>
          <a:sy n="86" d="100"/>
        </p:scale>
        <p:origin x="1092"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150B2C-DBB4-4284-9E98-E675B3248D98}" type="datetimeFigureOut">
              <a:rPr lang="en-US" smtClean="0"/>
              <a:t>10/22/2021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C9666A-3C94-4D84-964B-7D6FE8C49A07}" type="slidenum">
              <a:rPr lang="en-US" smtClean="0"/>
              <a:t>‹#›</a:t>
            </a:fld>
            <a:endParaRPr lang="en-US"/>
          </a:p>
        </p:txBody>
      </p:sp>
    </p:spTree>
    <p:extLst>
      <p:ext uri="{BB962C8B-B14F-4D97-AF65-F5344CB8AC3E}">
        <p14:creationId xmlns:p14="http://schemas.microsoft.com/office/powerpoint/2010/main" val="76751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California, America, the Apple Company specializes in manufacturing, marketing, and retailing computer software, online services, personal computers, and consumer electronics. Currently, the company has succeeded in creating a market niche by producing unique software across the market. Examples of such products include </a:t>
            </a:r>
            <a:r>
              <a:rPr lang="en-US" sz="1200" kern="1200" dirty="0" err="1" smtClean="0">
                <a:solidFill>
                  <a:schemeClr val="tx1"/>
                </a:solidFill>
                <a:effectLst/>
                <a:latin typeface="+mn-lt"/>
                <a:ea typeface="+mn-ea"/>
                <a:cs typeface="+mn-cs"/>
              </a:rPr>
              <a:t>iPad</a:t>
            </a:r>
            <a:r>
              <a:rPr lang="en-US" sz="1200" kern="1200" dirty="0" smtClean="0">
                <a:solidFill>
                  <a:schemeClr val="tx1"/>
                </a:solidFill>
                <a:effectLst/>
                <a:latin typeface="+mn-lt"/>
                <a:ea typeface="+mn-ea"/>
                <a:cs typeface="+mn-cs"/>
              </a:rPr>
              <a:t> tablet computers, iPod media players, and smartphones (</a:t>
            </a:r>
            <a:r>
              <a:rPr lang="en-US" sz="1200" kern="1200" dirty="0" err="1" smtClean="0">
                <a:solidFill>
                  <a:schemeClr val="tx1"/>
                </a:solidFill>
                <a:effectLst/>
                <a:latin typeface="+mn-lt"/>
                <a:ea typeface="+mn-ea"/>
                <a:cs typeface="+mn-cs"/>
              </a:rPr>
              <a:t>Mickle</a:t>
            </a:r>
            <a:r>
              <a:rPr lang="en-US" sz="1200" kern="1200" dirty="0" smtClean="0">
                <a:solidFill>
                  <a:schemeClr val="tx1"/>
                </a:solidFill>
                <a:effectLst/>
                <a:latin typeface="+mn-lt"/>
                <a:ea typeface="+mn-ea"/>
                <a:cs typeface="+mn-cs"/>
              </a:rPr>
              <a:t>, Kubota, &amp; Mochizuki, 2018). The company's mission is to create a compelling user experience through innovative services and software, especially for its extensive customers. The company's primary objective is to work towards attaining maximum customer satisfaction through the production of simple products. On the other hand, the company's vision is how it believes that the institution remains the face of the planet in making great products.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2</a:t>
            </a:fld>
            <a:endParaRPr lang="en-US"/>
          </a:p>
        </p:txBody>
      </p:sp>
    </p:spTree>
    <p:extLst>
      <p:ext uri="{BB962C8B-B14F-4D97-AF65-F5344CB8AC3E}">
        <p14:creationId xmlns:p14="http://schemas.microsoft.com/office/powerpoint/2010/main" val="612413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Apple's core values consist of building products, which the company believes in, setting aggressive goals across the market, and ensuring that the customers are part of the company's adventure and experience (Munson, 2017). On the other hand, the company's ethics include being accountable, bringing policy to life, and working under a specific business conduct policy. The policy incorporates aspects such as confidentiality, respect, and honesty. Apart from that, the company seeks to demonstrate integrity, especially during its business operations (Munson, 2017).  As part of its social responsibility, Apple seeks to set high social responsibility standards through its extensive supply chain. It also insists on safe working conditions.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3</a:t>
            </a:fld>
            <a:endParaRPr lang="en-US"/>
          </a:p>
        </p:txBody>
      </p:sp>
    </p:spTree>
    <p:extLst>
      <p:ext uri="{BB962C8B-B14F-4D97-AF65-F5344CB8AC3E}">
        <p14:creationId xmlns:p14="http://schemas.microsoft.com/office/powerpoint/2010/main" val="2014886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analysis will be based on the company's SWOT analysis, which reflects Apple's strengths, weaknesses, opportunities, and threats. The company's major strength is that it remains the most substantial global brand. Apart from that, the company has high-profit margins, which are based on its premium pricing. Some of the weaknesses linked to the company are the high selling prices, which discourages buyers (</a:t>
            </a:r>
            <a:r>
              <a:rPr lang="en-US" sz="1200" kern="1200" dirty="0" err="1" smtClean="0">
                <a:solidFill>
                  <a:schemeClr val="tx1"/>
                </a:solidFill>
                <a:effectLst/>
                <a:latin typeface="+mn-lt"/>
                <a:ea typeface="+mn-ea"/>
                <a:cs typeface="+mn-cs"/>
              </a:rPr>
              <a:t>Mickle</a:t>
            </a:r>
            <a:r>
              <a:rPr lang="en-US" sz="1200" kern="1200" dirty="0" smtClean="0">
                <a:solidFill>
                  <a:schemeClr val="tx1"/>
                </a:solidFill>
                <a:effectLst/>
                <a:latin typeface="+mn-lt"/>
                <a:ea typeface="+mn-ea"/>
                <a:cs typeface="+mn-cs"/>
              </a:rPr>
              <a:t>, Kubota, &amp; Mochizuki, 2018).  Another significant drawback is that it has a limited distribution network. This makes it quite limited in the market. The two significant opportunities that could be linked to the company are occasionally producing new product lines and the distribution network, which keeps growing.</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4</a:t>
            </a:fld>
            <a:endParaRPr lang="en-US"/>
          </a:p>
        </p:txBody>
      </p:sp>
    </p:spTree>
    <p:extLst>
      <p:ext uri="{BB962C8B-B14F-4D97-AF65-F5344CB8AC3E}">
        <p14:creationId xmlns:p14="http://schemas.microsoft.com/office/powerpoint/2010/main" val="59485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company's internal environment issue, in this case, incorporates aspects such as copyright and intellectual property. The company's intellectual property embodies Apple's innovation. Using the company's trademarks remains prohibited. However, in few instances, the company usually authorizes the use (</a:t>
            </a:r>
            <a:r>
              <a:rPr lang="en-US" sz="1200" kern="1200" dirty="0" err="1" smtClean="0">
                <a:solidFill>
                  <a:schemeClr val="tx1"/>
                </a:solidFill>
                <a:effectLst/>
                <a:latin typeface="+mn-lt"/>
                <a:ea typeface="+mn-ea"/>
                <a:cs typeface="+mn-cs"/>
              </a:rPr>
              <a:t>Mickle</a:t>
            </a:r>
            <a:r>
              <a:rPr lang="en-US" sz="1200" kern="1200" dirty="0" smtClean="0">
                <a:solidFill>
                  <a:schemeClr val="tx1"/>
                </a:solidFill>
                <a:effectLst/>
                <a:latin typeface="+mn-lt"/>
                <a:ea typeface="+mn-ea"/>
                <a:cs typeface="+mn-cs"/>
              </a:rPr>
              <a:t>, Kubota, &amp; Mochizuki, 2018).  While the company cannot be copyrighted, it remains evident that its artistic representation is sometimes copyrighted. On the other hand, the company's most vital patent is the personal computer it produces, which it considers as the design patent. The company protects some of its patents through logo marks, sounds in connection, and product designs. Further, the company has various design patents meant for building staircase designs and glass panels.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5</a:t>
            </a:fld>
            <a:endParaRPr lang="en-US"/>
          </a:p>
        </p:txBody>
      </p:sp>
    </p:spTree>
    <p:extLst>
      <p:ext uri="{BB962C8B-B14F-4D97-AF65-F5344CB8AC3E}">
        <p14:creationId xmlns:p14="http://schemas.microsoft.com/office/powerpoint/2010/main" val="302970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company's external environment mainly bases on the opportunities and threats linked to the company. The two significant opportunities that the Apple Company has is the ability to produce new product lines continuously. This allows the company to compete effectively in the market due to its high product standards (</a:t>
            </a:r>
            <a:r>
              <a:rPr lang="en-US" sz="1200" kern="1200" dirty="0" err="1" smtClean="0">
                <a:solidFill>
                  <a:schemeClr val="tx1"/>
                </a:solidFill>
                <a:effectLst/>
                <a:latin typeface="+mn-lt"/>
                <a:ea typeface="+mn-ea"/>
                <a:cs typeface="+mn-cs"/>
              </a:rPr>
              <a:t>Mickle</a:t>
            </a:r>
            <a:r>
              <a:rPr lang="en-US" sz="1200" kern="1200" dirty="0" smtClean="0">
                <a:solidFill>
                  <a:schemeClr val="tx1"/>
                </a:solidFill>
                <a:effectLst/>
                <a:latin typeface="+mn-lt"/>
                <a:ea typeface="+mn-ea"/>
                <a:cs typeface="+mn-cs"/>
              </a:rPr>
              <a:t>, Kubota, &amp; Mochizuki, 2018). Apart from that, the company's distribution network keeps opening up, thus encouraging the company to keep growing. Perhaps the two most significant threats that the company faces are the competition issue and market penetration aspect. Both problems are likely to arise due to its high pricing policy, thus challenging it to penetrate the market. Most people are opting for alternative cheaper products.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6</a:t>
            </a:fld>
            <a:endParaRPr lang="en-US"/>
          </a:p>
        </p:txBody>
      </p:sp>
    </p:spTree>
    <p:extLst>
      <p:ext uri="{BB962C8B-B14F-4D97-AF65-F5344CB8AC3E}">
        <p14:creationId xmlns:p14="http://schemas.microsoft.com/office/powerpoint/2010/main" val="949075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company's external and internal environment analysis, it is evident that the factors mentioned are critical towards Apple's financial performance. Incorporating the vertical integration would be vital for the company in advancing expertise in its services and product development across the market (Munson, 2017). Apart from that, the strategy would come in handy for the company towards maintaining its competitive value. Vertical integration allows the organization to rationalize its operations since it mainly incorporates a direct ownership approach towards the various production processes and marketing processes. The approach is known to ignore the negative aspects linked to external and internal factors.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7</a:t>
            </a:fld>
            <a:endParaRPr lang="en-US"/>
          </a:p>
        </p:txBody>
      </p:sp>
    </p:spTree>
    <p:extLst>
      <p:ext uri="{BB962C8B-B14F-4D97-AF65-F5344CB8AC3E}">
        <p14:creationId xmlns:p14="http://schemas.microsoft.com/office/powerpoint/2010/main" val="615627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company's strategic objective is based on its product development. Achieving this objective is dependent on the company's market development and penetration ability. Currently, the market development aspect has a lower priority, especially in the company's technology business. However, through the generic strategy, the company is likely to improve in this sector. The generic strategy focuses on three primary factors. Here, the factors include differentiation, cost leadership, and focus. Through this strategy, the company will be able to pursue its competitive advantage across the global markets (Munson, 2017). Through its cost leadership strategy, the company would focus on products that are acceptable across the market in terms of pricing and quality. The company could also focus on introducing a diversification plan, allowing the company to venture into other pocket-friendly businesses.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8</a:t>
            </a:fld>
            <a:endParaRPr lang="en-US"/>
          </a:p>
        </p:txBody>
      </p:sp>
    </p:spTree>
    <p:extLst>
      <p:ext uri="{BB962C8B-B14F-4D97-AF65-F5344CB8AC3E}">
        <p14:creationId xmlns:p14="http://schemas.microsoft.com/office/powerpoint/2010/main" val="3019634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introduction of the diversification plan strategy and the generic strategy will automatically trigger through the company's pricing strategies. Here, product pricing will determine whether the market will continue accepting the products or not. Therefore, to achieve both the long and short-term goals, the company could alter its pricing system to establish whether the product remains popular in the market (</a:t>
            </a:r>
            <a:r>
              <a:rPr lang="en-US" sz="1200" kern="1200" dirty="0" err="1" smtClean="0">
                <a:solidFill>
                  <a:schemeClr val="tx1"/>
                </a:solidFill>
                <a:effectLst/>
                <a:latin typeface="+mn-lt"/>
                <a:ea typeface="+mn-ea"/>
                <a:cs typeface="+mn-cs"/>
              </a:rPr>
              <a:t>MacIntosh</a:t>
            </a:r>
            <a:r>
              <a:rPr lang="en-US" sz="1200" kern="1200" dirty="0" smtClean="0">
                <a:solidFill>
                  <a:schemeClr val="tx1"/>
                </a:solidFill>
                <a:effectLst/>
                <a:latin typeface="+mn-lt"/>
                <a:ea typeface="+mn-ea"/>
                <a:cs typeface="+mn-cs"/>
              </a:rPr>
              <a:t>, &amp; Maclean, 2014). The other purpose is to base on the competition-based pricing system or demand-based pricing. Since the technology market remains intense, it would be financially feasible to incorporate competition-based pricing. On the other hand, using the value-based pricing system would force the company to consider aspects such as product uniqueness.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9</a:t>
            </a:fld>
            <a:endParaRPr lang="en-US"/>
          </a:p>
        </p:txBody>
      </p:sp>
    </p:spTree>
    <p:extLst>
      <p:ext uri="{BB962C8B-B14F-4D97-AF65-F5344CB8AC3E}">
        <p14:creationId xmlns:p14="http://schemas.microsoft.com/office/powerpoint/2010/main" val="1918424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strategic plan, the Apple Company will use several methods and measures such as profitability levels once the strategic plan is in place, customer satisfaction levels, and many customers frequenting the Apple outlets and websites. The company could also use dashboards where the retailers will periodically report the company's retail progress. Other metrics include the financials, whereby the management will analyze the company's cash flows and revenues within a specific period (</a:t>
            </a:r>
            <a:r>
              <a:rPr lang="en-US" sz="1200" kern="1200" dirty="0" err="1" smtClean="0">
                <a:solidFill>
                  <a:schemeClr val="tx1"/>
                </a:solidFill>
                <a:effectLst/>
                <a:latin typeface="+mn-lt"/>
                <a:ea typeface="+mn-ea"/>
                <a:cs typeface="+mn-cs"/>
              </a:rPr>
              <a:t>MacIntosh</a:t>
            </a:r>
            <a:r>
              <a:rPr lang="en-US" sz="1200" kern="1200" dirty="0" smtClean="0">
                <a:solidFill>
                  <a:schemeClr val="tx1"/>
                </a:solidFill>
                <a:effectLst/>
                <a:latin typeface="+mn-lt"/>
                <a:ea typeface="+mn-ea"/>
                <a:cs typeface="+mn-cs"/>
              </a:rPr>
              <a:t>, &amp; Maclean, 2014). The company also has the option to set the track metrics based on the sales goals. For instance, it may use techniques such as repeat business to analyze its sales performances.</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10</a:t>
            </a:fld>
            <a:endParaRPr lang="en-US"/>
          </a:p>
        </p:txBody>
      </p:sp>
    </p:spTree>
    <p:extLst>
      <p:ext uri="{BB962C8B-B14F-4D97-AF65-F5344CB8AC3E}">
        <p14:creationId xmlns:p14="http://schemas.microsoft.com/office/powerpoint/2010/main" val="338658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strategic plan would be farsighted to base on the external and internal analysis, mainly when focusing on the company's strategic plan. In this analysis, it remains evident that Apple is still in a good market position to venture further in the market towards attaining its objectives. To achieve this, the company would need to diversify further in the market and establish market niches, which will allow it to compete with minimal difficulties. Additionally, the company can incorporate a selective pricing system as part of its market segment. Such a strategy would enable the company to gain a massive market share.  </a:t>
            </a:r>
          </a:p>
          <a:p>
            <a:endParaRPr lang="en-US" dirty="0"/>
          </a:p>
        </p:txBody>
      </p:sp>
      <p:sp>
        <p:nvSpPr>
          <p:cNvPr id="4" name="Slide Number Placeholder 3"/>
          <p:cNvSpPr>
            <a:spLocks noGrp="1"/>
          </p:cNvSpPr>
          <p:nvPr>
            <p:ph type="sldNum" sz="quarter" idx="10"/>
          </p:nvPr>
        </p:nvSpPr>
        <p:spPr/>
        <p:txBody>
          <a:bodyPr/>
          <a:lstStyle/>
          <a:p>
            <a:fld id="{07C9666A-3C94-4D84-964B-7D6FE8C49A07}" type="slidenum">
              <a:rPr lang="en-US" smtClean="0"/>
              <a:t>11</a:t>
            </a:fld>
            <a:endParaRPr lang="en-US"/>
          </a:p>
        </p:txBody>
      </p:sp>
    </p:spTree>
    <p:extLst>
      <p:ext uri="{BB962C8B-B14F-4D97-AF65-F5344CB8AC3E}">
        <p14:creationId xmlns:p14="http://schemas.microsoft.com/office/powerpoint/2010/main" val="700191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B362545-33B1-4C52-A9B7-C8D00761AF9F}" type="datetimeFigureOut">
              <a:rPr lang="en-US" smtClean="0"/>
              <a:t>10/22/2021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862249-2963-4CE0-84AE-6FBAE2BD3D9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62249-2963-4CE0-84AE-6FBAE2BD3D93}"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62249-2963-4CE0-84AE-6FBAE2BD3D93}"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862249-2963-4CE0-84AE-6FBAE2BD3D93}"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4862249-2963-4CE0-84AE-6FBAE2BD3D9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4862249-2963-4CE0-84AE-6FBAE2BD3D93}"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4862249-2963-4CE0-84AE-6FBAE2BD3D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B362545-33B1-4C52-A9B7-C8D00761AF9F}" type="datetimeFigureOut">
              <a:rPr lang="en-US" smtClean="0"/>
              <a:t>10/22/2021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862249-2963-4CE0-84AE-6FBAE2BD3D9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B362545-33B1-4C52-A9B7-C8D00761AF9F}" type="datetimeFigureOut">
              <a:rPr lang="en-US" smtClean="0"/>
              <a:t>10/22/2021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862249-2963-4CE0-84AE-6FBAE2BD3D93}"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62249-2963-4CE0-84AE-6FBAE2BD3D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362545-33B1-4C52-A9B7-C8D00761AF9F}" type="datetimeFigureOut">
              <a:rPr lang="en-US" smtClean="0"/>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62249-2963-4CE0-84AE-6FBAE2BD3D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B362545-33B1-4C52-A9B7-C8D00761AF9F}" type="datetimeFigureOut">
              <a:rPr lang="en-US" smtClean="0"/>
              <a:t>10/22/2021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862249-2963-4CE0-84AE-6FBAE2BD3D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1676400"/>
          </a:xfrm>
        </p:spPr>
        <p:txBody>
          <a:bodyPr/>
          <a:lstStyle/>
          <a:p>
            <a:pPr algn="ctr"/>
            <a:r>
              <a:rPr lang="en-US" dirty="0" smtClean="0">
                <a:latin typeface="Times New Roman" pitchFamily="18" charset="0"/>
                <a:cs typeface="Times New Roman" pitchFamily="18" charset="0"/>
              </a:rPr>
              <a:t>Strategic Plan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133600" y="3657600"/>
            <a:ext cx="5547360" cy="1066800"/>
          </a:xfrm>
        </p:spPr>
        <p:txBody>
          <a:bodyPr/>
          <a:lstStyle/>
          <a:p>
            <a:endParaRPr lang="en-US" dirty="0"/>
          </a:p>
        </p:txBody>
      </p:sp>
    </p:spTree>
    <p:extLst>
      <p:ext uri="{BB962C8B-B14F-4D97-AF65-F5344CB8AC3E}">
        <p14:creationId xmlns:p14="http://schemas.microsoft.com/office/powerpoint/2010/main" val="1984767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638800"/>
          </a:xfrm>
        </p:spPr>
        <p:txBody>
          <a:bodyPr>
            <a:normAutofit fontScale="70000" lnSpcReduction="20000"/>
          </a:bodyPr>
          <a:lstStyle/>
          <a:p>
            <a:pPr>
              <a:lnSpc>
                <a:spcPct val="170000"/>
              </a:lnSpc>
            </a:pPr>
            <a:r>
              <a:rPr lang="en-US" dirty="0" smtClean="0">
                <a:latin typeface="Times New Roman" pitchFamily="18" charset="0"/>
                <a:cs typeface="Times New Roman" pitchFamily="18" charset="0"/>
              </a:rPr>
              <a:t>Apple </a:t>
            </a:r>
            <a:r>
              <a:rPr lang="en-US" dirty="0">
                <a:latin typeface="Times New Roman" pitchFamily="18" charset="0"/>
                <a:cs typeface="Times New Roman" pitchFamily="18" charset="0"/>
              </a:rPr>
              <a:t>Company specializes in manufacturing, marketing, and retailing computer software, </a:t>
            </a:r>
            <a:r>
              <a:rPr lang="en-US" dirty="0" smtClean="0">
                <a:latin typeface="Times New Roman" pitchFamily="18" charset="0"/>
                <a:cs typeface="Times New Roman" pitchFamily="18" charset="0"/>
              </a:rPr>
              <a:t>and online </a:t>
            </a:r>
            <a:r>
              <a:rPr lang="en-US" dirty="0">
                <a:latin typeface="Times New Roman" pitchFamily="18" charset="0"/>
                <a:cs typeface="Times New Roman" pitchFamily="18" charset="0"/>
              </a:rPr>
              <a:t>services, </a:t>
            </a:r>
            <a:endParaRPr lang="en-US" dirty="0" smtClean="0">
              <a:latin typeface="Times New Roman" pitchFamily="18" charset="0"/>
              <a:cs typeface="Times New Roman" pitchFamily="18" charset="0"/>
            </a:endParaRPr>
          </a:p>
          <a:p>
            <a:pPr>
              <a:lnSpc>
                <a:spcPct val="170000"/>
              </a:lnSpc>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a:t>
            </a:r>
            <a:r>
              <a:rPr lang="en-US" dirty="0">
                <a:latin typeface="Times New Roman" pitchFamily="18" charset="0"/>
                <a:cs typeface="Times New Roman" pitchFamily="18" charset="0"/>
              </a:rPr>
              <a:t>company has succeeded in creating a market niche by producing unique software across the market. </a:t>
            </a:r>
            <a:endParaRPr lang="en-US" dirty="0" smtClean="0">
              <a:latin typeface="Times New Roman" pitchFamily="18" charset="0"/>
              <a:cs typeface="Times New Roman" pitchFamily="18" charset="0"/>
            </a:endParaRPr>
          </a:p>
          <a:p>
            <a:pPr>
              <a:lnSpc>
                <a:spcPct val="170000"/>
              </a:lnSpc>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company's mission is to create a compelling user experience through innovative services and software, especially for its extensive customers. </a:t>
            </a:r>
            <a:endParaRPr lang="en-US" dirty="0" smtClean="0">
              <a:latin typeface="Times New Roman" pitchFamily="18" charset="0"/>
              <a:cs typeface="Times New Roman" pitchFamily="18" charset="0"/>
            </a:endParaRPr>
          </a:p>
          <a:p>
            <a:pPr>
              <a:lnSpc>
                <a:spcPct val="170000"/>
              </a:lnSpc>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company's primary objective is to work towards attaining maximum customer satisfaction through the production of simple products</a:t>
            </a:r>
            <a:r>
              <a:rPr lang="en-US" dirty="0" smtClean="0">
                <a:latin typeface="Times New Roman" pitchFamily="18" charset="0"/>
                <a:cs typeface="Times New Roman" pitchFamily="18" charset="0"/>
              </a:rPr>
              <a:t>.</a:t>
            </a:r>
          </a:p>
          <a:p>
            <a:pPr>
              <a:lnSpc>
                <a:spcPct val="170000"/>
              </a:lnSpc>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company's vision is how it believes that the institution remains the face of the planet in making great products.</a:t>
            </a:r>
          </a:p>
          <a:p>
            <a:endParaRPr lang="en-US" dirty="0"/>
          </a:p>
        </p:txBody>
      </p:sp>
      <p:sp>
        <p:nvSpPr>
          <p:cNvPr id="2" name="Title 1"/>
          <p:cNvSpPr>
            <a:spLocks noGrp="1"/>
          </p:cNvSpPr>
          <p:nvPr>
            <p:ph type="title"/>
          </p:nvPr>
        </p:nvSpPr>
        <p:spPr>
          <a:xfrm>
            <a:off x="457200" y="762000"/>
            <a:ext cx="8229600" cy="579438"/>
          </a:xfrm>
        </p:spPr>
        <p:txBody>
          <a:bodyPr>
            <a:normAutofit fontScale="90000"/>
          </a:bodyPr>
          <a:lstStyle/>
          <a:p>
            <a:pPr algn="ctr"/>
            <a:r>
              <a:rPr lang="en-US" dirty="0">
                <a:effectLst/>
                <a:latin typeface="Times New Roman" pitchFamily="18" charset="0"/>
                <a:cs typeface="Times New Roman" pitchFamily="18" charset="0"/>
              </a:rPr>
              <a:t>Introduction</a:t>
            </a:r>
            <a:r>
              <a:rPr lang="en-US" dirty="0">
                <a:effectLst/>
              </a:rPr>
              <a:t/>
            </a:r>
            <a:br>
              <a:rPr lang="en-US" dirty="0">
                <a:effectLst/>
              </a:rPr>
            </a:br>
            <a:endParaRPr lang="en-US" dirty="0"/>
          </a:p>
        </p:txBody>
      </p:sp>
    </p:spTree>
    <p:extLst>
      <p:ext uri="{BB962C8B-B14F-4D97-AF65-F5344CB8AC3E}">
        <p14:creationId xmlns:p14="http://schemas.microsoft.com/office/powerpoint/2010/main" val="2229081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486400"/>
          </a:xfrm>
        </p:spPr>
        <p:txBody>
          <a:bodyPr>
            <a:normAutofit fontScale="62500" lnSpcReduction="20000"/>
          </a:bodyPr>
          <a:lstStyle/>
          <a:p>
            <a:pPr>
              <a:lnSpc>
                <a:spcPct val="220000"/>
              </a:lnSpc>
            </a:pPr>
            <a:r>
              <a:rPr lang="en-US" sz="2900" dirty="0">
                <a:latin typeface="Times New Roman" pitchFamily="18" charset="0"/>
                <a:cs typeface="Times New Roman" pitchFamily="18" charset="0"/>
              </a:rPr>
              <a:t>Apple's core values consist of building products, </a:t>
            </a:r>
            <a:r>
              <a:rPr lang="en-US" sz="2900" dirty="0" smtClean="0">
                <a:latin typeface="Times New Roman" pitchFamily="18" charset="0"/>
                <a:cs typeface="Times New Roman" pitchFamily="18" charset="0"/>
              </a:rPr>
              <a:t>setting </a:t>
            </a:r>
            <a:r>
              <a:rPr lang="en-US" sz="2900" dirty="0">
                <a:latin typeface="Times New Roman" pitchFamily="18" charset="0"/>
                <a:cs typeface="Times New Roman" pitchFamily="18" charset="0"/>
              </a:rPr>
              <a:t>aggressive goals </a:t>
            </a:r>
            <a:r>
              <a:rPr lang="en-US" sz="2900" dirty="0" smtClean="0">
                <a:latin typeface="Times New Roman" pitchFamily="18" charset="0"/>
                <a:cs typeface="Times New Roman" pitchFamily="18" charset="0"/>
              </a:rPr>
              <a:t>and </a:t>
            </a:r>
            <a:r>
              <a:rPr lang="en-US" sz="2900" dirty="0">
                <a:latin typeface="Times New Roman" pitchFamily="18" charset="0"/>
                <a:cs typeface="Times New Roman" pitchFamily="18" charset="0"/>
              </a:rPr>
              <a:t>ensuring that the customers are part of the company's </a:t>
            </a:r>
            <a:r>
              <a:rPr lang="en-US" sz="2900" dirty="0" smtClean="0">
                <a:latin typeface="Times New Roman" pitchFamily="18" charset="0"/>
                <a:cs typeface="Times New Roman" pitchFamily="18" charset="0"/>
              </a:rPr>
              <a:t>adventure</a:t>
            </a:r>
          </a:p>
          <a:p>
            <a:pPr>
              <a:lnSpc>
                <a:spcPct val="220000"/>
              </a:lnSpc>
            </a:pPr>
            <a:r>
              <a:rPr lang="en-US" sz="2900" dirty="0" smtClean="0">
                <a:latin typeface="Times New Roman" pitchFamily="18" charset="0"/>
                <a:cs typeface="Times New Roman" pitchFamily="18" charset="0"/>
              </a:rPr>
              <a:t> The company's </a:t>
            </a:r>
            <a:r>
              <a:rPr lang="en-US" sz="2900" dirty="0">
                <a:latin typeface="Times New Roman" pitchFamily="18" charset="0"/>
                <a:cs typeface="Times New Roman" pitchFamily="18" charset="0"/>
              </a:rPr>
              <a:t>ethics include being accountable, bringing policy to life, and working under a specific business conduct policy. </a:t>
            </a:r>
            <a:endParaRPr lang="en-US" sz="2900" dirty="0" smtClean="0">
              <a:latin typeface="Times New Roman" pitchFamily="18" charset="0"/>
              <a:cs typeface="Times New Roman" pitchFamily="18" charset="0"/>
            </a:endParaRPr>
          </a:p>
          <a:p>
            <a:pPr>
              <a:lnSpc>
                <a:spcPct val="220000"/>
              </a:lnSpc>
            </a:pPr>
            <a:r>
              <a:rPr lang="en-US" sz="2900" dirty="0" smtClean="0">
                <a:latin typeface="Times New Roman" pitchFamily="18" charset="0"/>
                <a:cs typeface="Times New Roman" pitchFamily="18" charset="0"/>
              </a:rPr>
              <a:t>The </a:t>
            </a:r>
            <a:r>
              <a:rPr lang="en-US" sz="2900" dirty="0">
                <a:latin typeface="Times New Roman" pitchFamily="18" charset="0"/>
                <a:cs typeface="Times New Roman" pitchFamily="18" charset="0"/>
              </a:rPr>
              <a:t>policy incorporates aspects such as confidentiality, respect, and honesty</a:t>
            </a:r>
            <a:r>
              <a:rPr lang="en-US" sz="2900" dirty="0" smtClean="0">
                <a:latin typeface="Times New Roman" pitchFamily="18" charset="0"/>
                <a:cs typeface="Times New Roman" pitchFamily="18" charset="0"/>
              </a:rPr>
              <a:t>.</a:t>
            </a:r>
          </a:p>
          <a:p>
            <a:pPr>
              <a:lnSpc>
                <a:spcPct val="220000"/>
              </a:lnSpc>
            </a:pPr>
            <a:r>
              <a:rPr lang="en-US" sz="2900" dirty="0">
                <a:latin typeface="Times New Roman" pitchFamily="18" charset="0"/>
                <a:cs typeface="Times New Roman" pitchFamily="18" charset="0"/>
              </a:rPr>
              <a:t>T</a:t>
            </a:r>
            <a:r>
              <a:rPr lang="en-US" sz="2900" dirty="0" smtClean="0">
                <a:latin typeface="Times New Roman" pitchFamily="18" charset="0"/>
                <a:cs typeface="Times New Roman" pitchFamily="18" charset="0"/>
              </a:rPr>
              <a:t>he </a:t>
            </a:r>
            <a:r>
              <a:rPr lang="en-US" sz="2900" dirty="0">
                <a:latin typeface="Times New Roman" pitchFamily="18" charset="0"/>
                <a:cs typeface="Times New Roman" pitchFamily="18" charset="0"/>
              </a:rPr>
              <a:t>company seeks to demonstrate integrity, especially during its business operations </a:t>
            </a:r>
            <a:endParaRPr lang="en-US" sz="2900" dirty="0" smtClean="0">
              <a:latin typeface="Times New Roman" pitchFamily="18" charset="0"/>
              <a:cs typeface="Times New Roman" pitchFamily="18" charset="0"/>
            </a:endParaRPr>
          </a:p>
          <a:p>
            <a:pPr>
              <a:lnSpc>
                <a:spcPct val="220000"/>
              </a:lnSpc>
            </a:pPr>
            <a:r>
              <a:rPr lang="en-US" sz="2900" dirty="0" smtClean="0">
                <a:latin typeface="Times New Roman" pitchFamily="18" charset="0"/>
                <a:cs typeface="Times New Roman" pitchFamily="18" charset="0"/>
              </a:rPr>
              <a:t>Apple </a:t>
            </a:r>
            <a:r>
              <a:rPr lang="en-US" sz="2900" dirty="0">
                <a:latin typeface="Times New Roman" pitchFamily="18" charset="0"/>
                <a:cs typeface="Times New Roman" pitchFamily="18" charset="0"/>
              </a:rPr>
              <a:t>seeks to set high social responsibility standards through its extensive supply </a:t>
            </a:r>
            <a:r>
              <a:rPr lang="en-US" sz="2900" dirty="0" smtClean="0">
                <a:latin typeface="Times New Roman" pitchFamily="18" charset="0"/>
                <a:cs typeface="Times New Roman" pitchFamily="18" charset="0"/>
              </a:rPr>
              <a:t>chain</a:t>
            </a:r>
            <a:endParaRPr lang="en-US" sz="29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pPr algn="ctr"/>
            <a:r>
              <a:rPr lang="en-US" dirty="0" smtClean="0">
                <a:effectLst/>
                <a:latin typeface="Times New Roman" pitchFamily="18" charset="0"/>
                <a:cs typeface="Times New Roman" pitchFamily="18" charset="0"/>
              </a:rPr>
              <a:t/>
            </a:r>
            <a:br>
              <a:rPr lang="en-US" dirty="0" smtClean="0">
                <a:effectLst/>
                <a:latin typeface="Times New Roman" pitchFamily="18" charset="0"/>
                <a:cs typeface="Times New Roman" pitchFamily="18" charset="0"/>
              </a:rPr>
            </a:br>
            <a:r>
              <a:rPr lang="en-US" dirty="0" smtClean="0">
                <a:effectLst/>
                <a:latin typeface="Times New Roman" pitchFamily="18" charset="0"/>
                <a:cs typeface="Times New Roman" pitchFamily="18" charset="0"/>
              </a:rPr>
              <a:t>Core </a:t>
            </a:r>
            <a:r>
              <a:rPr lang="en-US" dirty="0">
                <a:effectLst/>
                <a:latin typeface="Times New Roman" pitchFamily="18" charset="0"/>
                <a:cs typeface="Times New Roman" pitchFamily="18" charset="0"/>
              </a:rPr>
              <a:t>values, ethics, and social responsibility principles</a:t>
            </a:r>
            <a:r>
              <a:rPr lang="en-US" dirty="0">
                <a:effectLst/>
              </a:rPr>
              <a:t/>
            </a:r>
            <a:br>
              <a:rPr lang="en-US" dirty="0">
                <a:effectLst/>
              </a:rPr>
            </a:br>
            <a:endParaRPr lang="en-US" dirty="0"/>
          </a:p>
        </p:txBody>
      </p:sp>
    </p:spTree>
    <p:extLst>
      <p:ext uri="{BB962C8B-B14F-4D97-AF65-F5344CB8AC3E}">
        <p14:creationId xmlns:p14="http://schemas.microsoft.com/office/powerpoint/2010/main" val="2681692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The analysis will be based on the company's SWOT </a:t>
            </a:r>
            <a:r>
              <a:rPr lang="en-US" sz="2000" dirty="0" smtClean="0">
                <a:latin typeface="Times New Roman" pitchFamily="18" charset="0"/>
                <a:cs typeface="Times New Roman" pitchFamily="18" charset="0"/>
              </a:rPr>
              <a:t>analysis</a:t>
            </a:r>
          </a:p>
          <a:p>
            <a:pPr>
              <a:lnSpc>
                <a:spcPct val="150000"/>
              </a:lnSpc>
            </a:pPr>
            <a:r>
              <a:rPr lang="en-US" sz="2000" dirty="0" smtClean="0">
                <a:latin typeface="Times New Roman" pitchFamily="18" charset="0"/>
                <a:cs typeface="Times New Roman" pitchFamily="18" charset="0"/>
              </a:rPr>
              <a:t>Apple is a substantial </a:t>
            </a:r>
            <a:r>
              <a:rPr lang="en-US" sz="2000" dirty="0">
                <a:latin typeface="Times New Roman" pitchFamily="18" charset="0"/>
                <a:cs typeface="Times New Roman" pitchFamily="18" charset="0"/>
              </a:rPr>
              <a:t>global brand. </a:t>
            </a:r>
            <a:endParaRPr lang="en-US" sz="2000" dirty="0" smtClean="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company has high-profit margins, which are based on its premium pricing.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Primary weakness is </a:t>
            </a:r>
            <a:r>
              <a:rPr lang="en-US" sz="2000" dirty="0">
                <a:latin typeface="Times New Roman" pitchFamily="18" charset="0"/>
                <a:cs typeface="Times New Roman" pitchFamily="18" charset="0"/>
              </a:rPr>
              <a:t>that it has a limited distribution network</a:t>
            </a:r>
            <a:r>
              <a:rPr lang="en-US" sz="2000" dirty="0" smtClean="0">
                <a:latin typeface="Times New Roman" pitchFamily="18" charset="0"/>
                <a:cs typeface="Times New Roman" pitchFamily="18" charset="0"/>
              </a:rPr>
              <a:t>.</a:t>
            </a:r>
          </a:p>
          <a:p>
            <a:endParaRPr lang="en-US" dirty="0"/>
          </a:p>
        </p:txBody>
      </p:sp>
      <p:sp>
        <p:nvSpPr>
          <p:cNvPr id="2" name="Title 1"/>
          <p:cNvSpPr>
            <a:spLocks noGrp="1"/>
          </p:cNvSpPr>
          <p:nvPr>
            <p:ph type="title"/>
          </p:nvPr>
        </p:nvSpPr>
        <p:spPr>
          <a:xfrm>
            <a:off x="457200" y="274638"/>
            <a:ext cx="8229600" cy="715962"/>
          </a:xfrm>
        </p:spPr>
        <p:txBody>
          <a:bodyPr>
            <a:normAutofit fontScale="90000"/>
          </a:bodyPr>
          <a:lstStyle/>
          <a:p>
            <a:pPr algn="ctr"/>
            <a:r>
              <a:rPr lang="en-US" dirty="0" smtClean="0">
                <a:effectLst/>
                <a:latin typeface="Times New Roman" pitchFamily="18" charset="0"/>
                <a:cs typeface="Times New Roman" pitchFamily="18" charset="0"/>
              </a:rPr>
              <a:t/>
            </a:r>
            <a:br>
              <a:rPr lang="en-US" dirty="0" smtClean="0">
                <a:effectLst/>
                <a:latin typeface="Times New Roman" pitchFamily="18" charset="0"/>
                <a:cs typeface="Times New Roman" pitchFamily="18" charset="0"/>
              </a:rPr>
            </a:br>
            <a:r>
              <a:rPr lang="en-US" dirty="0" smtClean="0">
                <a:effectLst/>
                <a:latin typeface="Times New Roman" pitchFamily="18" charset="0"/>
                <a:cs typeface="Times New Roman" pitchFamily="18" charset="0"/>
              </a:rPr>
              <a:t>Analysis</a:t>
            </a:r>
            <a:r>
              <a:rPr lang="en-US" dirty="0">
                <a:effectLst/>
                <a:latin typeface="Times New Roman" pitchFamily="18" charset="0"/>
                <a:cs typeface="Times New Roman" pitchFamily="18" charset="0"/>
              </a:rPr>
              <a:t/>
            </a:r>
            <a:br>
              <a:rPr lang="en-US" dirty="0">
                <a:effectLst/>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4308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11891"/>
          </a:xfrm>
        </p:spPr>
        <p:txBody>
          <a:bodyPr>
            <a:normAutofit/>
          </a:bodyPr>
          <a:lstStyle/>
          <a:p>
            <a:pPr>
              <a:lnSpc>
                <a:spcPct val="150000"/>
              </a:lnSpc>
            </a:pPr>
            <a:r>
              <a:rPr lang="en-US" sz="2000" dirty="0">
                <a:latin typeface="Times New Roman" pitchFamily="18" charset="0"/>
                <a:cs typeface="Times New Roman" pitchFamily="18" charset="0"/>
              </a:rPr>
              <a:t>The company's internal environment issue, </a:t>
            </a:r>
            <a:r>
              <a:rPr lang="en-US" sz="2000" dirty="0" smtClean="0">
                <a:latin typeface="Times New Roman" pitchFamily="18" charset="0"/>
                <a:cs typeface="Times New Roman" pitchFamily="18" charset="0"/>
              </a:rPr>
              <a:t>incorporates copyright </a:t>
            </a:r>
            <a:r>
              <a:rPr lang="en-US" sz="2000" dirty="0">
                <a:latin typeface="Times New Roman" pitchFamily="18" charset="0"/>
                <a:cs typeface="Times New Roman" pitchFamily="18" charset="0"/>
              </a:rPr>
              <a:t>and intellectual property.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company's intellectual property embodies Apple's innovation.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Using </a:t>
            </a:r>
            <a:r>
              <a:rPr lang="en-US" sz="2000" dirty="0">
                <a:latin typeface="Times New Roman" pitchFamily="18" charset="0"/>
                <a:cs typeface="Times New Roman" pitchFamily="18" charset="0"/>
              </a:rPr>
              <a:t>the company's trademarks remains prohibited. </a:t>
            </a:r>
            <a:endParaRPr lang="en-US" sz="2000" dirty="0" smtClean="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company's most vital patent is the personal computer it produces, which it considers as the design patent</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company protects some of its patents through logo marks, sounds in connection, and product designs. </a:t>
            </a:r>
          </a:p>
        </p:txBody>
      </p:sp>
      <p:sp>
        <p:nvSpPr>
          <p:cNvPr id="2" name="Title 1"/>
          <p:cNvSpPr>
            <a:spLocks noGrp="1"/>
          </p:cNvSpPr>
          <p:nvPr>
            <p:ph type="title"/>
          </p:nvPr>
        </p:nvSpPr>
        <p:spPr>
          <a:xfrm>
            <a:off x="457200" y="304800"/>
            <a:ext cx="8229600" cy="1143000"/>
          </a:xfrm>
        </p:spPr>
        <p:txBody>
          <a:bodyPr>
            <a:normAutofit fontScale="90000"/>
          </a:bodyPr>
          <a:lstStyle/>
          <a:p>
            <a:pPr algn="ctr"/>
            <a:r>
              <a:rPr lang="en-US" dirty="0">
                <a:effectLst/>
                <a:latin typeface="Times New Roman" pitchFamily="18" charset="0"/>
                <a:cs typeface="Times New Roman" pitchFamily="18" charset="0"/>
              </a:rPr>
              <a:t>Internal environment</a:t>
            </a:r>
            <a:r>
              <a:rPr lang="en-US" dirty="0">
                <a:effectLst/>
              </a:rPr>
              <a:t/>
            </a:r>
            <a:br>
              <a:rPr lang="en-US" dirty="0">
                <a:effectLst/>
              </a:rPr>
            </a:br>
            <a:endParaRPr lang="en-US" dirty="0"/>
          </a:p>
        </p:txBody>
      </p:sp>
    </p:spTree>
    <p:extLst>
      <p:ext uri="{BB962C8B-B14F-4D97-AF65-F5344CB8AC3E}">
        <p14:creationId xmlns:p14="http://schemas.microsoft.com/office/powerpoint/2010/main" val="314803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a:bodyPr>
          <a:lstStyle/>
          <a:p>
            <a:pPr>
              <a:lnSpc>
                <a:spcPct val="150000"/>
              </a:lnSpc>
            </a:pPr>
            <a:r>
              <a:rPr lang="en-US" sz="2000" dirty="0">
                <a:latin typeface="Times New Roman" pitchFamily="18" charset="0"/>
                <a:cs typeface="Times New Roman" pitchFamily="18" charset="0"/>
              </a:rPr>
              <a:t>The company's external environment mainly bases on the opportunities and threats linked to the company.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two significant opportunities that the Apple Company has is the ability to produce new product lines continuously. </a:t>
            </a:r>
            <a:endParaRPr lang="en-US" sz="2000" dirty="0" smtClean="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A</a:t>
            </a:r>
            <a:r>
              <a:rPr lang="en-US" sz="2000" dirty="0" smtClean="0">
                <a:latin typeface="Times New Roman" pitchFamily="18" charset="0"/>
                <a:cs typeface="Times New Roman" pitchFamily="18" charset="0"/>
              </a:rPr>
              <a:t>llows </a:t>
            </a:r>
            <a:r>
              <a:rPr lang="en-US" sz="2000" dirty="0">
                <a:latin typeface="Times New Roman" pitchFamily="18" charset="0"/>
                <a:cs typeface="Times New Roman" pitchFamily="18" charset="0"/>
              </a:rPr>
              <a:t>the company to compete effectively in the market due to its high product </a:t>
            </a:r>
            <a:r>
              <a:rPr lang="en-US" sz="2000" dirty="0" smtClean="0">
                <a:latin typeface="Times New Roman" pitchFamily="18" charset="0"/>
                <a:cs typeface="Times New Roman" pitchFamily="18" charset="0"/>
              </a:rPr>
              <a:t>standards</a:t>
            </a: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company's distribution network keeps opening up, thus encouraging the company to keep </a:t>
            </a:r>
            <a:r>
              <a:rPr lang="en-US" sz="2000" dirty="0" smtClean="0">
                <a:latin typeface="Times New Roman" pitchFamily="18" charset="0"/>
                <a:cs typeface="Times New Roman" pitchFamily="18" charset="0"/>
              </a:rPr>
              <a:t>growing.</a:t>
            </a:r>
          </a:p>
          <a:p>
            <a:pPr>
              <a:lnSpc>
                <a:spcPct val="150000"/>
              </a:lnSpc>
            </a:pPr>
            <a:r>
              <a:rPr lang="en-US" sz="2000" dirty="0" smtClean="0">
                <a:latin typeface="Times New Roman" pitchFamily="18" charset="0"/>
                <a:cs typeface="Times New Roman" pitchFamily="18" charset="0"/>
              </a:rPr>
              <a:t>Perhaps </a:t>
            </a:r>
            <a:r>
              <a:rPr lang="en-US" sz="2000" dirty="0">
                <a:latin typeface="Times New Roman" pitchFamily="18" charset="0"/>
                <a:cs typeface="Times New Roman" pitchFamily="18" charset="0"/>
              </a:rPr>
              <a:t>the two most significant threats that the company faces are the competition issue and market penetration aspect. </a:t>
            </a:r>
          </a:p>
        </p:txBody>
      </p:sp>
      <p:sp>
        <p:nvSpPr>
          <p:cNvPr id="2" name="Title 1"/>
          <p:cNvSpPr>
            <a:spLocks noGrp="1"/>
          </p:cNvSpPr>
          <p:nvPr>
            <p:ph type="title"/>
          </p:nvPr>
        </p:nvSpPr>
        <p:spPr/>
        <p:txBody>
          <a:bodyPr>
            <a:normAutofit/>
          </a:bodyPr>
          <a:lstStyle/>
          <a:p>
            <a:pPr algn="ctr"/>
            <a:r>
              <a:rPr lang="en-US" sz="2700" dirty="0">
                <a:effectLst/>
                <a:latin typeface="Times New Roman" pitchFamily="18" charset="0"/>
                <a:cs typeface="Times New Roman" pitchFamily="18" charset="0"/>
              </a:rPr>
              <a:t>External Environment</a:t>
            </a:r>
            <a:r>
              <a:rPr lang="en-US" dirty="0">
                <a:effectLst/>
              </a:rPr>
              <a:t/>
            </a:r>
            <a:br>
              <a:rPr lang="en-US" dirty="0">
                <a:effectLst/>
              </a:rPr>
            </a:br>
            <a:endParaRPr lang="en-US" dirty="0"/>
          </a:p>
        </p:txBody>
      </p:sp>
    </p:spTree>
    <p:extLst>
      <p:ext uri="{BB962C8B-B14F-4D97-AF65-F5344CB8AC3E}">
        <p14:creationId xmlns:p14="http://schemas.microsoft.com/office/powerpoint/2010/main" val="993590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itchFamily="18" charset="0"/>
                <a:cs typeface="Times New Roman" pitchFamily="18" charset="0"/>
              </a:rPr>
              <a:t>Incorporating </a:t>
            </a:r>
            <a:r>
              <a:rPr lang="en-US" sz="2000" dirty="0">
                <a:latin typeface="Times New Roman" pitchFamily="18" charset="0"/>
                <a:cs typeface="Times New Roman" pitchFamily="18" charset="0"/>
              </a:rPr>
              <a:t>the vertical integration would be vital for the company in advancing expertise in its services and product development across the </a:t>
            </a:r>
            <a:r>
              <a:rPr lang="en-US" sz="2000" dirty="0" smtClean="0">
                <a:latin typeface="Times New Roman" pitchFamily="18" charset="0"/>
                <a:cs typeface="Times New Roman" pitchFamily="18" charset="0"/>
              </a:rPr>
              <a:t>market</a:t>
            </a: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strategy would come in handy for the company towards maintaining its competitive value.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Vertical </a:t>
            </a:r>
            <a:r>
              <a:rPr lang="en-US" sz="2000" dirty="0">
                <a:latin typeface="Times New Roman" pitchFamily="18" charset="0"/>
                <a:cs typeface="Times New Roman" pitchFamily="18" charset="0"/>
              </a:rPr>
              <a:t>integration allows the organization to rationalize its operations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approach is known to ignore the negative aspects linked to external and internal factors.</a:t>
            </a:r>
          </a:p>
          <a:p>
            <a:endParaRPr lang="en-US" dirty="0"/>
          </a:p>
        </p:txBody>
      </p:sp>
      <p:sp>
        <p:nvSpPr>
          <p:cNvPr id="2" name="Title 1"/>
          <p:cNvSpPr>
            <a:spLocks noGrp="1"/>
          </p:cNvSpPr>
          <p:nvPr>
            <p:ph type="title"/>
          </p:nvPr>
        </p:nvSpPr>
        <p:spPr/>
        <p:txBody>
          <a:bodyPr>
            <a:normAutofit fontScale="90000"/>
          </a:bodyPr>
          <a:lstStyle/>
          <a:p>
            <a:pPr algn="ctr"/>
            <a:r>
              <a:rPr lang="en-US" sz="3100" dirty="0">
                <a:effectLst/>
                <a:latin typeface="Times New Roman" pitchFamily="18" charset="0"/>
                <a:cs typeface="Times New Roman" pitchFamily="18" charset="0"/>
              </a:rPr>
              <a:t>Evaluation of the internal and external environment’s impact</a:t>
            </a:r>
            <a:r>
              <a:rPr lang="en-US" dirty="0">
                <a:effectLst/>
              </a:rPr>
              <a:t/>
            </a:r>
            <a:br>
              <a:rPr lang="en-US" dirty="0">
                <a:effectLst/>
              </a:rPr>
            </a:br>
            <a:endParaRPr lang="en-US" dirty="0"/>
          </a:p>
        </p:txBody>
      </p:sp>
    </p:spTree>
    <p:extLst>
      <p:ext uri="{BB962C8B-B14F-4D97-AF65-F5344CB8AC3E}">
        <p14:creationId xmlns:p14="http://schemas.microsoft.com/office/powerpoint/2010/main" val="1898404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a:bodyPr>
          <a:lstStyle/>
          <a:p>
            <a:pPr>
              <a:lnSpc>
                <a:spcPct val="150000"/>
              </a:lnSpc>
            </a:pPr>
            <a:r>
              <a:rPr lang="en-US" sz="2000" dirty="0">
                <a:latin typeface="Times New Roman" pitchFamily="18" charset="0"/>
                <a:cs typeface="Times New Roman" pitchFamily="18" charset="0"/>
              </a:rPr>
              <a:t>The company's strategic objective is based on its product development.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Achieving </a:t>
            </a:r>
            <a:r>
              <a:rPr lang="en-US" sz="2000" dirty="0">
                <a:latin typeface="Times New Roman" pitchFamily="18" charset="0"/>
                <a:cs typeface="Times New Roman" pitchFamily="18" charset="0"/>
              </a:rPr>
              <a:t>this objective is dependent on the company's market development and penetration ability.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market </a:t>
            </a:r>
            <a:r>
              <a:rPr lang="en-US" sz="2000" dirty="0">
                <a:latin typeface="Times New Roman" pitchFamily="18" charset="0"/>
                <a:cs typeface="Times New Roman" pitchFamily="18" charset="0"/>
              </a:rPr>
              <a:t>development aspect has a lower priority, especially in the company's technology business. </a:t>
            </a:r>
            <a:endParaRPr lang="en-US" sz="2000" dirty="0" smtClean="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hrough </a:t>
            </a:r>
            <a:r>
              <a:rPr lang="en-US" sz="2000" dirty="0">
                <a:latin typeface="Times New Roman" pitchFamily="18" charset="0"/>
                <a:cs typeface="Times New Roman" pitchFamily="18" charset="0"/>
              </a:rPr>
              <a:t>the generic strategy, the company is likely to improve in this sector.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generic strategy focuses on three primary factors. Here, the factors include differentiation, cost leadership, and focus. </a:t>
            </a:r>
          </a:p>
        </p:txBody>
      </p:sp>
      <p:sp>
        <p:nvSpPr>
          <p:cNvPr id="2" name="Title 1"/>
          <p:cNvSpPr>
            <a:spLocks noGrp="1"/>
          </p:cNvSpPr>
          <p:nvPr>
            <p:ph type="title"/>
          </p:nvPr>
        </p:nvSpPr>
        <p:spPr/>
        <p:txBody>
          <a:bodyPr>
            <a:normAutofit fontScale="90000"/>
          </a:bodyPr>
          <a:lstStyle/>
          <a:p>
            <a:pPr algn="ctr"/>
            <a:r>
              <a:rPr lang="en-US" sz="3600" dirty="0">
                <a:effectLst/>
                <a:latin typeface="Times New Roman" pitchFamily="18" charset="0"/>
                <a:cs typeface="Times New Roman" pitchFamily="18" charset="0"/>
              </a:rPr>
              <a:t>Strategic objective  </a:t>
            </a:r>
            <a:r>
              <a:rPr lang="en-US" dirty="0">
                <a:effectLst/>
              </a:rPr>
              <a:t/>
            </a:r>
            <a:br>
              <a:rPr lang="en-US" dirty="0">
                <a:effectLst/>
              </a:rPr>
            </a:br>
            <a:endParaRPr lang="en-US" dirty="0"/>
          </a:p>
        </p:txBody>
      </p:sp>
    </p:spTree>
    <p:extLst>
      <p:ext uri="{BB962C8B-B14F-4D97-AF65-F5344CB8AC3E}">
        <p14:creationId xmlns:p14="http://schemas.microsoft.com/office/powerpoint/2010/main" val="1910565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11891"/>
          </a:xfrm>
        </p:spPr>
        <p:txBody>
          <a:bodyPr>
            <a:normAutofit/>
          </a:bodyPr>
          <a:lstStyle/>
          <a:p>
            <a:pPr>
              <a:lnSpc>
                <a:spcPct val="150000"/>
              </a:lnSpc>
            </a:pPr>
            <a:r>
              <a:rPr lang="en-US" sz="2000" dirty="0">
                <a:latin typeface="Times New Roman" pitchFamily="18" charset="0"/>
                <a:cs typeface="Times New Roman" pitchFamily="18" charset="0"/>
              </a:rPr>
              <a:t>The introduction of the diversification plan strategy and the generic strategy will automatically trigger through the company's pricing strategies.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Product </a:t>
            </a:r>
            <a:r>
              <a:rPr lang="en-US" sz="2000" dirty="0">
                <a:latin typeface="Times New Roman" pitchFamily="18" charset="0"/>
                <a:cs typeface="Times New Roman" pitchFamily="18" charset="0"/>
              </a:rPr>
              <a:t>pricing will determine whether the market will continue accepting the products or not. </a:t>
            </a:r>
            <a:endParaRPr lang="en-US" sz="2000" dirty="0" smtClean="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o </a:t>
            </a:r>
            <a:r>
              <a:rPr lang="en-US" sz="2000" dirty="0">
                <a:latin typeface="Times New Roman" pitchFamily="18" charset="0"/>
                <a:cs typeface="Times New Roman" pitchFamily="18" charset="0"/>
              </a:rPr>
              <a:t>achieve both the long and short-term goals, the company could alter its pricing system to establish whether the product remains popular in the </a:t>
            </a:r>
            <a:r>
              <a:rPr lang="en-US" sz="2000" dirty="0" smtClean="0">
                <a:latin typeface="Times New Roman" pitchFamily="18" charset="0"/>
                <a:cs typeface="Times New Roman" pitchFamily="18" charset="0"/>
              </a:rPr>
              <a:t>market</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gn="ctr"/>
            <a:r>
              <a:rPr lang="en-US" dirty="0" smtClean="0">
                <a:effectLst/>
                <a:latin typeface="Times New Roman" pitchFamily="18" charset="0"/>
                <a:cs typeface="Times New Roman" pitchFamily="18" charset="0"/>
              </a:rPr>
              <a:t/>
            </a:r>
            <a:br>
              <a:rPr lang="en-US" dirty="0" smtClean="0">
                <a:effectLst/>
                <a:latin typeface="Times New Roman" pitchFamily="18" charset="0"/>
                <a:cs typeface="Times New Roman" pitchFamily="18" charset="0"/>
              </a:rPr>
            </a:br>
            <a:r>
              <a:rPr lang="en-US" sz="2200" dirty="0" smtClean="0">
                <a:effectLst/>
                <a:latin typeface="Times New Roman" pitchFamily="18" charset="0"/>
                <a:cs typeface="Times New Roman" pitchFamily="18" charset="0"/>
              </a:rPr>
              <a:t>Short- </a:t>
            </a:r>
            <a:r>
              <a:rPr lang="en-US" sz="2200" dirty="0">
                <a:effectLst/>
                <a:latin typeface="Times New Roman" pitchFamily="18" charset="0"/>
                <a:cs typeface="Times New Roman" pitchFamily="18" charset="0"/>
              </a:rPr>
              <a:t>and long-term goals for achieving the company’s strategic plan</a:t>
            </a:r>
            <a:r>
              <a:rPr lang="en-US" dirty="0">
                <a:effectLst/>
              </a:rPr>
              <a:t/>
            </a:r>
            <a:br>
              <a:rPr lang="en-US" dirty="0">
                <a:effectLst/>
              </a:rPr>
            </a:br>
            <a:endParaRPr lang="en-US" dirty="0"/>
          </a:p>
        </p:txBody>
      </p:sp>
    </p:spTree>
    <p:extLst>
      <p:ext uri="{BB962C8B-B14F-4D97-AF65-F5344CB8AC3E}">
        <p14:creationId xmlns:p14="http://schemas.microsoft.com/office/powerpoint/2010/main" val="3537823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Apple Company will use several methods and measures such </a:t>
            </a:r>
            <a:r>
              <a:rPr lang="en-US" sz="2000" dirty="0" smtClean="0">
                <a:latin typeface="Times New Roman" pitchFamily="18" charset="0"/>
                <a:cs typeface="Times New Roman" pitchFamily="18" charset="0"/>
              </a:rPr>
              <a:t>as;</a:t>
            </a:r>
          </a:p>
          <a:p>
            <a:pPr>
              <a:lnSpc>
                <a:spcPct val="150000"/>
              </a:lnSpc>
              <a:buFont typeface="Wingdings" pitchFamily="2" charset="2"/>
              <a:buChar char="Ø"/>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t>
            </a:r>
            <a:r>
              <a:rPr lang="en-US" sz="2000" dirty="0" smtClean="0">
                <a:latin typeface="Times New Roman" pitchFamily="18" charset="0"/>
                <a:cs typeface="Times New Roman" pitchFamily="18" charset="0"/>
              </a:rPr>
              <a:t>rofitability </a:t>
            </a:r>
            <a:r>
              <a:rPr lang="en-US" sz="2000" dirty="0">
                <a:latin typeface="Times New Roman" pitchFamily="18" charset="0"/>
                <a:cs typeface="Times New Roman" pitchFamily="18" charset="0"/>
              </a:rPr>
              <a:t>levels </a:t>
            </a:r>
            <a:endParaRPr lang="en-US" sz="2000" dirty="0" smtClean="0">
              <a:latin typeface="Times New Roman" pitchFamily="18" charset="0"/>
              <a:cs typeface="Times New Roman" pitchFamily="18" charset="0"/>
            </a:endParaRPr>
          </a:p>
          <a:p>
            <a:pPr>
              <a:lnSpc>
                <a:spcPct val="150000"/>
              </a:lnSpc>
              <a:buFont typeface="Wingdings" pitchFamily="2" charset="2"/>
              <a:buChar char="Ø"/>
            </a:pPr>
            <a:r>
              <a:rPr lang="en-US" sz="2000" dirty="0">
                <a:latin typeface="Times New Roman" pitchFamily="18" charset="0"/>
                <a:cs typeface="Times New Roman" pitchFamily="18" charset="0"/>
              </a:rPr>
              <a:t>C</a:t>
            </a:r>
            <a:r>
              <a:rPr lang="en-US" sz="2000" dirty="0" smtClean="0">
                <a:latin typeface="Times New Roman" pitchFamily="18" charset="0"/>
                <a:cs typeface="Times New Roman" pitchFamily="18" charset="0"/>
              </a:rPr>
              <a:t>ustomer </a:t>
            </a:r>
            <a:r>
              <a:rPr lang="en-US" sz="2000" dirty="0">
                <a:latin typeface="Times New Roman" pitchFamily="18" charset="0"/>
                <a:cs typeface="Times New Roman" pitchFamily="18" charset="0"/>
              </a:rPr>
              <a:t>satisfaction levels</a:t>
            </a:r>
            <a:r>
              <a:rPr lang="en-US" sz="2000" dirty="0" smtClean="0">
                <a:latin typeface="Times New Roman" pitchFamily="18" charset="0"/>
                <a:cs typeface="Times New Roman" pitchFamily="18" charset="0"/>
              </a:rPr>
              <a:t>,</a:t>
            </a:r>
          </a:p>
          <a:p>
            <a:pPr>
              <a:lnSpc>
                <a:spcPct val="150000"/>
              </a:lnSpc>
              <a:buFont typeface="Wingdings" pitchFamily="2" charset="2"/>
              <a:buChar char="Ø"/>
            </a:pPr>
            <a:r>
              <a:rPr lang="en-US" sz="2000" dirty="0">
                <a:latin typeface="Times New Roman" pitchFamily="18" charset="0"/>
                <a:cs typeface="Times New Roman" pitchFamily="18" charset="0"/>
              </a:rPr>
              <a:t>N</a:t>
            </a:r>
            <a:r>
              <a:rPr lang="en-US" sz="2000" dirty="0" smtClean="0">
                <a:latin typeface="Times New Roman" pitchFamily="18" charset="0"/>
                <a:cs typeface="Times New Roman" pitchFamily="18" charset="0"/>
              </a:rPr>
              <a:t>umber </a:t>
            </a:r>
            <a:r>
              <a:rPr lang="en-US" sz="2000" dirty="0">
                <a:latin typeface="Times New Roman" pitchFamily="18" charset="0"/>
                <a:cs typeface="Times New Roman" pitchFamily="18" charset="0"/>
              </a:rPr>
              <a:t>customers frequenting the Apple outlets and websites. </a:t>
            </a:r>
          </a:p>
        </p:txBody>
      </p:sp>
      <p:sp>
        <p:nvSpPr>
          <p:cNvPr id="2" name="Title 1"/>
          <p:cNvSpPr>
            <a:spLocks noGrp="1"/>
          </p:cNvSpPr>
          <p:nvPr>
            <p:ph type="title"/>
          </p:nvPr>
        </p:nvSpPr>
        <p:spPr/>
        <p:txBody>
          <a:bodyPr>
            <a:normAutofit/>
          </a:bodyPr>
          <a:lstStyle/>
          <a:p>
            <a:pPr algn="ctr"/>
            <a:r>
              <a:rPr lang="en-US" sz="2800" dirty="0">
                <a:effectLst/>
                <a:latin typeface="Times New Roman" pitchFamily="18" charset="0"/>
                <a:cs typeface="Times New Roman" pitchFamily="18" charset="0"/>
              </a:rPr>
              <a:t>M</a:t>
            </a:r>
            <a:r>
              <a:rPr lang="en-US" sz="2800" dirty="0" smtClean="0">
                <a:effectLst/>
                <a:latin typeface="Times New Roman" pitchFamily="18" charset="0"/>
                <a:cs typeface="Times New Roman" pitchFamily="18" charset="0"/>
              </a:rPr>
              <a:t>ethods </a:t>
            </a:r>
            <a:r>
              <a:rPr lang="en-US" sz="2800" dirty="0">
                <a:effectLst/>
                <a:latin typeface="Times New Roman" pitchFamily="18" charset="0"/>
                <a:cs typeface="Times New Roman" pitchFamily="18" charset="0"/>
              </a:rPr>
              <a:t>for collecting data and measuring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42651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11891"/>
          </a:xfrm>
        </p:spPr>
        <p:txBody>
          <a:bodyPr>
            <a:normAutofit/>
          </a:bodyPr>
          <a:lstStyle/>
          <a:p>
            <a:pPr>
              <a:lnSpc>
                <a:spcPct val="150000"/>
              </a:lnSpc>
            </a:pPr>
            <a:r>
              <a:rPr lang="en-US" sz="2000" dirty="0">
                <a:latin typeface="Times New Roman" pitchFamily="18" charset="0"/>
                <a:cs typeface="Times New Roman" pitchFamily="18" charset="0"/>
              </a:rPr>
              <a:t>This strategic plan would be farsighted to base on the external and internal </a:t>
            </a:r>
            <a:r>
              <a:rPr lang="en-US" sz="2000" dirty="0" smtClean="0">
                <a:latin typeface="Times New Roman" pitchFamily="18" charset="0"/>
                <a:cs typeface="Times New Roman" pitchFamily="18" charset="0"/>
              </a:rPr>
              <a:t>analysis</a:t>
            </a:r>
          </a:p>
          <a:p>
            <a:pPr>
              <a:lnSpc>
                <a:spcPct val="150000"/>
              </a:lnSpc>
            </a:pPr>
            <a:r>
              <a:rPr lang="en-US" sz="2000" dirty="0" smtClean="0">
                <a:latin typeface="Times New Roman" pitchFamily="18" charset="0"/>
                <a:cs typeface="Times New Roman" pitchFamily="18" charset="0"/>
              </a:rPr>
              <a:t>Apple </a:t>
            </a:r>
            <a:r>
              <a:rPr lang="en-US" sz="2000" dirty="0">
                <a:latin typeface="Times New Roman" pitchFamily="18" charset="0"/>
                <a:cs typeface="Times New Roman" pitchFamily="18" charset="0"/>
              </a:rPr>
              <a:t>is still in a good market position to venture further in the market towards attaining its objectives</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To achieve this, the company would need to diversify further in the market and establish market niches</a:t>
            </a:r>
            <a:r>
              <a:rPr lang="en-US" sz="2000" dirty="0" smtClean="0">
                <a:latin typeface="Times New Roman" pitchFamily="18" charset="0"/>
                <a:cs typeface="Times New Roman" pitchFamily="18" charset="0"/>
              </a:rPr>
              <a:t>,</a:t>
            </a:r>
          </a:p>
          <a:p>
            <a:pPr>
              <a:lnSpc>
                <a:spcPct val="150000"/>
              </a:lnSpc>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company can incorporate a selective pricing system as part of its market segment. </a:t>
            </a:r>
          </a:p>
        </p:txBody>
      </p:sp>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89833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81600"/>
          </a:xfrm>
        </p:spPr>
        <p:txBody>
          <a:bodyPr>
            <a:normAutofit/>
          </a:bodyPr>
          <a:lstStyle/>
          <a:p>
            <a:pPr marL="109728" indent="0">
              <a:buNone/>
            </a:pPr>
            <a:endParaRPr lang="en-US" dirty="0"/>
          </a:p>
        </p:txBody>
      </p:sp>
      <p:sp>
        <p:nvSpPr>
          <p:cNvPr id="2" name="Title 1"/>
          <p:cNvSpPr>
            <a:spLocks noGrp="1"/>
          </p:cNvSpPr>
          <p:nvPr>
            <p:ph type="title"/>
          </p:nvPr>
        </p:nvSpPr>
        <p:spPr/>
        <p:txBody>
          <a:bodyPr>
            <a:normAutofit/>
          </a:bodyPr>
          <a:lstStyle/>
          <a:p>
            <a:pPr algn="ct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877317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TotalTime>
  <Words>1898</Words>
  <Application>Microsoft Office PowerPoint</Application>
  <PresentationFormat>On-screen Show (4:3)</PresentationFormat>
  <Paragraphs>75</Paragraphs>
  <Slides>12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Calibri</vt:lpstr>
      <vt:lpstr>Lucida Sans Unicode</vt:lpstr>
      <vt:lpstr>Times New Roman</vt:lpstr>
      <vt:lpstr>Verdana</vt:lpstr>
      <vt:lpstr>Wingdings</vt:lpstr>
      <vt:lpstr>Wingdings 2</vt:lpstr>
      <vt:lpstr>Wingdings 3</vt:lpstr>
      <vt:lpstr>Concourse</vt:lpstr>
      <vt:lpstr>Strategic Plan </vt:lpstr>
      <vt:lpstr>Introduction </vt:lpstr>
      <vt:lpstr> Core values, ethics, and social responsibility principles </vt:lpstr>
      <vt:lpstr> Analysis </vt:lpstr>
      <vt:lpstr>Internal environment </vt:lpstr>
      <vt:lpstr>External Environment </vt:lpstr>
      <vt:lpstr>Evaluation of the internal and external environment’s impact </vt:lpstr>
      <vt:lpstr>Strategic objective   </vt:lpstr>
      <vt:lpstr> Short- and long-term goals for achieving the company’s strategic plan </vt:lpstr>
      <vt:lpstr>Methods for collecting data and measuring </vt:lpstr>
      <vt:lpstr>Conclusion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Albert</dc:creator>
  <cp:lastModifiedBy>Hitesh</cp:lastModifiedBy>
  <cp:revision>8</cp:revision>
  <dcterms:created xsi:type="dcterms:W3CDTF">2021-09-18T11:10:47Z</dcterms:created>
  <dcterms:modified xsi:type="dcterms:W3CDTF">2021-10-22T18:35:45Z</dcterms:modified>
</cp:coreProperties>
</file>