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55" r:id="rId1"/>
  </p:sldMasterIdLst>
  <p:notesMasterIdLst>
    <p:notesMasterId r:id="rId9"/>
  </p:notesMasterIdLst>
  <p:sldIdLst>
    <p:sldId id="256" r:id="rId2"/>
    <p:sldId id="268" r:id="rId3"/>
    <p:sldId id="257" r:id="rId4"/>
    <p:sldId id="258" r:id="rId5"/>
    <p:sldId id="271" r:id="rId6"/>
    <p:sldId id="272" r:id="rId7"/>
    <p:sldId id="267"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CC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79" autoAdjust="0"/>
    <p:restoredTop sz="86745" autoAdjust="0"/>
  </p:normalViewPr>
  <p:slideViewPr>
    <p:cSldViewPr snapToGrid="0">
      <p:cViewPr varScale="1">
        <p:scale>
          <a:sx n="64" d="100"/>
          <a:sy n="64" d="100"/>
        </p:scale>
        <p:origin x="786"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AACBAF-4971-40D7-A7BB-6228DE29591A}" type="datetimeFigureOut">
              <a:rPr lang="en-GB" smtClean="0"/>
              <a:t>03/08/2021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D32467-530E-4D07-90D3-147D6B3B9E7E}" type="slidenum">
              <a:rPr lang="en-GB" smtClean="0"/>
              <a:t>‹#›</a:t>
            </a:fld>
            <a:endParaRPr lang="en-GB"/>
          </a:p>
        </p:txBody>
      </p:sp>
    </p:spTree>
    <p:extLst>
      <p:ext uri="{BB962C8B-B14F-4D97-AF65-F5344CB8AC3E}">
        <p14:creationId xmlns:p14="http://schemas.microsoft.com/office/powerpoint/2010/main" val="1829054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0D32467-530E-4D07-90D3-147D6B3B9E7E}" type="slidenum">
              <a:rPr lang="en-GB" smtClean="0"/>
              <a:t>2</a:t>
            </a:fld>
            <a:endParaRPr lang="en-GB"/>
          </a:p>
        </p:txBody>
      </p:sp>
    </p:spTree>
    <p:extLst>
      <p:ext uri="{BB962C8B-B14F-4D97-AF65-F5344CB8AC3E}">
        <p14:creationId xmlns:p14="http://schemas.microsoft.com/office/powerpoint/2010/main" val="13896200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0D32467-530E-4D07-90D3-147D6B3B9E7E}" type="slidenum">
              <a:rPr lang="en-GB" smtClean="0"/>
              <a:t>3</a:t>
            </a:fld>
            <a:endParaRPr lang="en-GB"/>
          </a:p>
        </p:txBody>
      </p:sp>
    </p:spTree>
    <p:extLst>
      <p:ext uri="{BB962C8B-B14F-4D97-AF65-F5344CB8AC3E}">
        <p14:creationId xmlns:p14="http://schemas.microsoft.com/office/powerpoint/2010/main" val="3954245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0D32467-530E-4D07-90D3-147D6B3B9E7E}" type="slidenum">
              <a:rPr lang="en-GB" smtClean="0"/>
              <a:t>4</a:t>
            </a:fld>
            <a:endParaRPr lang="en-GB"/>
          </a:p>
        </p:txBody>
      </p:sp>
    </p:spTree>
    <p:extLst>
      <p:ext uri="{BB962C8B-B14F-4D97-AF65-F5344CB8AC3E}">
        <p14:creationId xmlns:p14="http://schemas.microsoft.com/office/powerpoint/2010/main" val="440791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0D32467-530E-4D07-90D3-147D6B3B9E7E}" type="slidenum">
              <a:rPr lang="en-GB" smtClean="0"/>
              <a:t>7</a:t>
            </a:fld>
            <a:endParaRPr lang="en-GB"/>
          </a:p>
        </p:txBody>
      </p:sp>
    </p:spTree>
    <p:extLst>
      <p:ext uri="{BB962C8B-B14F-4D97-AF65-F5344CB8AC3E}">
        <p14:creationId xmlns:p14="http://schemas.microsoft.com/office/powerpoint/2010/main" val="2428655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73B43E-68C8-4131-AC64-AEE36D27C980}" type="datetimeFigureOut">
              <a:rPr lang="en-GB" smtClean="0"/>
              <a:t>03/08/2021</a:t>
            </a:fld>
            <a:endParaRPr lang="en-GB"/>
          </a:p>
        </p:txBody>
      </p:sp>
      <p:sp>
        <p:nvSpPr>
          <p:cNvPr id="5" name="Footer Placeholder 4"/>
          <p:cNvSpPr>
            <a:spLocks noGrp="1"/>
          </p:cNvSpPr>
          <p:nvPr>
            <p:ph type="ftr" sz="quarter" idx="11"/>
          </p:nvPr>
        </p:nvSpPr>
        <p:spPr/>
        <p:txBody>
          <a:bodyPr/>
          <a:lstStyle/>
          <a:p>
            <a:endParaRPr lang="en-GB"/>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C054DCA-F576-432B-BE8D-2F699A47F3A4}" type="slidenum">
              <a:rPr lang="en-GB" smtClean="0"/>
              <a:t>‹#›</a:t>
            </a:fld>
            <a:endParaRPr lang="en-GB"/>
          </a:p>
        </p:txBody>
      </p:sp>
    </p:spTree>
    <p:extLst>
      <p:ext uri="{BB962C8B-B14F-4D97-AF65-F5344CB8AC3E}">
        <p14:creationId xmlns:p14="http://schemas.microsoft.com/office/powerpoint/2010/main" val="1337596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73B43E-68C8-4131-AC64-AEE36D27C980}" type="datetimeFigureOut">
              <a:rPr lang="en-GB" smtClean="0"/>
              <a:t>03/08/2021</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C054DCA-F576-432B-BE8D-2F699A47F3A4}" type="slidenum">
              <a:rPr lang="en-GB" smtClean="0"/>
              <a:t>‹#›</a:t>
            </a:fld>
            <a:endParaRPr lang="en-GB"/>
          </a:p>
        </p:txBody>
      </p:sp>
    </p:spTree>
    <p:extLst>
      <p:ext uri="{BB962C8B-B14F-4D97-AF65-F5344CB8AC3E}">
        <p14:creationId xmlns:p14="http://schemas.microsoft.com/office/powerpoint/2010/main" val="3222461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373B43E-68C8-4131-AC64-AEE36D27C980}" type="datetimeFigureOut">
              <a:rPr lang="en-GB" smtClean="0"/>
              <a:t>03/08/2021</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C054DCA-F576-432B-BE8D-2F699A47F3A4}" type="slidenum">
              <a:rPr lang="en-GB" smtClean="0"/>
              <a:t>‹#›</a:t>
            </a:fld>
            <a:endParaRPr lang="en-GB"/>
          </a:p>
        </p:txBody>
      </p:sp>
    </p:spTree>
    <p:extLst>
      <p:ext uri="{BB962C8B-B14F-4D97-AF65-F5344CB8AC3E}">
        <p14:creationId xmlns:p14="http://schemas.microsoft.com/office/powerpoint/2010/main" val="3908257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373B43E-68C8-4131-AC64-AEE36D27C980}" type="datetimeFigureOut">
              <a:rPr lang="en-GB" smtClean="0"/>
              <a:t>03/08/2021</a:t>
            </a:fld>
            <a:endParaRPr lang="en-GB"/>
          </a:p>
        </p:txBody>
      </p:sp>
      <p:sp>
        <p:nvSpPr>
          <p:cNvPr id="6" name="Footer Placeholder 5"/>
          <p:cNvSpPr>
            <a:spLocks noGrp="1"/>
          </p:cNvSpPr>
          <p:nvPr>
            <p:ph type="ftr" sz="quarter" idx="11"/>
          </p:nvPr>
        </p:nvSpPr>
        <p:spPr/>
        <p:txBody>
          <a:bodyPr/>
          <a:lstStyle/>
          <a:p>
            <a:endParaRPr lang="en-GB"/>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C054DCA-F576-432B-BE8D-2F699A47F3A4}" type="slidenum">
              <a:rPr lang="en-GB" smtClean="0"/>
              <a:t>‹#›</a:t>
            </a:fld>
            <a:endParaRPr lang="en-GB"/>
          </a:p>
        </p:txBody>
      </p:sp>
    </p:spTree>
    <p:extLst>
      <p:ext uri="{BB962C8B-B14F-4D97-AF65-F5344CB8AC3E}">
        <p14:creationId xmlns:p14="http://schemas.microsoft.com/office/powerpoint/2010/main" val="501264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373B43E-68C8-4131-AC64-AEE36D27C980}" type="datetimeFigureOut">
              <a:rPr lang="en-GB" smtClean="0"/>
              <a:t>03/08/2021</a:t>
            </a:fld>
            <a:endParaRPr lang="en-GB"/>
          </a:p>
        </p:txBody>
      </p:sp>
      <p:sp>
        <p:nvSpPr>
          <p:cNvPr id="8" name="Footer Placeholder 7"/>
          <p:cNvSpPr>
            <a:spLocks noGrp="1"/>
          </p:cNvSpPr>
          <p:nvPr>
            <p:ph type="ftr" sz="quarter" idx="11"/>
          </p:nvPr>
        </p:nvSpPr>
        <p:spPr/>
        <p:txBody>
          <a:bodyPr/>
          <a:lstStyle/>
          <a:p>
            <a:endParaRPr lang="en-GB"/>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C054DCA-F576-432B-BE8D-2F699A47F3A4}" type="slidenum">
              <a:rPr lang="en-GB" smtClean="0"/>
              <a:t>‹#›</a:t>
            </a:fld>
            <a:endParaRPr lang="en-GB"/>
          </a:p>
        </p:txBody>
      </p:sp>
    </p:spTree>
    <p:extLst>
      <p:ext uri="{BB962C8B-B14F-4D97-AF65-F5344CB8AC3E}">
        <p14:creationId xmlns:p14="http://schemas.microsoft.com/office/powerpoint/2010/main" val="3558900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373B43E-68C8-4131-AC64-AEE36D27C980}" type="datetimeFigureOut">
              <a:rPr lang="en-GB" smtClean="0"/>
              <a:t>03/08/2021</a:t>
            </a:fld>
            <a:endParaRPr lang="en-GB"/>
          </a:p>
        </p:txBody>
      </p:sp>
      <p:sp>
        <p:nvSpPr>
          <p:cNvPr id="4" name="Footer Placeholder 3"/>
          <p:cNvSpPr>
            <a:spLocks noGrp="1"/>
          </p:cNvSpPr>
          <p:nvPr>
            <p:ph type="ftr" sz="quarter" idx="11"/>
          </p:nvPr>
        </p:nvSpPr>
        <p:spPr/>
        <p:txBody>
          <a:bodyPr/>
          <a:lstStyle/>
          <a:p>
            <a:endParaRPr lang="en-GB"/>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C054DCA-F576-432B-BE8D-2F699A47F3A4}" type="slidenum">
              <a:rPr lang="en-GB" smtClean="0"/>
              <a:t>‹#›</a:t>
            </a:fld>
            <a:endParaRPr lang="en-GB"/>
          </a:p>
        </p:txBody>
      </p:sp>
    </p:spTree>
    <p:extLst>
      <p:ext uri="{BB962C8B-B14F-4D97-AF65-F5344CB8AC3E}">
        <p14:creationId xmlns:p14="http://schemas.microsoft.com/office/powerpoint/2010/main" val="1773671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73B43E-68C8-4131-AC64-AEE36D27C980}" type="datetimeFigureOut">
              <a:rPr lang="en-GB" smtClean="0"/>
              <a:t>03/08/2021</a:t>
            </a:fld>
            <a:endParaRPr lang="en-GB"/>
          </a:p>
        </p:txBody>
      </p:sp>
      <p:sp>
        <p:nvSpPr>
          <p:cNvPr id="3" name="Footer Placeholder 2"/>
          <p:cNvSpPr>
            <a:spLocks noGrp="1"/>
          </p:cNvSpPr>
          <p:nvPr>
            <p:ph type="ftr" sz="quarter" idx="11"/>
          </p:nvPr>
        </p:nvSpPr>
        <p:spPr/>
        <p:txBody>
          <a:bodyPr/>
          <a:lstStyle/>
          <a:p>
            <a:endParaRPr lang="en-GB"/>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C054DCA-F576-432B-BE8D-2F699A47F3A4}" type="slidenum">
              <a:rPr lang="en-GB" smtClean="0"/>
              <a:t>‹#›</a:t>
            </a:fld>
            <a:endParaRPr lang="en-GB"/>
          </a:p>
        </p:txBody>
      </p:sp>
    </p:spTree>
    <p:extLst>
      <p:ext uri="{BB962C8B-B14F-4D97-AF65-F5344CB8AC3E}">
        <p14:creationId xmlns:p14="http://schemas.microsoft.com/office/powerpoint/2010/main" val="205162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373B43E-68C8-4131-AC64-AEE36D27C980}" type="datetimeFigureOut">
              <a:rPr lang="en-GB" smtClean="0"/>
              <a:t>03/08/2021</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C054DCA-F576-432B-BE8D-2F699A47F3A4}" type="slidenum">
              <a:rPr lang="en-GB" smtClean="0"/>
              <a:t>‹#›</a:t>
            </a:fld>
            <a:endParaRPr lang="en-GB"/>
          </a:p>
        </p:txBody>
      </p:sp>
    </p:spTree>
    <p:extLst>
      <p:ext uri="{BB962C8B-B14F-4D97-AF65-F5344CB8AC3E}">
        <p14:creationId xmlns:p14="http://schemas.microsoft.com/office/powerpoint/2010/main" val="2357464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373B43E-68C8-4131-AC64-AEE36D27C980}" type="datetimeFigureOut">
              <a:rPr lang="en-GB" smtClean="0"/>
              <a:t>03/08/2021</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C054DCA-F576-432B-BE8D-2F699A47F3A4}" type="slidenum">
              <a:rPr lang="en-GB" smtClean="0"/>
              <a:t>‹#›</a:t>
            </a:fld>
            <a:endParaRPr lang="en-GB"/>
          </a:p>
        </p:txBody>
      </p:sp>
    </p:spTree>
    <p:extLst>
      <p:ext uri="{BB962C8B-B14F-4D97-AF65-F5344CB8AC3E}">
        <p14:creationId xmlns:p14="http://schemas.microsoft.com/office/powerpoint/2010/main" val="1896081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373B43E-68C8-4131-AC64-AEE36D27C980}" type="datetimeFigureOut">
              <a:rPr lang="en-GB" smtClean="0"/>
              <a:t>03/08/2021</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C054DCA-F576-432B-BE8D-2F699A47F3A4}" type="slidenum">
              <a:rPr lang="en-GB" smtClean="0"/>
              <a:t>‹#›</a:t>
            </a:fld>
            <a:endParaRPr lang="en-GB"/>
          </a:p>
        </p:txBody>
      </p:sp>
    </p:spTree>
    <p:extLst>
      <p:ext uri="{BB962C8B-B14F-4D97-AF65-F5344CB8AC3E}">
        <p14:creationId xmlns:p14="http://schemas.microsoft.com/office/powerpoint/2010/main" val="1470015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373B43E-68C8-4131-AC64-AEE36D27C980}" type="datetimeFigureOut">
              <a:rPr lang="en-GB" smtClean="0"/>
              <a:t>03/08/2021</a:t>
            </a:fld>
            <a:endParaRPr lang="en-GB"/>
          </a:p>
        </p:txBody>
      </p:sp>
      <p:sp>
        <p:nvSpPr>
          <p:cNvPr id="5" name="Footer Placeholder 4"/>
          <p:cNvSpPr>
            <a:spLocks noGrp="1"/>
          </p:cNvSpPr>
          <p:nvPr>
            <p:ph type="ftr" sz="quarter" idx="11"/>
          </p:nvPr>
        </p:nvSpPr>
        <p:spPr/>
        <p:txBody>
          <a:bodyPr/>
          <a:lstStyle/>
          <a:p>
            <a:endParaRPr lang="en-GB"/>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C054DCA-F576-432B-BE8D-2F699A47F3A4}" type="slidenum">
              <a:rPr lang="en-GB" smtClean="0"/>
              <a:t>‹#›</a:t>
            </a:fld>
            <a:endParaRPr lang="en-GB"/>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964071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8373B43E-68C8-4131-AC64-AEE36D27C980}" type="datetimeFigureOut">
              <a:rPr lang="en-GB" smtClean="0"/>
              <a:t>03/08/2021</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C054DCA-F576-432B-BE8D-2F699A47F3A4}" type="slidenum">
              <a:rPr lang="en-GB" smtClean="0"/>
              <a:t>‹#›</a:t>
            </a:fld>
            <a:endParaRPr lang="en-GB"/>
          </a:p>
        </p:txBody>
      </p:sp>
    </p:spTree>
    <p:extLst>
      <p:ext uri="{BB962C8B-B14F-4D97-AF65-F5344CB8AC3E}">
        <p14:creationId xmlns:p14="http://schemas.microsoft.com/office/powerpoint/2010/main" val="42917130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8373B43E-68C8-4131-AC64-AEE36D27C980}" type="datetimeFigureOut">
              <a:rPr lang="en-GB" smtClean="0"/>
              <a:t>03/08/2021</a:t>
            </a:fld>
            <a:endParaRPr lang="en-GB"/>
          </a:p>
        </p:txBody>
      </p:sp>
      <p:sp>
        <p:nvSpPr>
          <p:cNvPr id="6" name="Footer Placeholder 5"/>
          <p:cNvSpPr>
            <a:spLocks noGrp="1"/>
          </p:cNvSpPr>
          <p:nvPr>
            <p:ph type="ftr" sz="quarter" idx="11"/>
          </p:nvPr>
        </p:nvSpPr>
        <p:spPr/>
        <p:txBody>
          <a:bodyPr/>
          <a:lstStyle/>
          <a:p>
            <a:endParaRPr lang="en-GB"/>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C054DCA-F576-432B-BE8D-2F699A47F3A4}" type="slidenum">
              <a:rPr lang="en-GB" smtClean="0"/>
              <a:t>‹#›</a:t>
            </a:fld>
            <a:endParaRPr lang="en-GB"/>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344954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8373B43E-68C8-4131-AC64-AEE36D27C980}" type="datetimeFigureOut">
              <a:rPr lang="en-GB" smtClean="0"/>
              <a:t>03/08/2021</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C054DCA-F576-432B-BE8D-2F699A47F3A4}" type="slidenum">
              <a:rPr lang="en-GB" smtClean="0"/>
              <a:t>‹#›</a:t>
            </a:fld>
            <a:endParaRPr lang="en-GB"/>
          </a:p>
        </p:txBody>
      </p:sp>
    </p:spTree>
    <p:extLst>
      <p:ext uri="{BB962C8B-B14F-4D97-AF65-F5344CB8AC3E}">
        <p14:creationId xmlns:p14="http://schemas.microsoft.com/office/powerpoint/2010/main" val="447408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73B43E-68C8-4131-AC64-AEE36D27C980}" type="datetimeFigureOut">
              <a:rPr lang="en-GB" smtClean="0"/>
              <a:t>03/08/2021</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C054DCA-F576-432B-BE8D-2F699A47F3A4}" type="slidenum">
              <a:rPr lang="en-GB" smtClean="0"/>
              <a:t>‹#›</a:t>
            </a:fld>
            <a:endParaRPr lang="en-GB"/>
          </a:p>
        </p:txBody>
      </p:sp>
    </p:spTree>
    <p:extLst>
      <p:ext uri="{BB962C8B-B14F-4D97-AF65-F5344CB8AC3E}">
        <p14:creationId xmlns:p14="http://schemas.microsoft.com/office/powerpoint/2010/main" val="2100010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73B43E-68C8-4131-AC64-AEE36D27C980}" type="datetimeFigureOut">
              <a:rPr lang="en-GB" smtClean="0"/>
              <a:t>03/08/2021</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C054DCA-F576-432B-BE8D-2F699A47F3A4}" type="slidenum">
              <a:rPr lang="en-GB" smtClean="0"/>
              <a:t>‹#›</a:t>
            </a:fld>
            <a:endParaRPr lang="en-GB"/>
          </a:p>
        </p:txBody>
      </p:sp>
    </p:spTree>
    <p:extLst>
      <p:ext uri="{BB962C8B-B14F-4D97-AF65-F5344CB8AC3E}">
        <p14:creationId xmlns:p14="http://schemas.microsoft.com/office/powerpoint/2010/main" val="3121481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8373B43E-68C8-4131-AC64-AEE36D27C980}" type="datetimeFigureOut">
              <a:rPr lang="en-GB" smtClean="0"/>
              <a:t>03/08/2021</a:t>
            </a:fld>
            <a:endParaRPr lang="en-GB"/>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C054DCA-F576-432B-BE8D-2F699A47F3A4}" type="slidenum">
              <a:rPr lang="en-GB" smtClean="0"/>
              <a:t>‹#›</a:t>
            </a:fld>
            <a:endParaRPr lang="en-GB"/>
          </a:p>
        </p:txBody>
      </p:sp>
    </p:spTree>
    <p:extLst>
      <p:ext uri="{BB962C8B-B14F-4D97-AF65-F5344CB8AC3E}">
        <p14:creationId xmlns:p14="http://schemas.microsoft.com/office/powerpoint/2010/main" val="3092246256"/>
      </p:ext>
    </p:extLst>
  </p:cSld>
  <p:clrMap bg1="lt1" tx1="dk1" bg2="lt2" tx2="dk2" accent1="accent1" accent2="accent2" accent3="accent3" accent4="accent4" accent5="accent5" accent6="accent6" hlink="hlink" folHlink="folHlink"/>
  <p:sldLayoutIdLst>
    <p:sldLayoutId id="2147484156" r:id="rId1"/>
    <p:sldLayoutId id="2147484157" r:id="rId2"/>
    <p:sldLayoutId id="2147484158" r:id="rId3"/>
    <p:sldLayoutId id="2147484159" r:id="rId4"/>
    <p:sldLayoutId id="2147484160" r:id="rId5"/>
    <p:sldLayoutId id="2147484161" r:id="rId6"/>
    <p:sldLayoutId id="2147484162" r:id="rId7"/>
    <p:sldLayoutId id="2147484163" r:id="rId8"/>
    <p:sldLayoutId id="2147484164" r:id="rId9"/>
    <p:sldLayoutId id="2147484165" r:id="rId10"/>
    <p:sldLayoutId id="2147484166" r:id="rId11"/>
    <p:sldLayoutId id="2147484167" r:id="rId12"/>
    <p:sldLayoutId id="2147484168" r:id="rId13"/>
    <p:sldLayoutId id="2147484169" r:id="rId14"/>
    <p:sldLayoutId id="2147484170" r:id="rId15"/>
    <p:sldLayoutId id="2147484171"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pixabay.com/photos/arm-hand-write-planner-planning-1284248/"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hyperlink" Target="https://pixabay.com/illustrations/presentation-training-explain-6110845" TargetMode="External"/><Relationship Id="rId4" Type="http://schemas.openxmlformats.org/officeDocument/2006/relationships/hyperlink" Target="https://pixabay.com/illustrations/discussion-session-white-male-187479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0">
              <a:srgbClr val="E7CCC5"/>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12192000" cy="6858000"/>
          </a:xfrm>
        </p:spPr>
        <p:txBody>
          <a:bodyPr>
            <a:normAutofit/>
          </a:bodyPr>
          <a:lstStyle/>
          <a:p>
            <a:endParaRPr lang="en-GB" sz="3200" dirty="0">
              <a:solidFill>
                <a:schemeClr val="tx1"/>
              </a:solidFill>
              <a:latin typeface="Times New Roman" panose="02020603050405020304" pitchFamily="18" charset="0"/>
              <a:cs typeface="Times New Roman" panose="02020603050405020304" pitchFamily="18" charset="0"/>
            </a:endParaRPr>
          </a:p>
          <a:p>
            <a:endParaRPr lang="en-GB" sz="3200" dirty="0">
              <a:solidFill>
                <a:schemeClr val="tx1"/>
              </a:solidFill>
              <a:latin typeface="Times New Roman" panose="02020603050405020304" pitchFamily="18" charset="0"/>
              <a:cs typeface="Times New Roman" panose="02020603050405020304" pitchFamily="18" charset="0"/>
            </a:endParaRPr>
          </a:p>
          <a:p>
            <a:endParaRPr lang="en-GB" sz="3200" dirty="0">
              <a:solidFill>
                <a:schemeClr val="tx1"/>
              </a:solidFill>
              <a:latin typeface="Times New Roman" panose="02020603050405020304" pitchFamily="18" charset="0"/>
              <a:cs typeface="Times New Roman" panose="02020603050405020304" pitchFamily="18" charset="0"/>
            </a:endParaRPr>
          </a:p>
          <a:p>
            <a:pPr algn="ctr"/>
            <a:r>
              <a:rPr lang="en-US" sz="2000" b="1" dirty="0">
                <a:solidFill>
                  <a:schemeClr val="tx1"/>
                </a:solidFill>
                <a:latin typeface="Times New Roman" panose="02020603050405020304" pitchFamily="18" charset="0"/>
                <a:cs typeface="Times New Roman" panose="02020603050405020304" pitchFamily="18" charset="0"/>
              </a:rPr>
              <a:t>Organization Analysis</a:t>
            </a:r>
          </a:p>
          <a:p>
            <a:pPr algn="ctr"/>
            <a:endParaRPr lang="en-US" sz="2000" dirty="0">
              <a:solidFill>
                <a:schemeClr val="tx1"/>
              </a:solidFill>
              <a:latin typeface="Times New Roman" panose="02020603050405020304" pitchFamily="18" charset="0"/>
              <a:cs typeface="Times New Roman" panose="02020603050405020304" pitchFamily="18" charset="0"/>
            </a:endParaRPr>
          </a:p>
          <a:p>
            <a:pPr algn="ctr"/>
            <a:r>
              <a:rPr lang="en-US" sz="2000" dirty="0">
                <a:solidFill>
                  <a:schemeClr val="tx1"/>
                </a:solidFill>
                <a:latin typeface="Times New Roman" panose="02020603050405020304" pitchFamily="18" charset="0"/>
                <a:cs typeface="Times New Roman" panose="02020603050405020304" pitchFamily="18" charset="0"/>
              </a:rPr>
              <a:t>Student's Name</a:t>
            </a:r>
            <a:endParaRPr lang="en-GB" sz="2000" dirty="0">
              <a:solidFill>
                <a:schemeClr val="tx1"/>
              </a:solidFill>
              <a:latin typeface="Times New Roman" panose="02020603050405020304" pitchFamily="18" charset="0"/>
              <a:cs typeface="Times New Roman" panose="02020603050405020304" pitchFamily="18" charset="0"/>
            </a:endParaRPr>
          </a:p>
          <a:p>
            <a:pPr algn="ctr"/>
            <a:r>
              <a:rPr lang="en-US" sz="2000" dirty="0">
                <a:solidFill>
                  <a:schemeClr val="tx1"/>
                </a:solidFill>
                <a:latin typeface="Times New Roman" panose="02020603050405020304" pitchFamily="18" charset="0"/>
                <a:cs typeface="Times New Roman" panose="02020603050405020304" pitchFamily="18" charset="0"/>
              </a:rPr>
              <a:t>Institutional Affiliation</a:t>
            </a:r>
            <a:endParaRPr lang="en-GB" sz="2000" dirty="0">
              <a:solidFill>
                <a:schemeClr val="tx1"/>
              </a:solidFill>
              <a:latin typeface="Times New Roman" panose="02020603050405020304" pitchFamily="18" charset="0"/>
              <a:cs typeface="Times New Roman" panose="02020603050405020304" pitchFamily="18" charset="0"/>
            </a:endParaRPr>
          </a:p>
          <a:p>
            <a:pPr algn="ctr"/>
            <a:r>
              <a:rPr lang="en-US" sz="2000" dirty="0">
                <a:solidFill>
                  <a:schemeClr val="tx1"/>
                </a:solidFill>
                <a:latin typeface="Times New Roman" panose="02020603050405020304" pitchFamily="18" charset="0"/>
                <a:cs typeface="Times New Roman" panose="02020603050405020304" pitchFamily="18" charset="0"/>
              </a:rPr>
              <a:t>Course </a:t>
            </a:r>
            <a:endParaRPr lang="en-GB" sz="2000" dirty="0">
              <a:solidFill>
                <a:schemeClr val="tx1"/>
              </a:solidFill>
              <a:latin typeface="Times New Roman" panose="02020603050405020304" pitchFamily="18" charset="0"/>
              <a:cs typeface="Times New Roman" panose="02020603050405020304" pitchFamily="18" charset="0"/>
            </a:endParaRPr>
          </a:p>
          <a:p>
            <a:pPr algn="ctr"/>
            <a:r>
              <a:rPr lang="en-US" sz="2000" dirty="0">
                <a:solidFill>
                  <a:schemeClr val="tx1"/>
                </a:solidFill>
                <a:latin typeface="Times New Roman" panose="02020603050405020304" pitchFamily="18" charset="0"/>
                <a:cs typeface="Times New Roman" panose="02020603050405020304" pitchFamily="18" charset="0"/>
              </a:rPr>
              <a:t>Instructor</a:t>
            </a:r>
            <a:endParaRPr lang="en-GB" sz="2000" dirty="0">
              <a:solidFill>
                <a:schemeClr val="tx1"/>
              </a:solidFill>
              <a:latin typeface="Times New Roman" panose="02020603050405020304" pitchFamily="18" charset="0"/>
              <a:cs typeface="Times New Roman" panose="02020603050405020304" pitchFamily="18" charset="0"/>
            </a:endParaRPr>
          </a:p>
          <a:p>
            <a:pPr algn="ctr"/>
            <a:r>
              <a:rPr lang="en-US" sz="2000" dirty="0">
                <a:solidFill>
                  <a:schemeClr val="tx1"/>
                </a:solidFill>
                <a:latin typeface="Times New Roman" panose="02020603050405020304" pitchFamily="18" charset="0"/>
                <a:cs typeface="Times New Roman" panose="02020603050405020304" pitchFamily="18" charset="0"/>
              </a:rPr>
              <a:t>Date</a:t>
            </a:r>
            <a:endParaRPr lang="en-GB" sz="2000" dirty="0">
              <a:solidFill>
                <a:schemeClr val="tx1"/>
              </a:solidFill>
              <a:latin typeface="Times New Roman" panose="02020603050405020304" pitchFamily="18" charset="0"/>
              <a:cs typeface="Times New Roman" panose="02020603050405020304" pitchFamily="18" charset="0"/>
            </a:endParaRPr>
          </a:p>
          <a:p>
            <a:endParaRPr lang="en-GB"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1853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608171" y="968189"/>
            <a:ext cx="8583827" cy="5492571"/>
          </a:xfrm>
        </p:spPr>
        <p:txBody>
          <a:bodyPr>
            <a:normAutofit/>
          </a:bodyPr>
          <a:lstStyle/>
          <a:p>
            <a:pPr marL="342900" lvl="0" indent="-342900">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Null hypothesis states that there is no </a:t>
            </a:r>
          </a:p>
          <a:p>
            <a:pPr lvl="0"/>
            <a:r>
              <a:rPr lang="en-US" sz="2800" dirty="0">
                <a:latin typeface="Times New Roman" panose="02020603050405020304" pitchFamily="18" charset="0"/>
                <a:cs typeface="Times New Roman" panose="02020603050405020304" pitchFamily="18" charset="0"/>
              </a:rPr>
              <a:t>difference between certain characteristics of a population</a:t>
            </a:r>
          </a:p>
          <a:p>
            <a:pPr marL="342900" lvl="0" indent="-342900">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Number of sick days does not affect performance rating</a:t>
            </a:r>
          </a:p>
          <a:p>
            <a:pPr marL="342900" lvl="0" indent="-342900">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Alternative hypothesis concludes that there is a relationship between two variables</a:t>
            </a:r>
          </a:p>
          <a:p>
            <a:pPr marL="342900" lvl="0" indent="-342900">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Number of sick days affect performance rating</a:t>
            </a:r>
          </a:p>
          <a:p>
            <a:pPr marL="342900" lvl="0" indent="-342900">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The data was obtained by one of my coworker</a:t>
            </a:r>
          </a:p>
          <a:p>
            <a:pPr lvl="0"/>
            <a:endParaRPr lang="en-US" sz="2800" dirty="0">
              <a:latin typeface="Times New Roman" panose="02020603050405020304" pitchFamily="18" charset="0"/>
              <a:cs typeface="Times New Roman" panose="02020603050405020304" pitchFamily="18" charset="0"/>
            </a:endParaRPr>
          </a:p>
          <a:p>
            <a:pPr lvl="0"/>
            <a:r>
              <a:rPr lang="en-US" sz="2800" dirty="0">
                <a:latin typeface="Times New Roman" panose="02020603050405020304" pitchFamily="18" charset="0"/>
                <a:cs typeface="Times New Roman" panose="02020603050405020304" pitchFamily="18" charset="0"/>
              </a:rPr>
              <a:t>                                                                    (Masson,2011)</a:t>
            </a:r>
          </a:p>
          <a:p>
            <a:pPr lvl="0"/>
            <a:r>
              <a:rPr lang="en-US" sz="2800"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lvl="0">
              <a:lnSpc>
                <a:spcPct val="150000"/>
              </a:lnSpc>
            </a:pPr>
            <a:endParaRPr lang="en-US" sz="2400" dirty="0">
              <a:latin typeface="Times New Roman" panose="02020603050405020304" pitchFamily="18" charset="0"/>
              <a:cs typeface="Times New Roman" panose="02020603050405020304" pitchFamily="18" charset="0"/>
            </a:endParaRPr>
          </a:p>
          <a:p>
            <a:pPr lvl="0">
              <a:lnSpc>
                <a:spcPct val="150000"/>
              </a:lnSpc>
            </a:pPr>
            <a:endParaRPr lang="en-US" sz="2600" dirty="0">
              <a:latin typeface="Times New Roman" panose="02020603050405020304" pitchFamily="18" charset="0"/>
              <a:cs typeface="Times New Roman" panose="02020603050405020304" pitchFamily="18" charset="0"/>
            </a:endParaRPr>
          </a:p>
          <a:p>
            <a:pPr lvl="0">
              <a:lnSpc>
                <a:spcPct val="150000"/>
              </a:lnSpc>
            </a:pPr>
            <a:endParaRPr lang="en-GB" sz="2600" dirty="0">
              <a:latin typeface="Times New Roman" panose="02020603050405020304" pitchFamily="18" charset="0"/>
              <a:cs typeface="Times New Roman" panose="02020603050405020304" pitchFamily="18" charset="0"/>
            </a:endParaRPr>
          </a:p>
          <a:p>
            <a:pPr lvl="0"/>
            <a:endParaRPr lang="en-GB" sz="3200" dirty="0">
              <a:solidFill>
                <a:schemeClr val="tx1"/>
              </a:solidFill>
              <a:latin typeface="Times New Roman" panose="02020603050405020304" pitchFamily="18" charset="0"/>
              <a:cs typeface="Times New Roman" panose="02020603050405020304" pitchFamily="18" charset="0"/>
            </a:endParaRPr>
          </a:p>
        </p:txBody>
      </p:sp>
      <p:sp>
        <p:nvSpPr>
          <p:cNvPr id="5" name="Rounded Rectangle 4"/>
          <p:cNvSpPr/>
          <p:nvPr/>
        </p:nvSpPr>
        <p:spPr>
          <a:xfrm>
            <a:off x="5306289" y="123650"/>
            <a:ext cx="6885709" cy="6234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solidFill>
                  <a:schemeClr val="bg1"/>
                </a:solidFill>
                <a:latin typeface="Times New Roman" panose="02020603050405020304" pitchFamily="18" charset="0"/>
                <a:cs typeface="Times New Roman" panose="02020603050405020304" pitchFamily="18" charset="0"/>
              </a:rPr>
              <a:t>Part 1: Planning</a:t>
            </a:r>
          </a:p>
        </p:txBody>
      </p:sp>
      <p:sp>
        <p:nvSpPr>
          <p:cNvPr id="9" name="TextBox 8"/>
          <p:cNvSpPr txBox="1"/>
          <p:nvPr/>
        </p:nvSpPr>
        <p:spPr>
          <a:xfrm>
            <a:off x="322729" y="2938273"/>
            <a:ext cx="3285444" cy="1384995"/>
          </a:xfrm>
          <a:prstGeom prst="rect">
            <a:avLst/>
          </a:prstGeom>
          <a:noFill/>
        </p:spPr>
        <p:txBody>
          <a:bodyPr wrap="square" rtlCol="0">
            <a:spAutoFit/>
          </a:bodyPr>
          <a:lstStyle/>
          <a:p>
            <a:r>
              <a:rPr lang="en-GB" sz="1200" dirty="0">
                <a:latin typeface="Times New Roman" panose="02020603050405020304" pitchFamily="18" charset="0"/>
                <a:cs typeface="Times New Roman" panose="02020603050405020304" pitchFamily="18" charset="0"/>
              </a:rPr>
              <a:t>Figure 8: From “Note Pad Glasses travel planning ” by Pexels, June 26,2019(https://pixabay.com/photos/arm-hand-write-planner-planning-1284248/). In the Public domain.</a:t>
            </a:r>
          </a:p>
          <a:p>
            <a:endParaRPr lang="en-GB" sz="1200" dirty="0">
              <a:latin typeface="Times New Roman" panose="02020603050405020304" pitchFamily="18" charset="0"/>
              <a:cs typeface="Times New Roman" panose="02020603050405020304" pitchFamily="18" charset="0"/>
            </a:endParaRPr>
          </a:p>
          <a:p>
            <a:endParaRPr lang="en-GB" sz="1200" dirty="0">
              <a:latin typeface="Times New Roman" panose="02020603050405020304" pitchFamily="18" charset="0"/>
              <a:cs typeface="Times New Roman" panose="02020603050405020304" pitchFamily="18" charset="0"/>
            </a:endParaRPr>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731" y="187325"/>
            <a:ext cx="2980028" cy="2750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8235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100000">
              <a:srgbClr val="E7CCC5"/>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8639" y="937280"/>
            <a:ext cx="7422292" cy="4844225"/>
          </a:xfrm>
        </p:spPr>
        <p:txBody>
          <a:bodyPr>
            <a:normAutofit/>
          </a:bodyPr>
          <a:lstStyle/>
          <a:p>
            <a:pPr marL="342900" lvl="0" indent="-342900">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Descriptive statistics are performance rating, number of sick days, and participant ID</a:t>
            </a:r>
          </a:p>
          <a:p>
            <a:pPr marL="342900" lvl="0" indent="-342900">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Sample size =350, 210 </a:t>
            </a:r>
          </a:p>
          <a:p>
            <a:pPr marL="342900" lvl="0" indent="-342900">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Mean = 56.06,  8.9</a:t>
            </a:r>
          </a:p>
          <a:p>
            <a:pPr marL="342900" lvl="0" indent="-342900">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Median = 65,  8.8</a:t>
            </a:r>
          </a:p>
          <a:p>
            <a:pPr marL="342900" lvl="0" indent="-342900">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Mode = 67,   10</a:t>
            </a:r>
          </a:p>
          <a:p>
            <a:pPr marL="342900" lvl="0" indent="-342900">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Standard deviation = 28.37,   5.82</a:t>
            </a:r>
          </a:p>
          <a:p>
            <a:pPr marL="342900" lvl="0" indent="-342900">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I completed my analysis by evaluating, cleaning, and summarizing data</a:t>
            </a:r>
          </a:p>
          <a:p>
            <a:pPr lvl="0"/>
            <a:r>
              <a:rPr lang="en-US" sz="2000" dirty="0">
                <a:latin typeface="Times New Roman" panose="02020603050405020304" pitchFamily="18" charset="0"/>
                <a:cs typeface="Times New Roman" panose="02020603050405020304" pitchFamily="18" charset="0"/>
              </a:rPr>
              <a:t>                                                                             (Heeringa et al., 2011)</a:t>
            </a:r>
            <a:endParaRPr lang="en-GB" sz="2000" dirty="0">
              <a:latin typeface="Times New Roman" panose="02020603050405020304" pitchFamily="18" charset="0"/>
              <a:cs typeface="Times New Roman" panose="02020603050405020304" pitchFamily="18" charset="0"/>
            </a:endParaRPr>
          </a:p>
          <a:p>
            <a:pPr lvl="0"/>
            <a:r>
              <a:rPr lang="en-GB" sz="2000" dirty="0">
                <a:solidFill>
                  <a:schemeClr val="tx1"/>
                </a:solidFill>
                <a:latin typeface="Times New Roman" panose="02020603050405020304" pitchFamily="18" charset="0"/>
                <a:cs typeface="Times New Roman" panose="02020603050405020304" pitchFamily="18" charset="0"/>
              </a:rPr>
              <a:t>                                                                                                      </a:t>
            </a:r>
          </a:p>
        </p:txBody>
      </p:sp>
      <p:sp>
        <p:nvSpPr>
          <p:cNvPr id="5" name="Rounded Rectangle 4"/>
          <p:cNvSpPr/>
          <p:nvPr/>
        </p:nvSpPr>
        <p:spPr>
          <a:xfrm>
            <a:off x="5306288" y="123650"/>
            <a:ext cx="6885709" cy="6234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solidFill>
                  <a:schemeClr val="bg1"/>
                </a:solidFill>
                <a:latin typeface="Times New Roman" panose="02020603050405020304" pitchFamily="18" charset="0"/>
                <a:cs typeface="Times New Roman" panose="02020603050405020304" pitchFamily="18" charset="0"/>
              </a:rPr>
              <a:t>Part 2 Analysis</a:t>
            </a:r>
          </a:p>
        </p:txBody>
      </p:sp>
      <p:sp>
        <p:nvSpPr>
          <p:cNvPr id="2" name="TextBox 1"/>
          <p:cNvSpPr txBox="1"/>
          <p:nvPr/>
        </p:nvSpPr>
        <p:spPr>
          <a:xfrm>
            <a:off x="809026" y="4176111"/>
            <a:ext cx="3567137" cy="1015663"/>
          </a:xfrm>
          <a:prstGeom prst="rect">
            <a:avLst/>
          </a:prstGeom>
          <a:noFill/>
        </p:spPr>
        <p:txBody>
          <a:bodyPr wrap="square" rtlCol="0">
            <a:spAutoFit/>
          </a:bodyPr>
          <a:lstStyle/>
          <a:p>
            <a:r>
              <a:rPr lang="en-GB" sz="1200" dirty="0">
                <a:latin typeface="Times New Roman" panose="02020603050405020304" pitchFamily="18" charset="0"/>
                <a:cs typeface="Times New Roman" panose="02020603050405020304" pitchFamily="18" charset="0"/>
              </a:rPr>
              <a:t>Figure 1: From “</a:t>
            </a:r>
            <a:r>
              <a:rPr lang="en-GB" sz="1200" i="1" dirty="0">
                <a:latin typeface="Times New Roman" panose="02020603050405020304" pitchFamily="18" charset="0"/>
                <a:cs typeface="Times New Roman" panose="02020603050405020304" pitchFamily="18" charset="0"/>
              </a:rPr>
              <a:t>Analytics chart drawing</a:t>
            </a:r>
            <a:r>
              <a:rPr lang="en-GB" sz="1200" dirty="0">
                <a:latin typeface="Times New Roman" panose="02020603050405020304" pitchFamily="18" charset="0"/>
                <a:cs typeface="Times New Roman" panose="02020603050405020304" pitchFamily="18" charset="0"/>
              </a:rPr>
              <a:t>” by Pexels, April. 5, 2019(https://pixabay.com/illustrations/analytics-chart-drawing-colors-3268935/). In the Public domain.</a:t>
            </a:r>
          </a:p>
          <a:p>
            <a:endParaRPr lang="en-GB" sz="1200" dirty="0">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253" y="1037946"/>
            <a:ext cx="3394484" cy="3138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4929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0">
              <a:srgbClr val="E7CCC5"/>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46141" y="747105"/>
            <a:ext cx="7545858" cy="5285205"/>
          </a:xfrm>
        </p:spPr>
        <p:txBody>
          <a:bodyPr>
            <a:normAutofit/>
          </a:bodyPr>
          <a:lstStyle/>
          <a:p>
            <a:pPr marL="285750" lvl="0" indent="-285750">
              <a:buFont typeface="Wingdings" panose="05000000000000000000" pitchFamily="2" charset="2"/>
              <a:buChar char="q"/>
            </a:pPr>
            <a:r>
              <a:rPr lang="en-US" sz="2400" dirty="0">
                <a:solidFill>
                  <a:schemeClr val="tx1"/>
                </a:solidFill>
                <a:latin typeface="Times New Roman" panose="02020603050405020304" pitchFamily="18" charset="0"/>
                <a:cs typeface="Times New Roman" panose="02020603050405020304" pitchFamily="18" charset="0"/>
              </a:rPr>
              <a:t>F statistics =0.652006</a:t>
            </a:r>
          </a:p>
          <a:p>
            <a:pPr marL="285750" lvl="0" indent="-285750">
              <a:buFont typeface="Wingdings" panose="05000000000000000000" pitchFamily="2" charset="2"/>
              <a:buChar char="q"/>
            </a:pPr>
            <a:r>
              <a:rPr lang="en-US" sz="2400" dirty="0">
                <a:solidFill>
                  <a:schemeClr val="tx1"/>
                </a:solidFill>
                <a:latin typeface="Times New Roman" panose="02020603050405020304" pitchFamily="18" charset="0"/>
                <a:cs typeface="Times New Roman" panose="02020603050405020304" pitchFamily="18" charset="0"/>
              </a:rPr>
              <a:t>P-value= 0.010861</a:t>
            </a:r>
          </a:p>
          <a:p>
            <a:pPr marL="285750" lvl="0" indent="-285750">
              <a:buFont typeface="Wingdings" panose="05000000000000000000" pitchFamily="2" charset="2"/>
              <a:buChar char="q"/>
            </a:pPr>
            <a:r>
              <a:rPr lang="en-US" sz="2400" dirty="0">
                <a:solidFill>
                  <a:schemeClr val="tx1"/>
                </a:solidFill>
                <a:latin typeface="Times New Roman" panose="02020603050405020304" pitchFamily="18" charset="0"/>
                <a:cs typeface="Times New Roman" panose="02020603050405020304" pitchFamily="18" charset="0"/>
              </a:rPr>
              <a:t>Results are inferable to the population</a:t>
            </a:r>
          </a:p>
          <a:p>
            <a:pPr marL="285750" lvl="0" indent="-285750">
              <a:buFont typeface="Wingdings" panose="05000000000000000000" pitchFamily="2" charset="2"/>
              <a:buChar char="q"/>
            </a:pPr>
            <a:r>
              <a:rPr lang="en-US" sz="2400" dirty="0">
                <a:solidFill>
                  <a:schemeClr val="tx1"/>
                </a:solidFill>
                <a:latin typeface="Times New Roman" panose="02020603050405020304" pitchFamily="18" charset="0"/>
                <a:cs typeface="Times New Roman" panose="02020603050405020304" pitchFamily="18" charset="0"/>
              </a:rPr>
              <a:t>We reject null hypothesis because the p-value is less than 0.05</a:t>
            </a:r>
          </a:p>
          <a:p>
            <a:pPr marL="285750" lvl="0" indent="-285750">
              <a:buFont typeface="Wingdings" panose="05000000000000000000" pitchFamily="2" charset="2"/>
              <a:buChar char="q"/>
            </a:pPr>
            <a:r>
              <a:rPr lang="en-US" sz="2400" dirty="0">
                <a:solidFill>
                  <a:schemeClr val="tx1"/>
                </a:solidFill>
                <a:latin typeface="Times New Roman" panose="02020603050405020304" pitchFamily="18" charset="0"/>
                <a:cs typeface="Times New Roman" panose="02020603050405020304" pitchFamily="18" charset="0"/>
              </a:rPr>
              <a:t>The results show a relationship between performance rating and number of sick days</a:t>
            </a:r>
            <a:endParaRPr lang="en-GB" sz="2400" dirty="0">
              <a:solidFill>
                <a:schemeClr val="tx1"/>
              </a:solidFill>
              <a:latin typeface="Times New Roman" panose="02020603050405020304" pitchFamily="18" charset="0"/>
              <a:cs typeface="Times New Roman" panose="02020603050405020304" pitchFamily="18" charset="0"/>
            </a:endParaRPr>
          </a:p>
        </p:txBody>
      </p:sp>
      <p:sp>
        <p:nvSpPr>
          <p:cNvPr id="6" name="Rounded Rectangle 5"/>
          <p:cNvSpPr/>
          <p:nvPr/>
        </p:nvSpPr>
        <p:spPr>
          <a:xfrm>
            <a:off x="4646140" y="123650"/>
            <a:ext cx="7351895" cy="6234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dirty="0">
                <a:latin typeface="Times New Roman" panose="02020603050405020304" pitchFamily="18" charset="0"/>
                <a:cs typeface="Times New Roman" panose="02020603050405020304" pitchFamily="18" charset="0"/>
              </a:rPr>
              <a:t>Part 3 Results and Discussion</a:t>
            </a:r>
            <a:endParaRPr lang="en-GB" sz="40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28881" y="3382452"/>
            <a:ext cx="4517260" cy="830997"/>
          </a:xfrm>
          <a:prstGeom prst="rect">
            <a:avLst/>
          </a:prstGeom>
          <a:noFill/>
        </p:spPr>
        <p:txBody>
          <a:bodyPr wrap="square" rtlCol="0">
            <a:spAutoFit/>
          </a:bodyPr>
          <a:lstStyle/>
          <a:p>
            <a:r>
              <a:rPr lang="en-GB" sz="1200" dirty="0">
                <a:latin typeface="Times New Roman" panose="02020603050405020304" pitchFamily="18" charset="0"/>
                <a:cs typeface="Times New Roman" panose="02020603050405020304" pitchFamily="18" charset="0"/>
              </a:rPr>
              <a:t>Figure 2: From “Discussion Session” by Pexels, March 23, 2018 (https://pixabay.com/illustrations/discussion-session-white-male-1874792/). In the Public domain.</a:t>
            </a:r>
          </a:p>
          <a:p>
            <a:endParaRPr lang="en-GB" sz="1200" dirty="0">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435" y="586854"/>
            <a:ext cx="3938152" cy="2795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0504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33015" y="160954"/>
            <a:ext cx="11627892" cy="923330"/>
          </a:xfrm>
          <a:prstGeom prst="rect">
            <a:avLst/>
          </a:prstGeom>
        </p:spPr>
        <p:txBody>
          <a:bodyPr wrap="square">
            <a:spAutoFit/>
          </a:bodyPr>
          <a:lstStyle/>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a:p>
        </p:txBody>
      </p:sp>
      <p:sp>
        <p:nvSpPr>
          <p:cNvPr id="3" name="Rectangle 2"/>
          <p:cNvSpPr/>
          <p:nvPr/>
        </p:nvSpPr>
        <p:spPr>
          <a:xfrm>
            <a:off x="750626" y="896416"/>
            <a:ext cx="11245755" cy="5078313"/>
          </a:xfrm>
          <a:prstGeom prst="rect">
            <a:avLst/>
          </a:prstGeom>
        </p:spPr>
        <p:txBody>
          <a:bodyPr wrap="square">
            <a:spAutoFit/>
          </a:bodyPr>
          <a:lstStyle/>
          <a:p>
            <a:pPr algn="ctr"/>
            <a:r>
              <a:rPr lang="en-US" b="1" dirty="0"/>
              <a:t>Part 1</a:t>
            </a:r>
          </a:p>
          <a:p>
            <a:r>
              <a:rPr lang="en-US" b="1" dirty="0">
                <a:latin typeface="Times New Roman" pitchFamily="18" charset="0"/>
                <a:cs typeface="Times New Roman" pitchFamily="18" charset="0"/>
              </a:rPr>
              <a:t>The null and alternative hypothesis</a:t>
            </a:r>
          </a:p>
          <a:p>
            <a:r>
              <a:rPr lang="en-US" dirty="0">
                <a:latin typeface="Times New Roman" pitchFamily="18" charset="0"/>
                <a:cs typeface="Times New Roman" pitchFamily="18" charset="0"/>
              </a:rPr>
              <a:t>The null hypothesis concludes that there is a relationship between the two variables. For instance, the null hypothesis from the data provided will state that number of sick days do not affect performance rating. According to Masson (2011), the null hypothesis tests the essence of differences in observations and experiments. In this case, our analysis and conclusion will depend on the statistical tests such as mean, mode, f-test, p-value, and standard deviation. To write a null hypothesis statement, we need to ask a question first the rephrase it in a way that suggests there is no difference between the two variables. For instance, the question will be, "Do the number of sick days affects performance rating?" The statement will be "number of sick days does not affect performance rating". We will write our null hypothesis as H0, which presumes no relationship between those two parameters. On the other hand, the alternative hypothesis is contradictory. It assumes that something is happening, and the researchers always take this to be true. If we need to write an alternative hypothesis statement, it will show a difference between the two variables. Therefore, our statement will be "Number of sick day's affect performance rating". The alternative hypothesis can be in two forms, including directional and non-directional. Furthermore, one can use two-tailed, left-tailed, or right-tailed to make conclusions.</a:t>
            </a:r>
          </a:p>
          <a:p>
            <a:r>
              <a:rPr lang="en-US" b="1" dirty="0">
                <a:latin typeface="Times New Roman" pitchFamily="18" charset="0"/>
                <a:cs typeface="Times New Roman" pitchFamily="18" charset="0"/>
              </a:rPr>
              <a:t>Who and where the data was obtained</a:t>
            </a:r>
          </a:p>
          <a:p>
            <a:r>
              <a:rPr lang="en-US" dirty="0">
                <a:latin typeface="Times New Roman" pitchFamily="18" charset="0"/>
                <a:cs typeface="Times New Roman" pitchFamily="18" charset="0"/>
              </a:rPr>
              <a:t>My coworker, responsible for analyzing our organization, collected the data from the Human Resource department. The purpose of the data was to investigate how the number of sick days affects the employees' performance in our organization. </a:t>
            </a:r>
          </a:p>
        </p:txBody>
      </p:sp>
    </p:spTree>
    <p:extLst>
      <p:ext uri="{BB962C8B-B14F-4D97-AF65-F5344CB8AC3E}">
        <p14:creationId xmlns:p14="http://schemas.microsoft.com/office/powerpoint/2010/main" val="871922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6160" y="1118824"/>
            <a:ext cx="10536071" cy="4801314"/>
          </a:xfrm>
          <a:prstGeom prst="rect">
            <a:avLst/>
          </a:prstGeom>
        </p:spPr>
        <p:txBody>
          <a:bodyPr wrap="square">
            <a:spAutoFit/>
          </a:bodyPr>
          <a:lstStyle/>
          <a:p>
            <a:pPr algn="ctr"/>
            <a:r>
              <a:rPr lang="en-US" b="1" dirty="0">
                <a:latin typeface="Times New Roman" pitchFamily="18" charset="0"/>
                <a:cs typeface="Times New Roman" pitchFamily="18" charset="0"/>
              </a:rPr>
              <a:t>Part 2: Analysis</a:t>
            </a:r>
          </a:p>
          <a:p>
            <a:r>
              <a:rPr lang="en-US" dirty="0">
                <a:latin typeface="Times New Roman" pitchFamily="18" charset="0"/>
                <a:cs typeface="Times New Roman" pitchFamily="18" charset="0"/>
              </a:rPr>
              <a:t>The collected descriptive statistics included participant identity, number of sick days, and performance rating. We obtained sample sizes from the two variables, which were 350 and 210. According to Heeringa et al. (2017), sample sizes can be the number of observations and better sample sizes should not exceed 1000. I determined my sample size using a confidence level of 0.05. Additionally, the analysis included finding mean, median, mode, and standard deviation for the variables. For our case, the variables are performance rating and the number of sick days. My analysis procedure was simple. I started by defining my question based on the variables provided, setting precise measurements, collecting data, analyzing, and interpreting the results. Also, I used excel to complete regression analysis which helped me to interpret the results.</a:t>
            </a:r>
          </a:p>
          <a:p>
            <a:pPr algn="ctr"/>
            <a:r>
              <a:rPr lang="en-US" b="1" dirty="0">
                <a:latin typeface="Times New Roman" pitchFamily="18" charset="0"/>
                <a:cs typeface="Times New Roman" pitchFamily="18" charset="0"/>
              </a:rPr>
              <a:t>Part 3: Results and Discussion</a:t>
            </a:r>
          </a:p>
          <a:p>
            <a:r>
              <a:rPr lang="en-US" dirty="0">
                <a:latin typeface="Times New Roman" pitchFamily="18" charset="0"/>
                <a:cs typeface="Times New Roman" pitchFamily="18" charset="0"/>
              </a:rPr>
              <a:t>I did f-test and p-value from the data provided, and the figures were 0.652006 and 0.010861, respectively. From the analysis, P- value was less than 0.05, which does not support the null hypothesis. F-test had an F-distribution under the null hypothesis, which was essential in comparing the results. In most cases, the null hypothesis is accepted when the P-value is equal to or more than 0.05. But for our case is different, which means that we will take the alternative hypothesis and reject the null hypothesis. There is a difference in mean, mode, median, and standard deviation of the two variables. Therefore, the alternative hypothesis will state a relationship between the number of sick days and performance rating.</a:t>
            </a:r>
          </a:p>
        </p:txBody>
      </p:sp>
    </p:spTree>
    <p:extLst>
      <p:ext uri="{BB962C8B-B14F-4D97-AF65-F5344CB8AC3E}">
        <p14:creationId xmlns:p14="http://schemas.microsoft.com/office/powerpoint/2010/main" val="765996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100000">
              <a:srgbClr val="E7CCC5"/>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71550" y="1104899"/>
            <a:ext cx="11220450" cy="7184661"/>
          </a:xfrm>
        </p:spPr>
        <p:txBody>
          <a:bodyPr>
            <a:noAutofit/>
          </a:bodyPr>
          <a:lstStyle/>
          <a:p>
            <a:r>
              <a:rPr lang="en-US" sz="2000" dirty="0">
                <a:solidFill>
                  <a:schemeClr val="tx1"/>
                </a:solidFill>
                <a:latin typeface="Times New Roman" panose="02020603050405020304" pitchFamily="18" charset="0"/>
                <a:cs typeface="Times New Roman" panose="02020603050405020304" pitchFamily="18" charset="0"/>
              </a:rPr>
              <a:t>Heeringa, S. G., West, B. T., &amp; Berglund, P. A. (2017). Applied survey data analysis. chapman and hall/CRC.</a:t>
            </a:r>
          </a:p>
          <a:p>
            <a:r>
              <a:rPr lang="en-US" sz="2000" dirty="0">
                <a:solidFill>
                  <a:schemeClr val="tx1"/>
                </a:solidFill>
                <a:latin typeface="Times New Roman" panose="02020603050405020304" pitchFamily="18" charset="0"/>
                <a:cs typeface="Times New Roman" panose="02020603050405020304" pitchFamily="18" charset="0"/>
              </a:rPr>
              <a:t>Masson, M. E. (2011). A tutorial on a practical Bayesian alternative to null-hypothesis significance testing. Behavior research methods, 43(3), 679-690.</a:t>
            </a:r>
            <a:endParaRPr lang="en-GB" sz="2000" dirty="0">
              <a:solidFill>
                <a:schemeClr val="tx1"/>
              </a:solidFill>
              <a:latin typeface="Times New Roman" panose="02020603050405020304" pitchFamily="18" charset="0"/>
              <a:cs typeface="Times New Roman" panose="02020603050405020304" pitchFamily="18" charset="0"/>
            </a:endParaRPr>
          </a:p>
          <a:p>
            <a:r>
              <a:rPr lang="en-GB" sz="2000" dirty="0">
                <a:solidFill>
                  <a:schemeClr val="tx1"/>
                </a:solidFill>
                <a:latin typeface="Times New Roman" panose="02020603050405020304" pitchFamily="18" charset="0"/>
                <a:cs typeface="Times New Roman" panose="02020603050405020304" pitchFamily="18" charset="0"/>
              </a:rPr>
              <a:t>Pexels. (2019, June. 26). </a:t>
            </a:r>
            <a:r>
              <a:rPr lang="en-GB" sz="2000" i="1" dirty="0">
                <a:solidFill>
                  <a:schemeClr val="tx1"/>
                </a:solidFill>
                <a:latin typeface="Times New Roman" panose="02020603050405020304" pitchFamily="18" charset="0"/>
                <a:cs typeface="Times New Roman" panose="02020603050405020304" pitchFamily="18" charset="0"/>
              </a:rPr>
              <a:t>Note Pad Glasses travel planning  </a:t>
            </a:r>
            <a:r>
              <a:rPr lang="en-GB" sz="2000" dirty="0">
                <a:solidFill>
                  <a:schemeClr val="tx1"/>
                </a:solidFill>
                <a:latin typeface="Times New Roman" panose="02020603050405020304" pitchFamily="18" charset="0"/>
                <a:cs typeface="Times New Roman" panose="02020603050405020304" pitchFamily="18" charset="0"/>
              </a:rPr>
              <a:t>[Image]. Retrieved from</a:t>
            </a:r>
          </a:p>
          <a:p>
            <a:r>
              <a:rPr lang="en-GB" sz="2000" dirty="0">
                <a:solidFill>
                  <a:schemeClr val="tx1"/>
                </a:solidFill>
                <a:latin typeface="Times New Roman" panose="02020603050405020304" pitchFamily="18" charset="0"/>
                <a:cs typeface="Times New Roman" panose="02020603050405020304" pitchFamily="18" charset="0"/>
              </a:rPr>
              <a:t> </a:t>
            </a:r>
            <a:r>
              <a:rPr lang="en-GB" sz="2000" dirty="0">
                <a:solidFill>
                  <a:schemeClr val="tx1"/>
                </a:solidFill>
                <a:latin typeface="Times New Roman" panose="02020603050405020304" pitchFamily="18" charset="0"/>
                <a:cs typeface="Times New Roman" panose="02020603050405020304" pitchFamily="18" charset="0"/>
                <a:hlinkClick r:id="rId3"/>
              </a:rPr>
              <a:t>https://pixabay.com/photos/arm-hand-write-planner-planning-1284248/</a:t>
            </a:r>
            <a:r>
              <a:rPr lang="en-GB" sz="2000" dirty="0">
                <a:solidFill>
                  <a:schemeClr val="tx1"/>
                </a:solidFill>
                <a:latin typeface="Times New Roman" panose="02020603050405020304" pitchFamily="18" charset="0"/>
                <a:cs typeface="Times New Roman" panose="02020603050405020304" pitchFamily="18" charset="0"/>
              </a:rPr>
              <a:t>).</a:t>
            </a:r>
          </a:p>
          <a:p>
            <a:r>
              <a:rPr lang="en-GB" sz="2000" dirty="0">
                <a:solidFill>
                  <a:schemeClr val="tx1"/>
                </a:solidFill>
                <a:latin typeface="Times New Roman" panose="02020603050405020304" pitchFamily="18" charset="0"/>
                <a:cs typeface="Times New Roman" panose="02020603050405020304" pitchFamily="18" charset="0"/>
              </a:rPr>
              <a:t>Pexels. (2018, March. 23). </a:t>
            </a:r>
            <a:r>
              <a:rPr lang="en-GB" sz="2000" i="1" dirty="0">
                <a:solidFill>
                  <a:schemeClr val="tx1"/>
                </a:solidFill>
                <a:latin typeface="Times New Roman" panose="02020603050405020304" pitchFamily="18" charset="0"/>
                <a:cs typeface="Times New Roman" panose="02020603050405020304" pitchFamily="18" charset="0"/>
              </a:rPr>
              <a:t>Presentation training</a:t>
            </a:r>
            <a:r>
              <a:rPr lang="en-GB" sz="2000" dirty="0">
                <a:solidFill>
                  <a:schemeClr val="tx1"/>
                </a:solidFill>
                <a:latin typeface="Times New Roman" panose="02020603050405020304" pitchFamily="18" charset="0"/>
                <a:cs typeface="Times New Roman" panose="02020603050405020304" pitchFamily="18" charset="0"/>
              </a:rPr>
              <a:t>[Image]. Retrieved from </a:t>
            </a:r>
            <a:r>
              <a:rPr lang="en-GB" sz="2000" dirty="0">
                <a:solidFill>
                  <a:schemeClr val="tx1"/>
                </a:solidFill>
                <a:latin typeface="Times New Roman" panose="02020603050405020304" pitchFamily="18" charset="0"/>
                <a:cs typeface="Times New Roman" panose="02020603050405020304" pitchFamily="18" charset="0"/>
                <a:hlinkClick r:id="rId4"/>
              </a:rPr>
              <a:t>https://pixabay.com/illustrations/discussion-session-white-male-1874792</a:t>
            </a:r>
            <a:endParaRPr lang="en-GB" sz="2000" dirty="0">
              <a:solidFill>
                <a:schemeClr val="tx1"/>
              </a:solidFill>
              <a:latin typeface="Times New Roman" panose="02020603050405020304" pitchFamily="18" charset="0"/>
              <a:cs typeface="Times New Roman" panose="02020603050405020304" pitchFamily="18" charset="0"/>
            </a:endParaRPr>
          </a:p>
          <a:p>
            <a:r>
              <a:rPr lang="en-GB" sz="2000" dirty="0">
                <a:solidFill>
                  <a:schemeClr val="tx1"/>
                </a:solidFill>
                <a:latin typeface="Times New Roman" panose="02020603050405020304" pitchFamily="18" charset="0"/>
                <a:cs typeface="Times New Roman" panose="02020603050405020304" pitchFamily="18" charset="0"/>
              </a:rPr>
              <a:t>Pexels. (2019, April. 5). </a:t>
            </a:r>
            <a:r>
              <a:rPr lang="en-GB" sz="2000" i="1" dirty="0">
                <a:solidFill>
                  <a:schemeClr val="tx1"/>
                </a:solidFill>
                <a:latin typeface="Times New Roman" panose="02020603050405020304" pitchFamily="18" charset="0"/>
                <a:cs typeface="Times New Roman" panose="02020603050405020304" pitchFamily="18" charset="0"/>
              </a:rPr>
              <a:t>Analytics chart drawing</a:t>
            </a:r>
            <a:r>
              <a:rPr lang="en-GB" sz="2000" dirty="0">
                <a:solidFill>
                  <a:schemeClr val="tx1"/>
                </a:solidFill>
                <a:latin typeface="Times New Roman" panose="02020603050405020304" pitchFamily="18" charset="0"/>
                <a:cs typeface="Times New Roman" panose="02020603050405020304" pitchFamily="18" charset="0"/>
              </a:rPr>
              <a:t>[Image]. Retrieved from </a:t>
            </a:r>
            <a:r>
              <a:rPr lang="en-GB" sz="2000" dirty="0">
                <a:solidFill>
                  <a:schemeClr val="tx1"/>
                </a:solidFill>
                <a:latin typeface="Times New Roman" panose="02020603050405020304" pitchFamily="18" charset="0"/>
                <a:cs typeface="Times New Roman" panose="02020603050405020304" pitchFamily="18" charset="0"/>
                <a:hlinkClick r:id="rId5"/>
              </a:rPr>
              <a:t>https://pixabay.com/illustrations/presentation-training-explain-6110845</a:t>
            </a:r>
            <a:endParaRPr lang="en-GB" sz="2000" dirty="0">
              <a:solidFill>
                <a:schemeClr val="tx1"/>
              </a:solidFill>
              <a:latin typeface="Times New Roman" panose="02020603050405020304" pitchFamily="18" charset="0"/>
              <a:cs typeface="Times New Roman" panose="02020603050405020304" pitchFamily="18" charset="0"/>
            </a:endParaRPr>
          </a:p>
          <a:p>
            <a:endParaRPr lang="en-GB" sz="2000" dirty="0">
              <a:solidFill>
                <a:schemeClr val="tx1"/>
              </a:solidFill>
              <a:latin typeface="Times New Roman" panose="02020603050405020304" pitchFamily="18" charset="0"/>
              <a:cs typeface="Times New Roman" panose="02020603050405020304" pitchFamily="18" charset="0"/>
            </a:endParaRPr>
          </a:p>
          <a:p>
            <a:endParaRPr lang="en-GB" sz="2000" dirty="0">
              <a:solidFill>
                <a:schemeClr val="tx1"/>
              </a:solidFill>
              <a:latin typeface="Times New Roman" panose="02020603050405020304" pitchFamily="18" charset="0"/>
              <a:cs typeface="Times New Roman" panose="02020603050405020304" pitchFamily="18" charset="0"/>
            </a:endParaRPr>
          </a:p>
          <a:p>
            <a:endParaRPr lang="en-GB" sz="2000" dirty="0">
              <a:solidFill>
                <a:schemeClr val="tx1"/>
              </a:solidFill>
              <a:latin typeface="Times New Roman" panose="02020603050405020304" pitchFamily="18" charset="0"/>
              <a:cs typeface="Times New Roman" panose="02020603050405020304" pitchFamily="18" charset="0"/>
            </a:endParaRPr>
          </a:p>
          <a:p>
            <a:endParaRPr lang="en-GB" sz="2000" dirty="0">
              <a:solidFill>
                <a:schemeClr val="tx1"/>
              </a:solidFill>
              <a:latin typeface="Times New Roman" panose="02020603050405020304" pitchFamily="18" charset="0"/>
              <a:cs typeface="Times New Roman" panose="02020603050405020304" pitchFamily="18" charset="0"/>
            </a:endParaRPr>
          </a:p>
          <a:p>
            <a:pPr algn="l"/>
            <a:endParaRPr lang="en-GB" sz="2000" dirty="0">
              <a:solidFill>
                <a:schemeClr val="tx1"/>
              </a:solidFill>
              <a:latin typeface="Times New Roman" panose="02020603050405020304" pitchFamily="18" charset="0"/>
              <a:cs typeface="Times New Roman" panose="02020603050405020304" pitchFamily="18" charset="0"/>
            </a:endParaRPr>
          </a:p>
          <a:p>
            <a:pPr algn="l"/>
            <a:endParaRPr lang="en-GB" sz="2000" dirty="0">
              <a:solidFill>
                <a:schemeClr val="tx1"/>
              </a:solidFill>
              <a:latin typeface="Times New Roman" panose="02020603050405020304" pitchFamily="18" charset="0"/>
              <a:cs typeface="Times New Roman" panose="02020603050405020304" pitchFamily="18" charset="0"/>
            </a:endParaRPr>
          </a:p>
          <a:p>
            <a:pPr algn="l"/>
            <a:endParaRPr lang="en-GB" sz="2000" dirty="0">
              <a:solidFill>
                <a:schemeClr val="tx1"/>
              </a:solidFill>
              <a:latin typeface="Times New Roman" panose="02020603050405020304" pitchFamily="18" charset="0"/>
              <a:cs typeface="Times New Roman" panose="02020603050405020304" pitchFamily="18" charset="0"/>
            </a:endParaRPr>
          </a:p>
          <a:p>
            <a:pPr algn="l"/>
            <a:endParaRPr lang="en-GB" sz="2000" dirty="0">
              <a:solidFill>
                <a:schemeClr val="tx1"/>
              </a:solidFill>
              <a:latin typeface="Times New Roman" panose="02020603050405020304" pitchFamily="18" charset="0"/>
              <a:cs typeface="Times New Roman" panose="02020603050405020304" pitchFamily="18" charset="0"/>
            </a:endParaRPr>
          </a:p>
        </p:txBody>
      </p:sp>
      <p:sp>
        <p:nvSpPr>
          <p:cNvPr id="4" name="Rounded Rectangle 3"/>
          <p:cNvSpPr/>
          <p:nvPr/>
        </p:nvSpPr>
        <p:spPr>
          <a:xfrm>
            <a:off x="1978702" y="319790"/>
            <a:ext cx="8550842"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a:solidFill>
                  <a:schemeClr val="tx1"/>
                </a:solidFill>
                <a:latin typeface="Times New Roman" panose="02020603050405020304" pitchFamily="18" charset="0"/>
                <a:cs typeface="Times New Roman" panose="02020603050405020304" pitchFamily="18" charset="0"/>
              </a:rPr>
              <a:t>References</a:t>
            </a:r>
          </a:p>
        </p:txBody>
      </p:sp>
    </p:spTree>
    <p:extLst>
      <p:ext uri="{BB962C8B-B14F-4D97-AF65-F5344CB8AC3E}">
        <p14:creationId xmlns:p14="http://schemas.microsoft.com/office/powerpoint/2010/main" val="1915074956"/>
      </p:ext>
    </p:extLst>
  </p:cSld>
  <p:clrMapOvr>
    <a:masterClrMapping/>
  </p:clrMapOvr>
</p:sld>
</file>

<file path=ppt/theme/theme1.xml><?xml version="1.0" encoding="utf-8"?>
<a:theme xmlns:a="http://schemas.openxmlformats.org/drawingml/2006/main" name="Wisp">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878</TotalTime>
  <Words>1035</Words>
  <Application>Microsoft Office PowerPoint</Application>
  <PresentationFormat>Widescreen</PresentationFormat>
  <Paragraphs>68</Paragraphs>
  <Slides>7</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Century Gothic</vt:lpstr>
      <vt:lpstr>Times New Roman</vt:lpstr>
      <vt:lpstr>Wingdings</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127</cp:revision>
  <dcterms:created xsi:type="dcterms:W3CDTF">2021-03-25T22:31:13Z</dcterms:created>
  <dcterms:modified xsi:type="dcterms:W3CDTF">2021-08-03T07:34:38Z</dcterms:modified>
</cp:coreProperties>
</file>