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63" r:id="rId4"/>
    <p:sldId id="264" r:id="rId5"/>
    <p:sldId id="265" r:id="rId6"/>
    <p:sldId id="266" r:id="rId7"/>
    <p:sldId id="267" r:id="rId8"/>
    <p:sldId id="269" r:id="rId9"/>
    <p:sldId id="270"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16" autoAdjust="0"/>
    <p:restoredTop sz="93178" autoAdjust="0"/>
  </p:normalViewPr>
  <p:slideViewPr>
    <p:cSldViewPr snapToGrid="0">
      <p:cViewPr varScale="1">
        <p:scale>
          <a:sx n="86" d="100"/>
          <a:sy n="86" d="100"/>
        </p:scale>
        <p:origin x="342" y="72"/>
      </p:cViewPr>
      <p:guideLst>
        <p:guide orient="horz" pos="2160"/>
        <p:guide pos="3840"/>
      </p:guideLst>
    </p:cSldViewPr>
  </p:slideViewPr>
  <p:notesTextViewPr>
    <p:cViewPr>
      <p:scale>
        <a:sx n="1" d="1"/>
        <a:sy n="1" d="1"/>
      </p:scale>
      <p:origin x="0" y="0"/>
    </p:cViewPr>
  </p:notesTextViewPr>
  <p:sorterViewPr>
    <p:cViewPr>
      <p:scale>
        <a:sx n="100" d="100"/>
        <a:sy n="100" d="100"/>
      </p:scale>
      <p:origin x="0" y="18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D38544-6FDD-4897-A947-4578BA149F29}" type="datetimeFigureOut">
              <a:rPr lang="en-US" smtClean="0"/>
              <a:t>10/28/2021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BF8315-A020-443C-9071-7245E91C398F}" type="slidenum">
              <a:rPr lang="en-US" smtClean="0"/>
              <a:t>‹#›</a:t>
            </a:fld>
            <a:endParaRPr lang="en-US" dirty="0"/>
          </a:p>
        </p:txBody>
      </p:sp>
    </p:spTree>
    <p:extLst>
      <p:ext uri="{BB962C8B-B14F-4D97-AF65-F5344CB8AC3E}">
        <p14:creationId xmlns:p14="http://schemas.microsoft.com/office/powerpoint/2010/main" val="143319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2BF8315-A020-443C-9071-7245E91C398F}" type="slidenum">
              <a:rPr lang="en-US" smtClean="0"/>
              <a:t>2</a:t>
            </a:fld>
            <a:endParaRPr lang="en-US" dirty="0"/>
          </a:p>
        </p:txBody>
      </p:sp>
    </p:spTree>
    <p:extLst>
      <p:ext uri="{BB962C8B-B14F-4D97-AF65-F5344CB8AC3E}">
        <p14:creationId xmlns:p14="http://schemas.microsoft.com/office/powerpoint/2010/main" val="2493251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kern="1200" smtClean="0">
                <a:solidFill>
                  <a:schemeClr val="tx1"/>
                </a:solidFill>
                <a:latin typeface="+mn-lt"/>
                <a:ea typeface="+mn-ea"/>
                <a:cs typeface="+mn-cs"/>
              </a:rPr>
              <a:t>COPD is a serious health issue that may contribute to the death of an individual if not addressed appropriately. COPD is considered one of the most common respiratory diseases experienced in Georgia, especially in Terrell County. According to the Terrell County report on prevalent health issues, the condition is considered to be closely associated with tracheal, bronchus, and lung cancer. Though the condition has been affecting different people in the community, statistics indicate that most people with COPD are smokers. Due to the increased number of Terrell County residents with respiratory diseases such as COPD, a concern has been raised in the community to improve the health conditions of smokers. Therefore, the target population under concern is the smokers in Terrell County.</a:t>
            </a:r>
          </a:p>
        </p:txBody>
      </p:sp>
      <p:sp>
        <p:nvSpPr>
          <p:cNvPr id="4" name="Slide Number Placeholder 3"/>
          <p:cNvSpPr>
            <a:spLocks noGrp="1"/>
          </p:cNvSpPr>
          <p:nvPr>
            <p:ph type="sldNum" sz="quarter" idx="10"/>
          </p:nvPr>
        </p:nvSpPr>
        <p:spPr/>
        <p:txBody>
          <a:bodyPr/>
          <a:lstStyle/>
          <a:p>
            <a:fld id="{B2BF8315-A020-443C-9071-7245E91C398F}" type="slidenum">
              <a:rPr lang="en-US" smtClean="0"/>
              <a:t>3</a:t>
            </a:fld>
            <a:endParaRPr lang="en-US" dirty="0"/>
          </a:p>
        </p:txBody>
      </p:sp>
    </p:spTree>
    <p:extLst>
      <p:ext uri="{BB962C8B-B14F-4D97-AF65-F5344CB8AC3E}">
        <p14:creationId xmlns:p14="http://schemas.microsoft.com/office/powerpoint/2010/main" val="4034814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Smoking is considered to be one of the behaviors that contribute to the development of COPD in Terrell County. This is evident through the statistics presented in the county health report. According to the report, unhealthy behaviors constitute 43% of the overall behaviors experienced in the community. Among such behaviors, 24.4% of the county residents are considered to be smokers. These include both men and women who smoke tobacco products, especially cigarettes. This percentage is considered to be significantly high since it is above the state and national percentages. The state percentage of smoking according to the report is 17.8% and the national percentage is 21.1% </a:t>
            </a:r>
            <a:r>
              <a:rPr lang="en-US" dirty="0" smtClean="0">
                <a:latin typeface="Times New Roman" panose="02020603050405020304" pitchFamily="18" charset="0"/>
                <a:cs typeface="Times New Roman" panose="02020603050405020304" pitchFamily="18" charset="0"/>
                <a:sym typeface="+mn-ea"/>
              </a:rPr>
              <a:t>(Terrell County, n.d.)</a:t>
            </a:r>
            <a:r>
              <a:rPr lang="en-US"/>
              <a:t>. Smoking in the community has made the residents develop various smoking-relations cancers, whereby the affected people are 527. This further indicates that smoking education intervention needs to be introduced in the community. Smoking cessation programs have been developed in the county to address COPD.</a:t>
            </a:r>
          </a:p>
        </p:txBody>
      </p:sp>
    </p:spTree>
    <p:extLst>
      <p:ext uri="{BB962C8B-B14F-4D97-AF65-F5344CB8AC3E}">
        <p14:creationId xmlns:p14="http://schemas.microsoft.com/office/powerpoint/2010/main" val="3301757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Before conducting an education intervention among the target population, it is necessary to first create awareness to ensure that there is a large number of audiences. For this to be achieved, the community health nurse in charge of the practice will coordinate with the community leaders and other nurses within the region to visit every household informing the smokers about the education intervention, the venue, date, and time. This will ensure that every smoker within the community is aware of the education program. Through such awareness, there is an increased level of assurance that attendance will be high.</a:t>
            </a:r>
          </a:p>
        </p:txBody>
      </p:sp>
    </p:spTree>
    <p:extLst>
      <p:ext uri="{BB962C8B-B14F-4D97-AF65-F5344CB8AC3E}">
        <p14:creationId xmlns:p14="http://schemas.microsoft.com/office/powerpoint/2010/main" val="101853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Not all smokers have COPD. Therefore, it is necessary to separate COPD patients from the rest of the smokers. The separation will be achieved using spirometry. This involves a simple test of the functioning of the lungs. During the test, a smoker is required to blow exhaled air into the tubing through the mouthpiece. The tubing is usually connected to a small machine. The machine detects whether an individual has COPD by determining the amount and the fastness of the air blown. After this practice, two groups will be formed, whereby one of them comprises COPD patients and the other one will involve healthy smokers.</a:t>
            </a:r>
          </a:p>
        </p:txBody>
      </p:sp>
    </p:spTree>
    <p:extLst>
      <p:ext uri="{BB962C8B-B14F-4D97-AF65-F5344CB8AC3E}">
        <p14:creationId xmlns:p14="http://schemas.microsoft.com/office/powerpoint/2010/main" val="3344990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Since smoking is the major contributor to COPD, it is necessary to educate both the COPD patients and healthy smokers together on the issue regarding quitting the behavior. The participants should be informed about the health issues brought about by smoking, where one of them is COPD. Besides exposing an individual to COPD, smoking also tends to worsen the condition among individuals who already have the health issue. In this case, the first practice that can improve their health condition is by informing the participants to quit the behavior. Quitting the behavior is conducted gradually to ensure that the person does not develop withdrawal symptoms.</a:t>
            </a:r>
          </a:p>
        </p:txBody>
      </p:sp>
    </p:spTree>
    <p:extLst>
      <p:ext uri="{BB962C8B-B14F-4D97-AF65-F5344CB8AC3E}">
        <p14:creationId xmlns:p14="http://schemas.microsoft.com/office/powerpoint/2010/main" val="6970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0" lvl="1"/>
            <a:r>
              <a:rPr lang="en-US"/>
              <a:t>One of the best ways of enabling COPD patients to manage their health condition is by teaching them how to use inhalers appropriately. Most of the COPD medications are usually accompanied by inhalers and nebulizers. A nebulizer is a device that transforms medication into a mist for the COPD patient to breathe. There are different types of nebulizers and inhaler devices that COPD patients can use </a:t>
            </a:r>
            <a:r>
              <a:rPr lang="en-US" dirty="0" smtClean="0">
                <a:latin typeface="Times New Roman" panose="02020603050405020304" pitchFamily="18" charset="0"/>
                <a:cs typeface="Times New Roman" panose="02020603050405020304" pitchFamily="18" charset="0"/>
                <a:sym typeface="+mn-ea"/>
              </a:rPr>
              <a:t>(Celli &amp; Wedzicha, 2019)</a:t>
            </a:r>
            <a:r>
              <a:rPr lang="en-US"/>
              <a:t>. A patient is supposed to use this device when he or she experiences breathing problems such as shortness of breath. Though inhalers may not heal COPD, they enable the patient to avoid exacerbation of the condition and manage symptoms.</a:t>
            </a:r>
          </a:p>
        </p:txBody>
      </p:sp>
    </p:spTree>
    <p:extLst>
      <p:ext uri="{BB962C8B-B14F-4D97-AF65-F5344CB8AC3E}">
        <p14:creationId xmlns:p14="http://schemas.microsoft.com/office/powerpoint/2010/main" val="134847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0" lvl="1"/>
            <a:r>
              <a:rPr lang="en-US"/>
              <a:t>Bronchodilators, which are among the COPD medications usually improve the condition by opening the airways, thus enabling the patient to breathe efficiently. These medications enhance the opening of the airways by decreasing the amount of mucus found in the airways. Glucocorticoids can also be used for the management of the condition </a:t>
            </a:r>
            <a:r>
              <a:rPr lang="en-US" dirty="0" smtClean="0">
                <a:latin typeface="Times New Roman" panose="02020603050405020304" pitchFamily="18" charset="0"/>
                <a:cs typeface="Times New Roman" panose="02020603050405020304" pitchFamily="18" charset="0"/>
                <a:sym typeface="+mn-ea"/>
              </a:rPr>
              <a:t>(Celli &amp; Wedzicha, 2019)</a:t>
            </a:r>
            <a:r>
              <a:rPr lang="en-US"/>
              <a:t>. These are the drugs that possess anti-inflammatory properties. The medication can be administered in different forms, such as pills, intravenous, and inhalers. Moreover, other medications for COPD involve theophylline and roflumilast. Lastly, cough medications can also be used to manage COPD. Suppressants are among the best medication for this purpose.</a:t>
            </a:r>
          </a:p>
        </p:txBody>
      </p:sp>
    </p:spTree>
    <p:extLst>
      <p:ext uri="{BB962C8B-B14F-4D97-AF65-F5344CB8AC3E}">
        <p14:creationId xmlns:p14="http://schemas.microsoft.com/office/powerpoint/2010/main" val="1441804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A27D1E7-0B87-4124-9D2B-675AFC63D8DA}" type="datetimeFigureOut">
              <a:rPr lang="en-US" smtClean="0"/>
              <a:t>10/28/2021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D4C4AFE-5332-48AE-842C-9DB8C20878E8}"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panose="020B0604020202020204"/>
                <a:cs typeface="Arial" panose="020B0604020202020204"/>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panose="020B0604020202020204"/>
                <a:cs typeface="Arial" panose="020B0604020202020204"/>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27D1E7-0B87-4124-9D2B-675AFC63D8DA}" type="datetimeFigureOut">
              <a:rPr lang="en-US" smtClean="0"/>
              <a:t>10/28/2021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3A27D1E7-0B87-4124-9D2B-675AFC63D8DA}"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A27D1E7-0B87-4124-9D2B-675AFC63D8DA}"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4C4AFE-5332-48AE-842C-9DB8C20878E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A27D1E7-0B87-4124-9D2B-675AFC63D8DA}" type="datetimeFigureOut">
              <a:rPr lang="en-US" smtClean="0"/>
              <a:t>10/28/2021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D4C4AFE-5332-48AE-842C-9DB8C20878E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0631" y="2480153"/>
            <a:ext cx="9116388" cy="2009128"/>
          </a:xfrm>
        </p:spPr>
        <p:txBody>
          <a:bodyPr>
            <a:noAutofit/>
          </a:bodyPr>
          <a:lstStyle/>
          <a:p>
            <a:pPr algn="ctr"/>
            <a:r>
              <a:rPr lang="en-US" sz="3600" dirty="0" smtClean="0">
                <a:latin typeface="Times New Roman" panose="02020603050405020304" pitchFamily="18" charset="0"/>
                <a:cs typeface="Times New Roman" panose="02020603050405020304" pitchFamily="18" charset="0"/>
              </a:rPr>
              <a:t>COPD in Terrell County, Georgia.</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Name</a:t>
            </a: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Institution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Objectives</a:t>
            </a: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Describing COPD IN Terrell County</a:t>
            </a:r>
          </a:p>
          <a:p>
            <a:r>
              <a:rPr lang="en-US" sz="2400" dirty="0" smtClean="0">
                <a:latin typeface="Times New Roman" panose="02020603050405020304" pitchFamily="18" charset="0"/>
                <a:cs typeface="Times New Roman" panose="02020603050405020304" pitchFamily="18" charset="0"/>
              </a:rPr>
              <a:t>Discussing the statistics of smoking that contribute to COPD in the county</a:t>
            </a:r>
          </a:p>
          <a:p>
            <a:r>
              <a:rPr lang="en-US" sz="2400" dirty="0" smtClean="0">
                <a:latin typeface="Times New Roman" panose="02020603050405020304" pitchFamily="18" charset="0"/>
                <a:cs typeface="Times New Roman" panose="02020603050405020304" pitchFamily="18" charset="0"/>
              </a:rPr>
              <a:t>Discussing how to prepare the audience for education intervention</a:t>
            </a:r>
          </a:p>
          <a:p>
            <a:r>
              <a:rPr lang="en-US" sz="2400" dirty="0" smtClean="0">
                <a:latin typeface="Times New Roman" panose="02020603050405020304" pitchFamily="18" charset="0"/>
                <a:cs typeface="Times New Roman" panose="02020603050405020304" pitchFamily="18" charset="0"/>
              </a:rPr>
              <a:t>Discussing the management of COPD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COPD IN Terrell County </a:t>
            </a: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COPD is among the most common health issues in Terrell County, Georgia </a:t>
            </a:r>
            <a:r>
              <a:rPr lang="en-US" sz="2400" dirty="0" smtClean="0">
                <a:latin typeface="Times New Roman" panose="02020603050405020304" pitchFamily="18" charset="0"/>
                <a:cs typeface="Times New Roman" panose="02020603050405020304" pitchFamily="18" charset="0"/>
                <a:sym typeface="+mn-ea"/>
              </a:rPr>
              <a:t>(Terrell County, n.d.)</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In this case, COPD stands for chronic obstructive pulmonary disease </a:t>
            </a:r>
            <a:r>
              <a:rPr lang="en-US" sz="2400" dirty="0" smtClean="0">
                <a:latin typeface="Times New Roman" panose="02020603050405020304" pitchFamily="18" charset="0"/>
                <a:cs typeface="Times New Roman" panose="02020603050405020304" pitchFamily="18" charset="0"/>
                <a:sym typeface="+mn-ea"/>
              </a:rPr>
              <a:t>(Terrell County, n.d.)</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Most of the people affected by this condition are smokers.</a:t>
            </a:r>
          </a:p>
          <a:p>
            <a:r>
              <a:rPr lang="en-US" sz="2400" dirty="0" smtClean="0">
                <a:latin typeface="Times New Roman" panose="02020603050405020304" pitchFamily="18" charset="0"/>
                <a:cs typeface="Times New Roman" panose="02020603050405020304" pitchFamily="18" charset="0"/>
              </a:rPr>
              <a:t>Most of the smokers are males.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8" y="973668"/>
            <a:ext cx="9917724" cy="706964"/>
          </a:xfrm>
        </p:spPr>
        <p:txBody>
          <a:bodyPr/>
          <a:lstStyle/>
          <a:p>
            <a:pPr algn="ctr"/>
            <a:r>
              <a:rPr lang="en-US" b="1" dirty="0" smtClean="0">
                <a:latin typeface="Times New Roman" panose="02020603050405020304" pitchFamily="18" charset="0"/>
                <a:cs typeface="Times New Roman" panose="02020603050405020304" pitchFamily="18" charset="0"/>
              </a:rPr>
              <a:t>Statistics of smoking in Terrell County </a:t>
            </a:r>
          </a:p>
        </p:txBody>
      </p:sp>
      <p:sp>
        <p:nvSpPr>
          <p:cNvPr id="3" name="Content Placeholder 2"/>
          <p:cNvSpPr>
            <a:spLocks noGrp="1"/>
          </p:cNvSpPr>
          <p:nvPr>
            <p:ph idx="1"/>
          </p:nvPr>
        </p:nvSpPr>
        <p:spPr/>
        <p:txBody>
          <a:bodyPr>
            <a:normAutofit fontScale="90000" lnSpcReduction="10000"/>
          </a:bodyPr>
          <a:lstStyle/>
          <a:p>
            <a:r>
              <a:rPr lang="en-US" sz="2400" dirty="0" smtClean="0">
                <a:latin typeface="Times New Roman" panose="02020603050405020304" pitchFamily="18" charset="0"/>
                <a:cs typeface="Times New Roman" panose="02020603050405020304" pitchFamily="18" charset="0"/>
              </a:rPr>
              <a:t>According to statistics, smoking is among the causes of COPD in Terrell County</a:t>
            </a:r>
          </a:p>
          <a:p>
            <a:r>
              <a:rPr lang="en-US" sz="2400" dirty="0" smtClean="0">
                <a:latin typeface="Times New Roman" panose="02020603050405020304" pitchFamily="18" charset="0"/>
                <a:cs typeface="Times New Roman" panose="02020603050405020304" pitchFamily="18" charset="0"/>
              </a:rPr>
              <a:t>About 24.4% of the county residents are smokers </a:t>
            </a:r>
            <a:r>
              <a:rPr lang="en-US" sz="2400" dirty="0" smtClean="0">
                <a:latin typeface="Times New Roman" panose="02020603050405020304" pitchFamily="18" charset="0"/>
                <a:cs typeface="Times New Roman" panose="02020603050405020304" pitchFamily="18" charset="0"/>
                <a:sym typeface="+mn-ea"/>
              </a:rPr>
              <a:t>(Terrell County, n.d.)</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This exceeds the state smoking percentage, which is 17.8% </a:t>
            </a:r>
            <a:r>
              <a:rPr lang="en-US" sz="2400" dirty="0" smtClean="0">
                <a:latin typeface="Times New Roman" panose="02020603050405020304" pitchFamily="18" charset="0"/>
                <a:cs typeface="Times New Roman" panose="02020603050405020304" pitchFamily="18" charset="0"/>
                <a:sym typeface="+mn-ea"/>
              </a:rPr>
              <a:t>(Terrell County, n.d.)</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Besides, the national smoking percentage is 21.1%, which is lower than the county percentage.</a:t>
            </a:r>
          </a:p>
          <a:p>
            <a:r>
              <a:rPr lang="en-US" sz="2400" dirty="0" smtClean="0">
                <a:latin typeface="Times New Roman" panose="02020603050405020304" pitchFamily="18" charset="0"/>
                <a:cs typeface="Times New Roman" panose="02020603050405020304" pitchFamily="18" charset="0"/>
              </a:rPr>
              <a:t>Due to smoking, 527 Terrell County residents have smoking-related cancers.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Teaching Plan</a:t>
            </a:r>
          </a:p>
        </p:txBody>
      </p:sp>
      <p:sp>
        <p:nvSpPr>
          <p:cNvPr id="3" name="Content Placeholder 2"/>
          <p:cNvSpPr>
            <a:spLocks noGrp="1"/>
          </p:cNvSpPr>
          <p:nvPr>
            <p:ph idx="1"/>
          </p:nvPr>
        </p:nvSpPr>
        <p:spPr/>
        <p:txBody>
          <a:bodyPr>
            <a:normAutofit lnSpcReduction="10000"/>
          </a:bodyPr>
          <a:lstStyle/>
          <a:p>
            <a:r>
              <a:rPr lang="en-US" sz="2400" smtClean="0">
                <a:latin typeface="Times New Roman" panose="02020603050405020304" pitchFamily="18" charset="0"/>
                <a:cs typeface="Times New Roman" panose="02020603050405020304" pitchFamily="18" charset="0"/>
              </a:rPr>
              <a:t>Preparing the Audience for COPD Education</a:t>
            </a:r>
          </a:p>
          <a:p>
            <a:r>
              <a:rPr lang="en-US" sz="2400" smtClean="0">
                <a:latin typeface="Times New Roman" panose="02020603050405020304" pitchFamily="18" charset="0"/>
                <a:cs typeface="Times New Roman" panose="02020603050405020304" pitchFamily="18" charset="0"/>
              </a:rPr>
              <a:t>COPD education is critical in Terrell County.</a:t>
            </a:r>
          </a:p>
          <a:p>
            <a:r>
              <a:rPr lang="en-US" sz="2400" smtClean="0">
                <a:latin typeface="Times New Roman" panose="02020603050405020304" pitchFamily="18" charset="0"/>
                <a:cs typeface="Times New Roman" panose="02020603050405020304" pitchFamily="18" charset="0"/>
              </a:rPr>
              <a:t>The smokers in the region need to be informed about the health issue.</a:t>
            </a:r>
          </a:p>
          <a:p>
            <a:r>
              <a:rPr lang="en-US" sz="2400" smtClean="0">
                <a:latin typeface="Times New Roman" panose="02020603050405020304" pitchFamily="18" charset="0"/>
                <a:cs typeface="Times New Roman" panose="02020603050405020304" pitchFamily="18" charset="0"/>
              </a:rPr>
              <a:t>Therefore, awareness will first be created among smokers in the region through community leaders.</a:t>
            </a:r>
          </a:p>
          <a:p>
            <a:r>
              <a:rPr lang="en-US" sz="2400" smtClean="0">
                <a:latin typeface="Times New Roman" panose="02020603050405020304" pitchFamily="18" charset="0"/>
                <a:cs typeface="Times New Roman" panose="02020603050405020304" pitchFamily="18" charset="0"/>
              </a:rPr>
              <a:t>The venue for education will be the elementary school settings within the county.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Conducting COPD Diagnoses</a:t>
            </a: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COPD patients will first be separated from healthy people.</a:t>
            </a:r>
          </a:p>
          <a:p>
            <a:r>
              <a:rPr lang="en-US" sz="2400" dirty="0" smtClean="0">
                <a:latin typeface="Times New Roman" panose="02020603050405020304" pitchFamily="18" charset="0"/>
                <a:cs typeface="Times New Roman" panose="02020603050405020304" pitchFamily="18" charset="0"/>
              </a:rPr>
              <a:t>The separation will be determined by a spirometry test.</a:t>
            </a:r>
          </a:p>
          <a:p>
            <a:r>
              <a:rPr lang="en-US" sz="2400" dirty="0" smtClean="0">
                <a:latin typeface="Times New Roman" panose="02020603050405020304" pitchFamily="18" charset="0"/>
                <a:cs typeface="Times New Roman" panose="02020603050405020304" pitchFamily="18" charset="0"/>
              </a:rPr>
              <a:t>Both the groups will be educated about COPD in different groups</a:t>
            </a:r>
          </a:p>
          <a:p>
            <a:r>
              <a:rPr lang="en-US" sz="2400" dirty="0" smtClean="0">
                <a:latin typeface="Times New Roman" panose="02020603050405020304" pitchFamily="18" charset="0"/>
                <a:cs typeface="Times New Roman" panose="02020603050405020304" pitchFamily="18" charset="0"/>
              </a:rPr>
              <a:t>However, COPD patients will be given more attention than healthy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Quitting smoking among all Participants</a:t>
            </a:r>
          </a:p>
        </p:txBody>
      </p:sp>
      <p:sp>
        <p:nvSpPr>
          <p:cNvPr id="3" name="Content Placeholder 2"/>
          <p:cNvSpPr>
            <a:spLocks noGrp="1"/>
          </p:cNvSpPr>
          <p:nvPr>
            <p:ph idx="1"/>
          </p:nvPr>
        </p:nvSpPr>
        <p:spPr>
          <a:xfrm>
            <a:off x="1154954" y="2335237"/>
            <a:ext cx="10169538" cy="3684563"/>
          </a:xfrm>
        </p:spPr>
        <p:txBody>
          <a:bodyPr>
            <a:noAutofit/>
          </a:bodyPr>
          <a:lstStyle/>
          <a:p>
            <a:r>
              <a:rPr lang="en-US" sz="2400" dirty="0" smtClean="0">
                <a:latin typeface="Times New Roman" panose="02020603050405020304" pitchFamily="18" charset="0"/>
                <a:cs typeface="Times New Roman" panose="02020603050405020304" pitchFamily="18" charset="0"/>
              </a:rPr>
              <a:t>Smokers and COPD patients should quit smoking.</a:t>
            </a:r>
          </a:p>
          <a:p>
            <a:r>
              <a:rPr lang="en-US" sz="2400" dirty="0" smtClean="0">
                <a:latin typeface="Times New Roman" panose="02020603050405020304" pitchFamily="18" charset="0"/>
                <a:cs typeface="Times New Roman" panose="02020603050405020304" pitchFamily="18" charset="0"/>
              </a:rPr>
              <a:t>Smoking exposes an individual to COPD.</a:t>
            </a:r>
          </a:p>
          <a:p>
            <a:r>
              <a:rPr lang="en-US" sz="2400" dirty="0" smtClean="0">
                <a:latin typeface="Times New Roman" panose="02020603050405020304" pitchFamily="18" charset="0"/>
                <a:cs typeface="Times New Roman" panose="02020603050405020304" pitchFamily="18" charset="0"/>
              </a:rPr>
              <a:t>Besides, the behavior worsens COPD among patients already with the illness</a:t>
            </a:r>
          </a:p>
          <a:p>
            <a:r>
              <a:rPr lang="en-US" sz="2400" dirty="0" smtClean="0">
                <a:latin typeface="Times New Roman" panose="02020603050405020304" pitchFamily="18" charset="0"/>
                <a:cs typeface="Times New Roman" panose="02020603050405020304" pitchFamily="18" charset="0"/>
              </a:rPr>
              <a:t>The participants should quit the behavior slowly to avoid withdrawal symptoms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Times New Roman" panose="02020603050405020304" pitchFamily="18" charset="0"/>
                <a:cs typeface="Times New Roman" panose="02020603050405020304" pitchFamily="18" charset="0"/>
              </a:rPr>
              <a:t>Management of COPD</a:t>
            </a:r>
          </a:p>
        </p:txBody>
      </p:sp>
      <p:sp>
        <p:nvSpPr>
          <p:cNvPr id="3" name="Content Placeholder 2"/>
          <p:cNvSpPr>
            <a:spLocks noGrp="1"/>
          </p:cNvSpPr>
          <p:nvPr>
            <p:ph idx="1"/>
          </p:nvPr>
        </p:nvSpPr>
        <p:spPr/>
        <p:txBody>
          <a:bodyPr/>
          <a:lstStyle/>
          <a:p>
            <a:pPr marL="0" lvl="1"/>
            <a:r>
              <a:rPr lang="en-US" sz="2400">
                <a:latin typeface="Times New Roman" panose="02020603050405020304" pitchFamily="18" charset="0"/>
                <a:cs typeface="Times New Roman" panose="02020603050405020304" pitchFamily="18" charset="0"/>
              </a:rPr>
              <a:t>One of the ways of managing COPD involves learning the appropriate inhaler technique </a:t>
            </a:r>
            <a:r>
              <a:rPr lang="en-US" sz="2400" dirty="0" smtClean="0">
                <a:latin typeface="Times New Roman" panose="02020603050405020304" pitchFamily="18" charset="0"/>
                <a:cs typeface="Times New Roman" panose="02020603050405020304" pitchFamily="18" charset="0"/>
                <a:sym typeface="+mn-ea"/>
              </a:rPr>
              <a:t>(Celli &amp; Wedzicha, 2019)</a:t>
            </a:r>
            <a:endParaRPr lang="en-US" sz="2400">
              <a:latin typeface="Times New Roman" panose="02020603050405020304" pitchFamily="18" charset="0"/>
              <a:cs typeface="Times New Roman" panose="02020603050405020304" pitchFamily="18" charset="0"/>
            </a:endParaRPr>
          </a:p>
          <a:p>
            <a:r>
              <a:rPr lang="en-US" sz="2400">
                <a:latin typeface="Times New Roman" panose="02020603050405020304" pitchFamily="18" charset="0"/>
                <a:cs typeface="Times New Roman" panose="02020603050405020304" pitchFamily="18" charset="0"/>
              </a:rPr>
              <a:t>Most COPD medications are accompanied by inhalers.</a:t>
            </a:r>
          </a:p>
          <a:p>
            <a:r>
              <a:rPr lang="en-US" sz="2400">
                <a:latin typeface="Times New Roman" panose="02020603050405020304" pitchFamily="18" charset="0"/>
                <a:cs typeface="Times New Roman" panose="02020603050405020304" pitchFamily="18" charset="0"/>
              </a:rPr>
              <a:t>Not all people understand how to use inhalers</a:t>
            </a:r>
          </a:p>
          <a:p>
            <a:r>
              <a:rPr lang="en-US" sz="2400">
                <a:latin typeface="Times New Roman" panose="02020603050405020304" pitchFamily="18" charset="0"/>
                <a:cs typeface="Times New Roman" panose="02020603050405020304" pitchFamily="18" charset="0"/>
              </a:rPr>
              <a:t>Appropriate use of inhalers significantly improve COPD condition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a:latin typeface="Times New Roman" panose="02020603050405020304" pitchFamily="18" charset="0"/>
                <a:cs typeface="Times New Roman" panose="02020603050405020304" pitchFamily="18" charset="0"/>
              </a:rPr>
              <a:t>Use of medications </a:t>
            </a:r>
          </a:p>
        </p:txBody>
      </p:sp>
      <p:sp>
        <p:nvSpPr>
          <p:cNvPr id="3" name="Content Placeholder 2"/>
          <p:cNvSpPr>
            <a:spLocks noGrp="1"/>
          </p:cNvSpPr>
          <p:nvPr>
            <p:ph idx="1"/>
          </p:nvPr>
        </p:nvSpPr>
        <p:spPr/>
        <p:txBody>
          <a:bodyPr/>
          <a:lstStyle/>
          <a:p>
            <a:r>
              <a:rPr lang="en-US" sz="2400">
                <a:latin typeface="Times New Roman" panose="02020603050405020304" pitchFamily="18" charset="0"/>
                <a:cs typeface="Times New Roman" panose="02020603050405020304" pitchFamily="18" charset="0"/>
              </a:rPr>
              <a:t>The most common medications that can be used to treat COPD include;</a:t>
            </a:r>
          </a:p>
          <a:p>
            <a:pPr lvl="1"/>
            <a:r>
              <a:rPr lang="en-US" sz="2400">
                <a:latin typeface="Times New Roman" panose="02020603050405020304" pitchFamily="18" charset="0"/>
                <a:cs typeface="Times New Roman" panose="02020603050405020304" pitchFamily="18" charset="0"/>
              </a:rPr>
              <a:t>Bronchodilators</a:t>
            </a:r>
          </a:p>
          <a:p>
            <a:pPr lvl="1"/>
            <a:r>
              <a:rPr lang="en-US" sz="2400">
                <a:latin typeface="Times New Roman" panose="02020603050405020304" pitchFamily="18" charset="0"/>
                <a:cs typeface="Times New Roman" panose="02020603050405020304" pitchFamily="18" charset="0"/>
              </a:rPr>
              <a:t>Glucocorticoids</a:t>
            </a:r>
          </a:p>
          <a:p>
            <a:pPr lvl="1"/>
            <a:r>
              <a:rPr lang="en-US" sz="2400">
                <a:latin typeface="Times New Roman" panose="02020603050405020304" pitchFamily="18" charset="0"/>
                <a:cs typeface="Times New Roman" panose="02020603050405020304" pitchFamily="18" charset="0"/>
              </a:rPr>
              <a:t>Persistent COPD medications</a:t>
            </a:r>
          </a:p>
          <a:p>
            <a:pPr lvl="1"/>
            <a:r>
              <a:rPr lang="en-US" sz="2400">
                <a:latin typeface="Times New Roman" panose="02020603050405020304" pitchFamily="18" charset="0"/>
                <a:cs typeface="Times New Roman" panose="02020603050405020304" pitchFamily="18" charset="0"/>
              </a:rPr>
              <a:t>Cough medicine </a:t>
            </a:r>
            <a:r>
              <a:rPr lang="en-US" sz="2400" dirty="0" smtClean="0">
                <a:latin typeface="Times New Roman" panose="02020603050405020304" pitchFamily="18" charset="0"/>
                <a:cs typeface="Times New Roman" panose="02020603050405020304" pitchFamily="18" charset="0"/>
                <a:sym typeface="+mn-ea"/>
              </a:rPr>
              <a:t>(Celli &amp; Wedzicha, 2019)</a:t>
            </a:r>
            <a:endParaRPr lang="en-US" sz="240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endParaRPr lang="en-US" sz="24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TotalTime>
  <Words>1294</Words>
  <Application>Microsoft Office PowerPoint</Application>
  <PresentationFormat>Widescreen</PresentationFormat>
  <Paragraphs>53</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Times New Roman</vt:lpstr>
      <vt:lpstr>Wingdings 3</vt:lpstr>
      <vt:lpstr>Ion Boardroom</vt:lpstr>
      <vt:lpstr>COPD in Terrell County, Georgia. Name Institution</vt:lpstr>
      <vt:lpstr>Objectives</vt:lpstr>
      <vt:lpstr>COPD IN Terrell County </vt:lpstr>
      <vt:lpstr>Statistics of smoking in Terrell County </vt:lpstr>
      <vt:lpstr>Teaching Plan</vt:lpstr>
      <vt:lpstr>Conducting COPD Diagnoses</vt:lpstr>
      <vt:lpstr>Quitting smoking among all Participants</vt:lpstr>
      <vt:lpstr>Management of COPD</vt:lpstr>
      <vt:lpstr>Use of medications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GITONGA</dc:creator>
  <cp:lastModifiedBy>Hitesh</cp:lastModifiedBy>
  <cp:revision>1834</cp:revision>
  <dcterms:created xsi:type="dcterms:W3CDTF">2014-06-23T17:18:00Z</dcterms:created>
  <dcterms:modified xsi:type="dcterms:W3CDTF">2021-10-28T17:31:22Z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6C7C173E6A5B49BA86094950B8E00D01</vt:lpwstr>
  </property>
  <property fmtid="{D5CDD505-2E9C-101B-9397-08002B2CF9AE}" pid="3" name="KSOProductBuildVer">
    <vt:lpwstr>1033-11.2.0.10296</vt:lpwstr>
  </property>
</Properties>
</file>