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73" r:id="rId5"/>
    <p:sldId id="289" r:id="rId6"/>
    <p:sldId id="293" r:id="rId7"/>
    <p:sldId id="292" r:id="rId8"/>
    <p:sldId id="290" r:id="rId9"/>
    <p:sldId id="291" r:id="rId10"/>
    <p:sldId id="297" r:id="rId11"/>
    <p:sldId id="294" r:id="rId12"/>
    <p:sldId id="295" r:id="rId13"/>
    <p:sldId id="296" r:id="rId14"/>
    <p:sldId id="29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60" d="100"/>
          <a:sy n="60" d="100"/>
        </p:scale>
        <p:origin x="96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58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90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224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84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5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461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59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986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051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0082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42D4960A-896E-4F6B-BF65-B4662AC9D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6" name="Picture 5" descr="pipette dripping into a petri dish">
            <a:extLst>
              <a:ext uri="{FF2B5EF4-FFF2-40B4-BE49-F238E27FC236}">
                <a16:creationId xmlns:a16="http://schemas.microsoft.com/office/drawing/2014/main" id="{AD5EFA86-59D3-41A9-819E-C704FF32C5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302" y="457200"/>
            <a:ext cx="7588885" cy="589965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5684944A-8803-462C-84C5-4576C56A7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457199"/>
            <a:ext cx="3618827" cy="48224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2723" y="850791"/>
            <a:ext cx="3202016" cy="4198288"/>
          </a:xfrm>
        </p:spPr>
        <p:txBody>
          <a:bodyPr anchor="ctr">
            <a:norm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Professor's Name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Course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07F3B49-8C20-42F5-831D-59306D05F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5367338"/>
            <a:ext cx="3618828" cy="989513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2723" y="5545331"/>
            <a:ext cx="3202016" cy="649222"/>
          </a:xfrm>
          <a:noFill/>
        </p:spPr>
        <p:txBody>
          <a:bodyPr anchor="ctr">
            <a:normAutofit/>
          </a:bodyPr>
          <a:lstStyle/>
          <a:p>
            <a:endParaRPr lang="en-US" sz="1800" dirty="0">
              <a:solidFill>
                <a:srgbClr val="FFFFFF">
                  <a:alpha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003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F566E-1E87-460C-ABB0-A232B8A46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Gold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91F1-833F-4DC9-AD5A-FCF419222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Chemical Symbol: Au</a:t>
            </a:r>
          </a:p>
          <a:p>
            <a:r>
              <a:rPr lang="en-US" sz="2400" dirty="0"/>
              <a:t>Atomic Number:79</a:t>
            </a:r>
          </a:p>
          <a:p>
            <a:r>
              <a:rPr lang="en-US" sz="2400" dirty="0"/>
              <a:t>Atomic Mass:196.97</a:t>
            </a:r>
          </a:p>
          <a:p>
            <a:r>
              <a:rPr lang="en-US" sz="2400" dirty="0"/>
              <a:t>Group: 11</a:t>
            </a:r>
          </a:p>
          <a:p>
            <a:r>
              <a:rPr lang="en-US" sz="2400" dirty="0"/>
              <a:t>Period:6</a:t>
            </a:r>
          </a:p>
          <a:p>
            <a:r>
              <a:rPr lang="en-US" sz="2400" dirty="0"/>
              <a:t>Gold is a d block element( Transition metal)</a:t>
            </a:r>
          </a:p>
        </p:txBody>
      </p:sp>
    </p:spTree>
    <p:extLst>
      <p:ext uri="{BB962C8B-B14F-4D97-AF65-F5344CB8AC3E}">
        <p14:creationId xmlns:p14="http://schemas.microsoft.com/office/powerpoint/2010/main" val="1891693001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69C87-2711-4678-BE2E-D24761CE0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&amp; Abundance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3D333-4A3E-4EAE-BEA4-D8009C9D2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Gold was discovered approximately 4000 B.C. (Royal Society of Chemistry, n.d.). </a:t>
            </a:r>
          </a:p>
          <a:p>
            <a:r>
              <a:rPr lang="en-US" sz="2400" dirty="0"/>
              <a:t>It is one of the first metals to be worked. </a:t>
            </a:r>
          </a:p>
          <a:p>
            <a:r>
              <a:rPr lang="en-US" sz="2400" dirty="0"/>
              <a:t>It was mainly found in streams and  river beds</a:t>
            </a:r>
          </a:p>
          <a:p>
            <a:r>
              <a:rPr lang="en-US" sz="2400" dirty="0"/>
              <a:t>In US, gold discovery was first documented in North Carolina in 1803 A.D. (Page, 2019).</a:t>
            </a:r>
          </a:p>
          <a:p>
            <a:r>
              <a:rPr lang="en-US" sz="2400" dirty="0"/>
              <a:t>66% of the world’s gold originates from South Africa(Pappas, 2016).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371887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B362A-BCBF-4292-88FD-CC71E8683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&amp; Extraction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64C25-6127-40C1-9CFF-94DC7FC24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Found in Veins and alluvial deposits.</a:t>
            </a:r>
          </a:p>
          <a:p>
            <a:r>
              <a:rPr lang="en-US" sz="2800" dirty="0"/>
              <a:t>It is extracted via leaching using cyanide.</a:t>
            </a:r>
          </a:p>
          <a:p>
            <a:r>
              <a:rPr lang="en-US" sz="2800" dirty="0"/>
              <a:t>Amalgamation using mercury dissolves gold from ore. </a:t>
            </a:r>
          </a:p>
          <a:p>
            <a:r>
              <a:rPr lang="en-US" sz="2800" dirty="0"/>
              <a:t>It is purified using Miller process and Wohlwill processes("Guide to Gold," n.d.)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176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A6AE0-E8F6-4043-88AD-6116F9022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9D9DA-EB9A-4130-BF48-2921E05AA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11029615" cy="4264968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Soft Yellow Malleable Metal</a:t>
            </a:r>
          </a:p>
          <a:p>
            <a:r>
              <a:rPr lang="en-US" sz="2800" dirty="0"/>
              <a:t>Solid at room temperature</a:t>
            </a:r>
          </a:p>
          <a:p>
            <a:r>
              <a:rPr lang="en-US" sz="2800" dirty="0"/>
              <a:t>Density: 19300kg/m</a:t>
            </a:r>
            <a:r>
              <a:rPr lang="en-US" sz="2800" baseline="30000" dirty="0"/>
              <a:t>3</a:t>
            </a:r>
          </a:p>
          <a:p>
            <a:r>
              <a:rPr lang="en-US" sz="2800" dirty="0"/>
              <a:t>Melting point: 1064.18</a:t>
            </a:r>
            <a:r>
              <a:rPr lang="en-US" sz="2800" b="0" i="0" dirty="0">
                <a:solidFill>
                  <a:srgbClr val="202124"/>
                </a:solidFill>
                <a:effectLst/>
              </a:rPr>
              <a:t>°C</a:t>
            </a:r>
            <a:endParaRPr lang="en-US" sz="2800" dirty="0"/>
          </a:p>
          <a:p>
            <a:r>
              <a:rPr lang="en-US" sz="2800" dirty="0"/>
              <a:t>Boiling point:</a:t>
            </a:r>
            <a:r>
              <a:rPr lang="en-US" sz="2800" b="0" i="0" dirty="0">
                <a:solidFill>
                  <a:srgbClr val="202124"/>
                </a:solidFill>
                <a:effectLst/>
              </a:rPr>
              <a:t>2856 °C</a:t>
            </a:r>
          </a:p>
          <a:p>
            <a:r>
              <a:rPr lang="en-US" sz="2800" dirty="0">
                <a:solidFill>
                  <a:srgbClr val="202124"/>
                </a:solidFill>
              </a:rPr>
              <a:t>It is a good electrical conductor</a:t>
            </a:r>
          </a:p>
          <a:p>
            <a:r>
              <a:rPr lang="en-US" sz="2800" dirty="0"/>
              <a:t>It is malleable and can be easily drawn into wire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335067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18650-A1CA-4144-BE8E-3B86C6EA7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06DAD-02D1-49F1-9943-4850D30F6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Unreactive with oxygen </a:t>
            </a:r>
          </a:p>
          <a:p>
            <a:r>
              <a:rPr lang="en-US" sz="2800" dirty="0"/>
              <a:t>Inert to acids but can be dissolved in aqua regia</a:t>
            </a:r>
          </a:p>
          <a:p>
            <a:r>
              <a:rPr lang="en-US" sz="2800" dirty="0"/>
              <a:t>Dissolves in cyanide and Mercury solutions</a:t>
            </a:r>
          </a:p>
          <a:p>
            <a:r>
              <a:rPr lang="en-US" sz="2800" dirty="0"/>
              <a:t>Mostly found as Au-197</a:t>
            </a:r>
          </a:p>
          <a:p>
            <a:r>
              <a:rPr lang="en-US" sz="2800" dirty="0"/>
              <a:t>It has Face centered cubic (FCC) structure</a:t>
            </a:r>
          </a:p>
          <a:p>
            <a:r>
              <a:rPr lang="en-US" sz="2800" dirty="0"/>
              <a:t>Atomic radius:144pm</a:t>
            </a:r>
          </a:p>
          <a:p>
            <a:r>
              <a:rPr lang="en-US" sz="2800" dirty="0"/>
              <a:t>First ionization energy: 888kJ/mol</a:t>
            </a:r>
          </a:p>
        </p:txBody>
      </p:sp>
    </p:spTree>
    <p:extLst>
      <p:ext uri="{BB962C8B-B14F-4D97-AF65-F5344CB8AC3E}">
        <p14:creationId xmlns:p14="http://schemas.microsoft.com/office/powerpoint/2010/main" val="38361771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183CC-70ED-4A63-8831-A15174C74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properties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B1215-79AB-4851-81A4-54C36F5C0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Common oxidation states of gold are +1 and+3</a:t>
            </a:r>
          </a:p>
          <a:p>
            <a:r>
              <a:rPr lang="en-US" sz="2400" dirty="0"/>
              <a:t>Au+ ions are easily reduced  and precipitated from solution</a:t>
            </a:r>
          </a:p>
        </p:txBody>
      </p:sp>
    </p:spTree>
    <p:extLst>
      <p:ext uri="{BB962C8B-B14F-4D97-AF65-F5344CB8AC3E}">
        <p14:creationId xmlns:p14="http://schemas.microsoft.com/office/powerpoint/2010/main" val="35606685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4656-0EE5-41AD-ADC7-DB9EAFE72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D1D3A-2709-4759-86FF-79D1E946D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7"/>
            <a:ext cx="11161629" cy="4590134"/>
          </a:xfrm>
        </p:spPr>
        <p:txBody>
          <a:bodyPr>
            <a:normAutofit/>
          </a:bodyPr>
          <a:lstStyle/>
          <a:p>
            <a:r>
              <a:rPr lang="en-US" sz="2800" dirty="0"/>
              <a:t>Store of wealth both for public and private entities</a:t>
            </a:r>
          </a:p>
          <a:p>
            <a:r>
              <a:rPr lang="en-US" sz="2800" dirty="0"/>
              <a:t>It is worked into jewelry</a:t>
            </a:r>
          </a:p>
          <a:p>
            <a:r>
              <a:rPr lang="en-US" sz="2800" dirty="0"/>
              <a:t>Gold leaf is used in arts and gilding</a:t>
            </a:r>
          </a:p>
          <a:p>
            <a:r>
              <a:rPr lang="en-US" sz="2800" dirty="0"/>
              <a:t>Due to its great conductance, it is used in circuit boards</a:t>
            </a:r>
          </a:p>
          <a:p>
            <a:r>
              <a:rPr lang="en-US" sz="2800" dirty="0"/>
              <a:t>It is used to  shield spacecrafts and helmets for astronauts from sun’s infrared radiation</a:t>
            </a:r>
          </a:p>
          <a:p>
            <a:r>
              <a:rPr lang="en-US" sz="2800" dirty="0"/>
              <a:t>An isotope of gold (</a:t>
            </a:r>
            <a:r>
              <a:rPr lang="en-US" sz="2800" baseline="30000" dirty="0"/>
              <a:t>198</a:t>
            </a:r>
            <a:r>
              <a:rPr lang="en-US" sz="2800" dirty="0"/>
              <a:t> Au) is used to treat cancer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831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E1FDC-3DCC-4758-9DF7-096C3BC9B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A769-3E8F-447C-A8CE-162FF3FA9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It is used in </a:t>
            </a:r>
            <a:r>
              <a:rPr lang="en-US" sz="2800" dirty="0" err="1"/>
              <a:t>Chrysoteraphy</a:t>
            </a:r>
            <a:r>
              <a:rPr lang="en-US" sz="2800" dirty="0"/>
              <a:t>, a treatment for rheumatoid arthritis</a:t>
            </a:r>
          </a:p>
          <a:p>
            <a:r>
              <a:rPr lang="en-US" sz="2800" dirty="0"/>
              <a:t>Used in dentistry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534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B4DB8-B347-48AB-B7C3-C10BDFF2C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Interesting 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991F35-AD3C-409C-83CE-4FD54D914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Gold is edible. There are gourmet eateries selling edible gold flakes and leaves.</a:t>
            </a:r>
          </a:p>
          <a:p>
            <a:r>
              <a:rPr lang="en-US" sz="2400" dirty="0"/>
              <a:t>Sea water contains 4g of gold in 1,000,000,000 kg of sea water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709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35B5B-F091-4A21-892E-E2BB1DBDB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6D735-1C0E-4BFA-A9C9-22F0F3B6B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en-US" sz="18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indent="0" algn="l">
              <a:lnSpc>
                <a:spcPts val="2750"/>
              </a:lnSpc>
              <a:buNone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Guide to Gold. (n.d.). Retrieved from https://www.bullionvault.com/gold-guide/gold-properties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Page, G. (2019, April 21). States with gold </a:t>
            </a:r>
            <a:r>
              <a:rPr lang="en-US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Where was the most gold found in the United States?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Retrieved from https://www.geologypage.com/2019/04/where-was-the-most-gold-found-in-the-united-states.html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Pappas, S. (2016, April 15). </a:t>
            </a:r>
            <a:r>
              <a:rPr lang="en-US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Facts about gold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Retrieved from https://www.livescience.com/39187-facts-about-gold.html</a:t>
            </a:r>
          </a:p>
          <a:p>
            <a:pPr marL="0" indent="-457200" algn="l">
              <a:lnSpc>
                <a:spcPts val="2750"/>
              </a:lnSpc>
              <a:buNone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Royal Society of Chemistry. (n.d.). </a:t>
            </a:r>
            <a:r>
              <a:rPr lang="en-US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Gold - Element information, properties and uses | Periodic table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Retrieved from https://www.rsc.org/periodic-table/element/79/gold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7476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spect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B3242A4-1E6A-4E02-809C-4A24066EC0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5255AC-12AC-4323-AA35-9BAC798B66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BD2D995-20F0-4C14-BF62-1248AB4B484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{DB01BB38-755F-46CA-A147-A3D8E2009670}tf67061901_win32</Template>
  <TotalTime>828</TotalTime>
  <Words>508</Words>
  <Application>Microsoft Office PowerPoint</Application>
  <PresentationFormat>Widescreen</PresentationFormat>
  <Paragraphs>57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Calibri</vt:lpstr>
      <vt:lpstr>Franklin Gothic Book</vt:lpstr>
      <vt:lpstr>Franklin Gothic Demi</vt:lpstr>
      <vt:lpstr>Gill Sans MT</vt:lpstr>
      <vt:lpstr>Times New Roman</vt:lpstr>
      <vt:lpstr>Wingdings 2</vt:lpstr>
      <vt:lpstr>DividendVTI</vt:lpstr>
      <vt:lpstr>MathType 6.0 Equation</vt:lpstr>
      <vt:lpstr>Name Professor's Name Course Date</vt:lpstr>
      <vt:lpstr>Gold</vt:lpstr>
      <vt:lpstr>History &amp; Abundance</vt:lpstr>
      <vt:lpstr>Sources &amp; Extraction</vt:lpstr>
      <vt:lpstr>Physical Properties</vt:lpstr>
      <vt:lpstr>Chemical Properties</vt:lpstr>
      <vt:lpstr>Chemical properties cont’d</vt:lpstr>
      <vt:lpstr>Uses</vt:lpstr>
      <vt:lpstr>Uses cont’d</vt:lpstr>
      <vt:lpstr>Interesting facts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Professor's Name Course Date</dc:title>
  <dc:creator>Kenneth N</dc:creator>
  <cp:lastModifiedBy>Kenneth N</cp:lastModifiedBy>
  <cp:revision>2</cp:revision>
  <dcterms:created xsi:type="dcterms:W3CDTF">2021-08-03T06:23:30Z</dcterms:created>
  <dcterms:modified xsi:type="dcterms:W3CDTF">2021-08-03T20:12:25Z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