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954" autoAdjust="0"/>
  </p:normalViewPr>
  <p:slideViewPr>
    <p:cSldViewPr snapToGrid="0">
      <p:cViewPr varScale="1">
        <p:scale>
          <a:sx n="52" d="100"/>
          <a:sy n="52" d="100"/>
        </p:scale>
        <p:origin x="143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7ED9DD-26EE-4627-83EC-8A54D1F3BA45}" type="datetimeFigureOut">
              <a:rPr lang="en-US" smtClean="0"/>
              <a:t>8/5/2021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5D3E07-7439-414A-940C-BA6075DB971A}" type="slidenum">
              <a:rPr lang="en-US" smtClean="0"/>
              <a:t>‹#›</a:t>
            </a:fld>
            <a:endParaRPr lang="en-US"/>
          </a:p>
        </p:txBody>
      </p:sp>
    </p:spTree>
    <p:extLst>
      <p:ext uri="{BB962C8B-B14F-4D97-AF65-F5344CB8AC3E}">
        <p14:creationId xmlns:p14="http://schemas.microsoft.com/office/powerpoint/2010/main" val="344823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fall of the older adult has remained to be a significant public health problem globally. One-third of the adult population aged 65 and above experiences a fall each year. The risk of the adult population falling increases with an increase in the age of the adults. Therefore, it means that older adults are more vulnerable to adult falls than the younger population. Such falls have adverse effects on population health as non-fatal falls have doubled over the past decade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Coe et al., 2017)</a:t>
            </a:r>
            <a:r>
              <a:rPr lang="en-US" sz="1800" dirty="0">
                <a:effectLst/>
                <a:latin typeface="Calibri" panose="020F0502020204030204" pitchFamily="34" charset="0"/>
                <a:ea typeface="Calibri" panose="020F0502020204030204" pitchFamily="34" charset="0"/>
                <a:cs typeface="Times New Roman" panose="02020603050405020304" pitchFamily="18" charset="0"/>
              </a:rPr>
              <a:t>. Most of these falls are preventable, and through research, various evidence-based practices have been implemented to mitigate the risks of adult falls. </a:t>
            </a:r>
          </a:p>
          <a:p>
            <a:endParaRPr lang="en-US" dirty="0"/>
          </a:p>
        </p:txBody>
      </p:sp>
      <p:sp>
        <p:nvSpPr>
          <p:cNvPr id="4" name="Slide Number Placeholder 3"/>
          <p:cNvSpPr>
            <a:spLocks noGrp="1"/>
          </p:cNvSpPr>
          <p:nvPr>
            <p:ph type="sldNum" sz="quarter" idx="5"/>
          </p:nvPr>
        </p:nvSpPr>
        <p:spPr/>
        <p:txBody>
          <a:bodyPr/>
          <a:lstStyle/>
          <a:p>
            <a:fld id="{555D3E07-7439-414A-940C-BA6075DB971A}" type="slidenum">
              <a:rPr lang="en-US" smtClean="0"/>
              <a:t>3</a:t>
            </a:fld>
            <a:endParaRPr lang="en-US"/>
          </a:p>
        </p:txBody>
      </p:sp>
    </p:spTree>
    <p:extLst>
      <p:ext uri="{BB962C8B-B14F-4D97-AF65-F5344CB8AC3E}">
        <p14:creationId xmlns:p14="http://schemas.microsoft.com/office/powerpoint/2010/main" val="1514938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According to the article, adult falls have remained to be a significant health issue globally. There has been an increase by almost double figures in not fetal falls that lead to deaths. The costs of hospital visits resulting from fetal deaths have been so high in the past years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Coe et al., 2017)</a:t>
            </a:r>
            <a:r>
              <a:rPr lang="en-US" sz="1800" dirty="0">
                <a:effectLst/>
                <a:latin typeface="Calibri" panose="020F0502020204030204" pitchFamily="34" charset="0"/>
                <a:ea typeface="Calibri" panose="020F0502020204030204" pitchFamily="34" charset="0"/>
                <a:cs typeface="Times New Roman" panose="02020603050405020304" pitchFamily="18" charset="0"/>
              </a:rPr>
              <a:t>. With the right preventive measures, the number of falls can be significantly reduced.  Several interventions such as the prevention and wellness thrust funds have been introduced to reduce the number of falls through the state.  There are also innovative approaches that can link the patients with the available community resources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Coe et al., 2017)</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article has also pointed out the various interventions that have been put in place to prevent falls and how the community can also contribute to helping patients. </a:t>
            </a:r>
          </a:p>
          <a:p>
            <a:endParaRPr lang="en-US" dirty="0"/>
          </a:p>
        </p:txBody>
      </p:sp>
      <p:sp>
        <p:nvSpPr>
          <p:cNvPr id="4" name="Slide Number Placeholder 3"/>
          <p:cNvSpPr>
            <a:spLocks noGrp="1"/>
          </p:cNvSpPr>
          <p:nvPr>
            <p:ph type="sldNum" sz="quarter" idx="5"/>
          </p:nvPr>
        </p:nvSpPr>
        <p:spPr/>
        <p:txBody>
          <a:bodyPr/>
          <a:lstStyle/>
          <a:p>
            <a:fld id="{555D3E07-7439-414A-940C-BA6075DB971A}" type="slidenum">
              <a:rPr lang="en-US" smtClean="0"/>
              <a:t>4</a:t>
            </a:fld>
            <a:endParaRPr lang="en-US"/>
          </a:p>
        </p:txBody>
      </p:sp>
    </p:spTree>
    <p:extLst>
      <p:ext uri="{BB962C8B-B14F-4D97-AF65-F5344CB8AC3E}">
        <p14:creationId xmlns:p14="http://schemas.microsoft.com/office/powerpoint/2010/main" val="3545937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literature in this article analyzes the effects of fall interventions on treatment outcomes for fall victims.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report also defines the various interventions that have been employed to mitigate the rate of falls (</a:t>
            </a:r>
            <a:r>
              <a:rPr lang="en-US" sz="1800" dirty="0">
                <a:solidFill>
                  <a:srgbClr val="222222"/>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Slade et al., 2017)</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The various interventions that have been applied before are analyzed and compared against one another</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results of such interventions are analyzed, and their effects on patients are also recorded.</a:t>
            </a:r>
          </a:p>
          <a:p>
            <a:endParaRPr lang="en-US" dirty="0"/>
          </a:p>
        </p:txBody>
      </p:sp>
      <p:sp>
        <p:nvSpPr>
          <p:cNvPr id="4" name="Slide Number Placeholder 3"/>
          <p:cNvSpPr>
            <a:spLocks noGrp="1"/>
          </p:cNvSpPr>
          <p:nvPr>
            <p:ph type="sldNum" sz="quarter" idx="5"/>
          </p:nvPr>
        </p:nvSpPr>
        <p:spPr/>
        <p:txBody>
          <a:bodyPr/>
          <a:lstStyle/>
          <a:p>
            <a:fld id="{555D3E07-7439-414A-940C-BA6075DB971A}" type="slidenum">
              <a:rPr lang="en-US" smtClean="0"/>
              <a:t>5</a:t>
            </a:fld>
            <a:endParaRPr lang="en-US"/>
          </a:p>
        </p:txBody>
      </p:sp>
    </p:spTree>
    <p:extLst>
      <p:ext uri="{BB962C8B-B14F-4D97-AF65-F5344CB8AC3E}">
        <p14:creationId xmlns:p14="http://schemas.microsoft.com/office/powerpoint/2010/main" val="494978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article talks about the effective interventions for fall prevention. Over 28 of the total adult population are victims of falls. Their vulnerability increases with the increase in age. The article analyzes some adult risk factors but focuses on the evidence-based strategies for such falls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Dellinger, 2017)</a:t>
            </a:r>
            <a:r>
              <a:rPr lang="en-US" sz="1800" dirty="0">
                <a:effectLst/>
                <a:latin typeface="Calibri" panose="020F0502020204030204" pitchFamily="34" charset="0"/>
                <a:ea typeface="Calibri" panose="020F0502020204030204" pitchFamily="34" charset="0"/>
                <a:cs typeface="Times New Roman" panose="02020603050405020304" pitchFamily="18" charset="0"/>
              </a:rPr>
              <a:t>. Such evidence-based strategies include multifactorial interventions and other programs such as strength and balance programs. Also discussed are how to incorporate such effective strategies and fall prevention activities into primary care for victims.  </a:t>
            </a:r>
          </a:p>
          <a:p>
            <a:endParaRPr lang="en-US" dirty="0"/>
          </a:p>
        </p:txBody>
      </p:sp>
      <p:sp>
        <p:nvSpPr>
          <p:cNvPr id="4" name="Slide Number Placeholder 3"/>
          <p:cNvSpPr>
            <a:spLocks noGrp="1"/>
          </p:cNvSpPr>
          <p:nvPr>
            <p:ph type="sldNum" sz="quarter" idx="5"/>
          </p:nvPr>
        </p:nvSpPr>
        <p:spPr/>
        <p:txBody>
          <a:bodyPr/>
          <a:lstStyle/>
          <a:p>
            <a:fld id="{555D3E07-7439-414A-940C-BA6075DB971A}" type="slidenum">
              <a:rPr lang="en-US" smtClean="0"/>
              <a:t>6</a:t>
            </a:fld>
            <a:endParaRPr lang="en-US"/>
          </a:p>
        </p:txBody>
      </p:sp>
    </p:spTree>
    <p:extLst>
      <p:ext uri="{BB962C8B-B14F-4D97-AF65-F5344CB8AC3E}">
        <p14:creationId xmlns:p14="http://schemas.microsoft.com/office/powerpoint/2010/main" val="3759341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 Coe et al.'s (2017) literature</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the recommended strategies included various strategies that strengthen the fall prevention mechanisms. The methods are to be user-friendly and acceptable to the community as well. Another recommendation was to create a strong relationship with the community and the clinicians, who in this case will be care providers. There are several resources in the community that can help with the prevention of falls by the elderly. Such programs and interventions also require sufficient funding to be sustained. The literature by Slade et al. (2017) recommends that the findings' results be published in peer-reviewed sources and other platforms where dissemination of this information can effectively be done.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5D3E07-7439-414A-940C-BA6075DB971A}" type="slidenum">
              <a:rPr lang="en-US" smtClean="0"/>
              <a:t>7</a:t>
            </a:fld>
            <a:endParaRPr lang="en-US"/>
          </a:p>
        </p:txBody>
      </p:sp>
    </p:spTree>
    <p:extLst>
      <p:ext uri="{BB962C8B-B14F-4D97-AF65-F5344CB8AC3E}">
        <p14:creationId xmlns:p14="http://schemas.microsoft.com/office/powerpoint/2010/main" val="3929243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significant recommendations of the literature by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Dellinger 2017)</a:t>
            </a:r>
            <a:r>
              <a:rPr lang="en-US" sz="1800" dirty="0">
                <a:effectLst/>
                <a:latin typeface="Calibri" panose="020F0502020204030204" pitchFamily="34" charset="0"/>
                <a:ea typeface="Calibri" panose="020F0502020204030204" pitchFamily="34" charset="0"/>
                <a:cs typeface="Times New Roman" panose="02020603050405020304" pitchFamily="18" charset="0"/>
              </a:rPr>
              <a:t> may include increasing the rates of accounts; therefore, people are using Alternative methods such as increasing vitamin D intake by the patients. This is because vitamin D can lead to an effective and safe environment for the body. Other strategies include implementing strength and balance programs and the application of home-based interventions. </a:t>
            </a:r>
          </a:p>
          <a:p>
            <a:endParaRPr lang="en-US" dirty="0"/>
          </a:p>
        </p:txBody>
      </p:sp>
      <p:sp>
        <p:nvSpPr>
          <p:cNvPr id="4" name="Slide Number Placeholder 3"/>
          <p:cNvSpPr>
            <a:spLocks noGrp="1"/>
          </p:cNvSpPr>
          <p:nvPr>
            <p:ph type="sldNum" sz="quarter" idx="5"/>
          </p:nvPr>
        </p:nvSpPr>
        <p:spPr/>
        <p:txBody>
          <a:bodyPr/>
          <a:lstStyle/>
          <a:p>
            <a:fld id="{555D3E07-7439-414A-940C-BA6075DB971A}" type="slidenum">
              <a:rPr lang="en-US" smtClean="0"/>
              <a:t>8</a:t>
            </a:fld>
            <a:endParaRPr lang="en-US"/>
          </a:p>
        </p:txBody>
      </p:sp>
    </p:spTree>
    <p:extLst>
      <p:ext uri="{BB962C8B-B14F-4D97-AF65-F5344CB8AC3E}">
        <p14:creationId xmlns:p14="http://schemas.microsoft.com/office/powerpoint/2010/main" val="3105775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strengths of these studies include the provision of cost-effective ways and strategies to dealing with adult falls and preventive measures. They explain how to improve the recovery rate of the patients by advocating for patient-centered techniques to enhance the quality of care. They also create awareness to the communities of the effectiveness of having community resources to the advantage of the patients. This is supplemented by creating emphasis on building relationships between the patients and the available community resources </a:t>
            </a:r>
          </a:p>
          <a:p>
            <a:endParaRPr lang="en-US" dirty="0"/>
          </a:p>
        </p:txBody>
      </p:sp>
      <p:sp>
        <p:nvSpPr>
          <p:cNvPr id="4" name="Slide Number Placeholder 3"/>
          <p:cNvSpPr>
            <a:spLocks noGrp="1"/>
          </p:cNvSpPr>
          <p:nvPr>
            <p:ph type="sldNum" sz="quarter" idx="5"/>
          </p:nvPr>
        </p:nvSpPr>
        <p:spPr/>
        <p:txBody>
          <a:bodyPr/>
          <a:lstStyle/>
          <a:p>
            <a:fld id="{555D3E07-7439-414A-940C-BA6075DB971A}" type="slidenum">
              <a:rPr lang="en-US" smtClean="0"/>
              <a:t>9</a:t>
            </a:fld>
            <a:endParaRPr lang="en-US"/>
          </a:p>
        </p:txBody>
      </p:sp>
    </p:spTree>
    <p:extLst>
      <p:ext uri="{BB962C8B-B14F-4D97-AF65-F5344CB8AC3E}">
        <p14:creationId xmlns:p14="http://schemas.microsoft.com/office/powerpoint/2010/main" val="3705324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of the limitations of these studies include using only one language, the English language that limited the understanding of other non-English speakers. Some of the studies did not receive funding; therefore, there is the risk of having financial limitations restricting the amount of research conducted. The articles that included data from other previous researchers could have been biased in including some of the study materials. </a:t>
            </a:r>
          </a:p>
          <a:p>
            <a:endParaRPr lang="en-US" dirty="0"/>
          </a:p>
        </p:txBody>
      </p:sp>
      <p:sp>
        <p:nvSpPr>
          <p:cNvPr id="4" name="Slide Number Placeholder 3"/>
          <p:cNvSpPr>
            <a:spLocks noGrp="1"/>
          </p:cNvSpPr>
          <p:nvPr>
            <p:ph type="sldNum" sz="quarter" idx="5"/>
          </p:nvPr>
        </p:nvSpPr>
        <p:spPr/>
        <p:txBody>
          <a:bodyPr/>
          <a:lstStyle/>
          <a:p>
            <a:fld id="{555D3E07-7439-414A-940C-BA6075DB971A}" type="slidenum">
              <a:rPr lang="en-US" smtClean="0"/>
              <a:t>10</a:t>
            </a:fld>
            <a:endParaRPr lang="en-US"/>
          </a:p>
        </p:txBody>
      </p:sp>
    </p:spTree>
    <p:extLst>
      <p:ext uri="{BB962C8B-B14F-4D97-AF65-F5344CB8AC3E}">
        <p14:creationId xmlns:p14="http://schemas.microsoft.com/office/powerpoint/2010/main" val="2268588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issue of financial limitation can hinder further research from being conducted, thereby affecting the recommendations. The biasness that the authors may have can also affect the recommendations that are made.</a:t>
            </a:r>
          </a:p>
          <a:p>
            <a:endParaRPr lang="en-US" dirty="0"/>
          </a:p>
        </p:txBody>
      </p:sp>
      <p:sp>
        <p:nvSpPr>
          <p:cNvPr id="4" name="Slide Number Placeholder 3"/>
          <p:cNvSpPr>
            <a:spLocks noGrp="1"/>
          </p:cNvSpPr>
          <p:nvPr>
            <p:ph type="sldNum" sz="quarter" idx="5"/>
          </p:nvPr>
        </p:nvSpPr>
        <p:spPr/>
        <p:txBody>
          <a:bodyPr/>
          <a:lstStyle/>
          <a:p>
            <a:fld id="{555D3E07-7439-414A-940C-BA6075DB971A}" type="slidenum">
              <a:rPr lang="en-US" smtClean="0"/>
              <a:t>11</a:t>
            </a:fld>
            <a:endParaRPr lang="en-US"/>
          </a:p>
        </p:txBody>
      </p:sp>
    </p:spTree>
    <p:extLst>
      <p:ext uri="{BB962C8B-B14F-4D97-AF65-F5344CB8AC3E}">
        <p14:creationId xmlns:p14="http://schemas.microsoft.com/office/powerpoint/2010/main" val="7885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B7CC1D-A8FC-4F2D-8B69-2C034FB9BE51}"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3866357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B7CC1D-A8FC-4F2D-8B69-2C034FB9BE51}"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633034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B7CC1D-A8FC-4F2D-8B69-2C034FB9BE51}"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2762065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B7CC1D-A8FC-4F2D-8B69-2C034FB9BE51}"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1915283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7CC1D-A8FC-4F2D-8B69-2C034FB9BE51}" type="datetimeFigureOut">
              <a:rPr lang="en-US" smtClean="0"/>
              <a:t>8/5/2021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2074861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B7CC1D-A8FC-4F2D-8B69-2C034FB9BE51}" type="datetimeFigureOut">
              <a:rPr lang="en-US" smtClean="0"/>
              <a:t>8/5/2021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3324293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B7CC1D-A8FC-4F2D-8B69-2C034FB9BE51}" type="datetimeFigureOut">
              <a:rPr lang="en-US" smtClean="0"/>
              <a:t>8/5/2021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3640625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B7CC1D-A8FC-4F2D-8B69-2C034FB9BE51}"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350136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B7CC1D-A8FC-4F2D-8B69-2C034FB9BE51}"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339081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B7CC1D-A8FC-4F2D-8B69-2C034FB9BE51}"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2135213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B7CC1D-A8FC-4F2D-8B69-2C034FB9BE51}"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FFAC8-DE3F-4061-BFDC-CD72596CF6A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43355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B7CC1D-A8FC-4F2D-8B69-2C034FB9BE51}"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2196701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B7CC1D-A8FC-4F2D-8B69-2C034FB9BE51}"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FFAC8-DE3F-4061-BFDC-CD72596CF6A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5648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B7CC1D-A8FC-4F2D-8B69-2C034FB9BE51}"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2353253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B7CC1D-A8FC-4F2D-8B69-2C034FB9BE51}"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178885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B7CC1D-A8FC-4F2D-8B69-2C034FB9BE51}"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FFAC8-DE3F-4061-BFDC-CD72596CF6A3}" type="slidenum">
              <a:rPr lang="en-US" smtClean="0"/>
              <a:t>‹#›</a:t>
            </a:fld>
            <a:endParaRPr lang="en-US"/>
          </a:p>
        </p:txBody>
      </p:sp>
    </p:spTree>
    <p:extLst>
      <p:ext uri="{BB962C8B-B14F-4D97-AF65-F5344CB8AC3E}">
        <p14:creationId xmlns:p14="http://schemas.microsoft.com/office/powerpoint/2010/main" val="1455038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B7CC1D-A8FC-4F2D-8B69-2C034FB9BE51}" type="datetimeFigureOut">
              <a:rPr lang="en-US" smtClean="0"/>
              <a:t>8/5/2021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84FFAC8-DE3F-4061-BFDC-CD72596CF6A3}" type="slidenum">
              <a:rPr lang="en-US" smtClean="0"/>
              <a:t>‹#›</a:t>
            </a:fld>
            <a:endParaRPr lang="en-US"/>
          </a:p>
        </p:txBody>
      </p:sp>
    </p:spTree>
    <p:extLst>
      <p:ext uri="{BB962C8B-B14F-4D97-AF65-F5344CB8AC3E}">
        <p14:creationId xmlns:p14="http://schemas.microsoft.com/office/powerpoint/2010/main" val="1027541402"/>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FB800-E5D5-4EE8-A274-E8C0A4AACD58}"/>
              </a:ext>
            </a:extLst>
          </p:cNvPr>
          <p:cNvSpPr>
            <a:spLocks noGrp="1"/>
          </p:cNvSpPr>
          <p:nvPr>
            <p:ph type="ctrTitle"/>
          </p:nvPr>
        </p:nvSpPr>
        <p:spPr/>
        <p:txBody>
          <a:bodyPr/>
          <a:lstStyle/>
          <a:p>
            <a:pPr algn="ctr"/>
            <a:r>
              <a:rPr lang="en-US" dirty="0">
                <a:latin typeface="Arial Black" panose="020B0A04020102020204" pitchFamily="34" charset="0"/>
              </a:rPr>
              <a:t>Research Synthesis Project </a:t>
            </a:r>
          </a:p>
        </p:txBody>
      </p:sp>
      <p:sp>
        <p:nvSpPr>
          <p:cNvPr id="3" name="Subtitle 2">
            <a:extLst>
              <a:ext uri="{FF2B5EF4-FFF2-40B4-BE49-F238E27FC236}">
                <a16:creationId xmlns:a16="http://schemas.microsoft.com/office/drawing/2014/main" id="{F575A26F-8C61-4354-AD35-6EBE6F35A84D}"/>
              </a:ext>
            </a:extLst>
          </p:cNvPr>
          <p:cNvSpPr>
            <a:spLocks noGrp="1"/>
          </p:cNvSpPr>
          <p:nvPr>
            <p:ph type="subTitle" idx="1"/>
          </p:nvPr>
        </p:nvSpPr>
        <p:spPr/>
        <p:txBody>
          <a:bodyPr>
            <a:normAutofit/>
          </a:bodyPr>
          <a:lstStyle/>
          <a:p>
            <a:pPr algn="ctr"/>
            <a:r>
              <a:rPr lang="en-US" sz="2800" dirty="0">
                <a:latin typeface="Arial Black" panose="020B0A04020102020204" pitchFamily="34" charset="0"/>
              </a:rPr>
              <a:t>Student’s Name </a:t>
            </a:r>
          </a:p>
          <a:p>
            <a:pPr algn="ctr"/>
            <a:r>
              <a:rPr lang="en-US" sz="2800" dirty="0">
                <a:latin typeface="Arial Black" panose="020B0A04020102020204" pitchFamily="34" charset="0"/>
              </a:rPr>
              <a:t>Institutional Affiliation</a:t>
            </a:r>
          </a:p>
        </p:txBody>
      </p:sp>
    </p:spTree>
    <p:extLst>
      <p:ext uri="{BB962C8B-B14F-4D97-AF65-F5344CB8AC3E}">
        <p14:creationId xmlns:p14="http://schemas.microsoft.com/office/powerpoint/2010/main" val="1825076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6E805-D923-479C-AF64-16AE91ACDFF3}"/>
              </a:ext>
            </a:extLst>
          </p:cNvPr>
          <p:cNvSpPr>
            <a:spLocks noGrp="1"/>
          </p:cNvSpPr>
          <p:nvPr>
            <p:ph type="title"/>
          </p:nvPr>
        </p:nvSpPr>
        <p:spPr/>
        <p:txBody>
          <a:bodyPr/>
          <a:lstStyle/>
          <a:p>
            <a:pPr algn="ctr"/>
            <a:r>
              <a:rPr lang="en-US" dirty="0">
                <a:latin typeface="Arial Black" panose="020B0A04020102020204" pitchFamily="34" charset="0"/>
              </a:rPr>
              <a:t>Picot Question </a:t>
            </a:r>
          </a:p>
        </p:txBody>
      </p:sp>
      <p:sp>
        <p:nvSpPr>
          <p:cNvPr id="3" name="Content Placeholder 2">
            <a:extLst>
              <a:ext uri="{FF2B5EF4-FFF2-40B4-BE49-F238E27FC236}">
                <a16:creationId xmlns:a16="http://schemas.microsoft.com/office/drawing/2014/main" id="{89DDD7A9-82DB-49AA-A772-D7D78D9CBFB8}"/>
              </a:ext>
            </a:extLst>
          </p:cNvPr>
          <p:cNvSpPr>
            <a:spLocks noGrp="1"/>
          </p:cNvSpPr>
          <p:nvPr>
            <p:ph idx="1"/>
          </p:nvPr>
        </p:nvSpPr>
        <p:spPr/>
        <p:txBody>
          <a:bodyPr>
            <a:normAutofit/>
          </a:bodyPr>
          <a:lstStyle/>
          <a:p>
            <a:r>
              <a:rPr lang="en-US" sz="2400" dirty="0">
                <a:latin typeface="Arial Rounded MT Bold" panose="020F0704030504030204" pitchFamily="34" charset="0"/>
              </a:rPr>
              <a:t>In adult patients, what is the effectiveness of applying injury preventing protocols as compared to not using such measures to control adult fall in society?</a:t>
            </a:r>
          </a:p>
        </p:txBody>
      </p:sp>
    </p:spTree>
    <p:extLst>
      <p:ext uri="{BB962C8B-B14F-4D97-AF65-F5344CB8AC3E}">
        <p14:creationId xmlns:p14="http://schemas.microsoft.com/office/powerpoint/2010/main" val="2166123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CD3EB-5FCF-48B6-AEAB-C0AF3C434086}"/>
              </a:ext>
            </a:extLst>
          </p:cNvPr>
          <p:cNvSpPr>
            <a:spLocks noGrp="1"/>
          </p:cNvSpPr>
          <p:nvPr>
            <p:ph type="title"/>
          </p:nvPr>
        </p:nvSpPr>
        <p:spPr/>
        <p:txBody>
          <a:bodyPr/>
          <a:lstStyle/>
          <a:p>
            <a:pPr algn="ctr"/>
            <a:r>
              <a:rPr lang="en-US" dirty="0">
                <a:latin typeface="Arial Black" panose="020B0A04020102020204" pitchFamily="34" charset="0"/>
              </a:rPr>
              <a:t>Brief Summary of the Nursing Problem</a:t>
            </a:r>
          </a:p>
        </p:txBody>
      </p:sp>
      <p:sp>
        <p:nvSpPr>
          <p:cNvPr id="3" name="Content Placeholder 2">
            <a:extLst>
              <a:ext uri="{FF2B5EF4-FFF2-40B4-BE49-F238E27FC236}">
                <a16:creationId xmlns:a16="http://schemas.microsoft.com/office/drawing/2014/main" id="{60DDAC71-5843-4EDD-A9B0-6A17C58CBD91}"/>
              </a:ext>
            </a:extLst>
          </p:cNvPr>
          <p:cNvSpPr>
            <a:spLocks noGrp="1"/>
          </p:cNvSpPr>
          <p:nvPr>
            <p:ph idx="1"/>
          </p:nvPr>
        </p:nvSpPr>
        <p:spPr/>
        <p:txBody>
          <a:bodyPr>
            <a:normAutofit/>
          </a:bodyPr>
          <a:lstStyle/>
          <a:p>
            <a:r>
              <a:rPr lang="en-US" sz="2400" dirty="0">
                <a:latin typeface="Arial Rounded MT Bold" panose="020F0704030504030204" pitchFamily="34" charset="0"/>
              </a:rPr>
              <a:t>Adult falls a significant public health issue globally</a:t>
            </a:r>
          </a:p>
          <a:p>
            <a:r>
              <a:rPr lang="en-US" sz="2400" dirty="0">
                <a:latin typeface="Arial Rounded MT Bold" panose="020F0704030504030204" pitchFamily="34" charset="0"/>
              </a:rPr>
              <a:t>The most vulnerable are adults aged 60 years and above</a:t>
            </a:r>
          </a:p>
          <a:p>
            <a:r>
              <a:rPr lang="en-US" sz="2400" dirty="0">
                <a:latin typeface="Arial Rounded MT Bold" panose="020F0704030504030204" pitchFamily="34" charset="0"/>
              </a:rPr>
              <a:t>Most of these falls are preventable through the application of evidence-based practices</a:t>
            </a:r>
          </a:p>
          <a:p>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3652990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2F44A-626C-4B2A-A824-5D790A54ED61}"/>
              </a:ext>
            </a:extLst>
          </p:cNvPr>
          <p:cNvSpPr>
            <a:spLocks noGrp="1"/>
          </p:cNvSpPr>
          <p:nvPr>
            <p:ph type="title"/>
          </p:nvPr>
        </p:nvSpPr>
        <p:spPr/>
        <p:txBody>
          <a:bodyPr/>
          <a:lstStyle/>
          <a:p>
            <a:pPr algn="ctr"/>
            <a:r>
              <a:rPr lang="en-US" dirty="0">
                <a:latin typeface="Arial Black" panose="020B0A04020102020204" pitchFamily="34" charset="0"/>
              </a:rPr>
              <a:t>Summary for Each Article </a:t>
            </a:r>
          </a:p>
        </p:txBody>
      </p:sp>
      <p:sp>
        <p:nvSpPr>
          <p:cNvPr id="3" name="Content Placeholder 2">
            <a:extLst>
              <a:ext uri="{FF2B5EF4-FFF2-40B4-BE49-F238E27FC236}">
                <a16:creationId xmlns:a16="http://schemas.microsoft.com/office/drawing/2014/main" id="{1EAA758B-0E52-4A15-8180-D7CA72159382}"/>
              </a:ext>
            </a:extLst>
          </p:cNvPr>
          <p:cNvSpPr>
            <a:spLocks noGrp="1"/>
          </p:cNvSpPr>
          <p:nvPr>
            <p:ph idx="1"/>
          </p:nvPr>
        </p:nvSpPr>
        <p:spPr/>
        <p:txBody>
          <a:bodyPr>
            <a:normAutofit/>
          </a:bodyPr>
          <a:lstStyle/>
          <a:p>
            <a:pPr marL="0" indent="0" algn="ctr">
              <a:buNone/>
            </a:pPr>
            <a:r>
              <a:rPr lang="en-US" sz="2400" dirty="0">
                <a:latin typeface="Arial Rounded MT Bold" panose="020F0704030504030204" pitchFamily="34" charset="0"/>
              </a:rPr>
              <a:t>Article 1</a:t>
            </a:r>
          </a:p>
          <a:p>
            <a:r>
              <a:rPr lang="en-US" sz="2400" dirty="0">
                <a:latin typeface="Arial Rounded MT Bold" panose="020F0704030504030204" pitchFamily="34" charset="0"/>
              </a:rPr>
              <a:t>The fall of older adults continues to be a health concern </a:t>
            </a:r>
          </a:p>
          <a:p>
            <a:r>
              <a:rPr lang="en-US" sz="2400" dirty="0">
                <a:latin typeface="Arial Rounded MT Bold" panose="020F0704030504030204" pitchFamily="34" charset="0"/>
              </a:rPr>
              <a:t>Several community-based programs are aimed reducing the rates of adult falls </a:t>
            </a:r>
          </a:p>
          <a:p>
            <a:r>
              <a:rPr lang="en-US" sz="2400" dirty="0">
                <a:latin typeface="Arial Rounded MT Bold" panose="020F0704030504030204" pitchFamily="34" charset="0"/>
              </a:rPr>
              <a:t>Falls can be preventable, and the research provides recommended best practices. </a:t>
            </a:r>
          </a:p>
          <a:p>
            <a:r>
              <a:rPr lang="en-US" sz="2400" dirty="0">
                <a:latin typeface="Arial Rounded MT Bold" panose="020F0704030504030204" pitchFamily="34" charset="0"/>
              </a:rPr>
              <a:t>Falls can cost the country close to 30billion dollars. </a:t>
            </a:r>
          </a:p>
          <a:p>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3808828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7BFE6-FBB0-4FC8-B960-5ABB4D0D71B0}"/>
              </a:ext>
            </a:extLst>
          </p:cNvPr>
          <p:cNvSpPr>
            <a:spLocks noGrp="1"/>
          </p:cNvSpPr>
          <p:nvPr>
            <p:ph type="title"/>
          </p:nvPr>
        </p:nvSpPr>
        <p:spPr/>
        <p:txBody>
          <a:bodyPr/>
          <a:lstStyle/>
          <a:p>
            <a:pPr algn="ctr"/>
            <a:r>
              <a:rPr lang="en-US" dirty="0">
                <a:latin typeface="Arial Black" panose="020B0A04020102020204" pitchFamily="34" charset="0"/>
              </a:rPr>
              <a:t>Article 2</a:t>
            </a:r>
          </a:p>
        </p:txBody>
      </p:sp>
      <p:sp>
        <p:nvSpPr>
          <p:cNvPr id="3" name="Content Placeholder 2">
            <a:extLst>
              <a:ext uri="{FF2B5EF4-FFF2-40B4-BE49-F238E27FC236}">
                <a16:creationId xmlns:a16="http://schemas.microsoft.com/office/drawing/2014/main" id="{BFB9715F-D658-44D8-B298-26E90ACD43AF}"/>
              </a:ext>
            </a:extLst>
          </p:cNvPr>
          <p:cNvSpPr>
            <a:spLocks noGrp="1"/>
          </p:cNvSpPr>
          <p:nvPr>
            <p:ph idx="1"/>
          </p:nvPr>
        </p:nvSpPr>
        <p:spPr/>
        <p:txBody>
          <a:bodyPr>
            <a:normAutofit/>
          </a:bodyPr>
          <a:lstStyle/>
          <a:p>
            <a:r>
              <a:rPr lang="en-US" sz="2400" dirty="0">
                <a:latin typeface="Arial Rounded MT Bold" panose="020F0704030504030204" pitchFamily="34" charset="0"/>
              </a:rPr>
              <a:t>The article talks about the effects of various fall prevention interventions on patient outcomes.</a:t>
            </a:r>
          </a:p>
          <a:p>
            <a:r>
              <a:rPr lang="en-US" sz="2400" dirty="0">
                <a:latin typeface="Arial Rounded MT Bold" panose="020F0704030504030204" pitchFamily="34" charset="0"/>
              </a:rPr>
              <a:t>According to this article, falls are leading in the number of hospitalization cases</a:t>
            </a:r>
          </a:p>
          <a:p>
            <a:r>
              <a:rPr lang="en-US" sz="2400" dirty="0">
                <a:latin typeface="Arial Rounded MT Bold" panose="020F0704030504030204" pitchFamily="34" charset="0"/>
              </a:rPr>
              <a:t>The article also studies the results and interventions that previous studies had recommended to prevent adult falls</a:t>
            </a:r>
          </a:p>
          <a:p>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993695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DF4BB-525A-4D5D-9311-87E077EE8030}"/>
              </a:ext>
            </a:extLst>
          </p:cNvPr>
          <p:cNvSpPr>
            <a:spLocks noGrp="1"/>
          </p:cNvSpPr>
          <p:nvPr>
            <p:ph type="title"/>
          </p:nvPr>
        </p:nvSpPr>
        <p:spPr/>
        <p:txBody>
          <a:bodyPr/>
          <a:lstStyle/>
          <a:p>
            <a:pPr algn="ctr"/>
            <a:r>
              <a:rPr lang="en-US" dirty="0">
                <a:latin typeface="Arial Black" panose="020B0A04020102020204" pitchFamily="34" charset="0"/>
              </a:rPr>
              <a:t>Article 3</a:t>
            </a:r>
          </a:p>
        </p:txBody>
      </p:sp>
      <p:sp>
        <p:nvSpPr>
          <p:cNvPr id="3" name="Content Placeholder 2">
            <a:extLst>
              <a:ext uri="{FF2B5EF4-FFF2-40B4-BE49-F238E27FC236}">
                <a16:creationId xmlns:a16="http://schemas.microsoft.com/office/drawing/2014/main" id="{1B9768FE-F37F-4075-9621-921E497239D0}"/>
              </a:ext>
            </a:extLst>
          </p:cNvPr>
          <p:cNvSpPr>
            <a:spLocks noGrp="1"/>
          </p:cNvSpPr>
          <p:nvPr>
            <p:ph idx="1"/>
          </p:nvPr>
        </p:nvSpPr>
        <p:spPr/>
        <p:txBody>
          <a:bodyPr>
            <a:normAutofit/>
          </a:bodyPr>
          <a:lstStyle/>
          <a:p>
            <a:r>
              <a:rPr lang="en-US" sz="2400" dirty="0">
                <a:latin typeface="Arial Rounded MT Bold" panose="020F0704030504030204" pitchFamily="34" charset="0"/>
              </a:rPr>
              <a:t>Adult falls are associated with a high injury risk </a:t>
            </a:r>
          </a:p>
          <a:p>
            <a:r>
              <a:rPr lang="en-US" sz="2400" dirty="0">
                <a:latin typeface="Arial Rounded MT Bold" panose="020F0704030504030204" pitchFamily="34" charset="0"/>
              </a:rPr>
              <a:t>28% of the total population who are 65 years and above fall victims of falls</a:t>
            </a:r>
          </a:p>
          <a:p>
            <a:r>
              <a:rPr lang="en-US" sz="2400" dirty="0">
                <a:latin typeface="Arial Rounded MT Bold" panose="020F0704030504030204" pitchFamily="34" charset="0"/>
              </a:rPr>
              <a:t>The risk factors of falls are associated with the increasing age of an individual </a:t>
            </a:r>
          </a:p>
          <a:p>
            <a:r>
              <a:rPr lang="en-US" sz="2400" dirty="0">
                <a:latin typeface="Arial Rounded MT Bold" panose="020F0704030504030204" pitchFamily="34" charset="0"/>
              </a:rPr>
              <a:t>The article also talks about evidence-based strategies to prevent the rates of falls </a:t>
            </a:r>
          </a:p>
        </p:txBody>
      </p:sp>
    </p:spTree>
    <p:extLst>
      <p:ext uri="{BB962C8B-B14F-4D97-AF65-F5344CB8AC3E}">
        <p14:creationId xmlns:p14="http://schemas.microsoft.com/office/powerpoint/2010/main" val="1212942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99842-5602-475F-8845-47B768E9E19D}"/>
              </a:ext>
            </a:extLst>
          </p:cNvPr>
          <p:cNvSpPr>
            <a:spLocks noGrp="1"/>
          </p:cNvSpPr>
          <p:nvPr>
            <p:ph type="title"/>
          </p:nvPr>
        </p:nvSpPr>
        <p:spPr/>
        <p:txBody>
          <a:bodyPr/>
          <a:lstStyle/>
          <a:p>
            <a:pPr algn="ctr"/>
            <a:r>
              <a:rPr lang="en-US" dirty="0">
                <a:latin typeface="Arial Black" panose="020B0A04020102020204" pitchFamily="34" charset="0"/>
              </a:rPr>
              <a:t>Summary of the Overall Recommendations </a:t>
            </a:r>
          </a:p>
        </p:txBody>
      </p:sp>
      <p:sp>
        <p:nvSpPr>
          <p:cNvPr id="3" name="Content Placeholder 2">
            <a:extLst>
              <a:ext uri="{FF2B5EF4-FFF2-40B4-BE49-F238E27FC236}">
                <a16:creationId xmlns:a16="http://schemas.microsoft.com/office/drawing/2014/main" id="{82437AF9-F1B8-4E71-BB68-26979CA479B9}"/>
              </a:ext>
            </a:extLst>
          </p:cNvPr>
          <p:cNvSpPr>
            <a:spLocks noGrp="1"/>
          </p:cNvSpPr>
          <p:nvPr>
            <p:ph idx="1"/>
          </p:nvPr>
        </p:nvSpPr>
        <p:spPr/>
        <p:txBody>
          <a:bodyPr>
            <a:normAutofit/>
          </a:bodyPr>
          <a:lstStyle/>
          <a:p>
            <a:r>
              <a:rPr lang="en-US" sz="2400" dirty="0">
                <a:latin typeface="Arial Rounded MT Bold" panose="020F0704030504030204" pitchFamily="34" charset="0"/>
              </a:rPr>
              <a:t>Integrating fall preventions using sustainable reimbursement mechanisms </a:t>
            </a:r>
          </a:p>
          <a:p>
            <a:r>
              <a:rPr lang="en-US" sz="2400" dirty="0">
                <a:latin typeface="Arial Rounded MT Bold" panose="020F0704030504030204" pitchFamily="34" charset="0"/>
              </a:rPr>
              <a:t>Creating a strong partnership with the community and the clinical providers</a:t>
            </a:r>
          </a:p>
          <a:p>
            <a:r>
              <a:rPr lang="en-US" sz="2400" dirty="0">
                <a:latin typeface="Arial Rounded MT Bold" panose="020F0704030504030204" pitchFamily="34" charset="0"/>
              </a:rPr>
              <a:t>Creating and funding various foundations and fall prevention programs</a:t>
            </a:r>
          </a:p>
          <a:p>
            <a:r>
              <a:rPr lang="en-US" sz="2400" dirty="0">
                <a:latin typeface="Arial Rounded MT Bold" panose="020F0704030504030204" pitchFamily="34" charset="0"/>
              </a:rPr>
              <a:t>Disseminating the best practices to the patient</a:t>
            </a:r>
          </a:p>
          <a:p>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3913302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7D467-460B-4BE6-833F-2B0A63831DEB}"/>
              </a:ext>
            </a:extLst>
          </p:cNvPr>
          <p:cNvSpPr>
            <a:spLocks noGrp="1"/>
          </p:cNvSpPr>
          <p:nvPr>
            <p:ph type="title"/>
          </p:nvPr>
        </p:nvSpPr>
        <p:spPr/>
        <p:txBody>
          <a:bodyPr/>
          <a:lstStyle/>
          <a:p>
            <a:pPr algn="ctr"/>
            <a:r>
              <a:rPr lang="en-US" dirty="0">
                <a:latin typeface="Arial Black" panose="020B0A04020102020204" pitchFamily="34" charset="0"/>
              </a:rPr>
              <a:t>Summary of the Overall Recommendations </a:t>
            </a:r>
          </a:p>
        </p:txBody>
      </p:sp>
      <p:sp>
        <p:nvSpPr>
          <p:cNvPr id="3" name="Content Placeholder 2">
            <a:extLst>
              <a:ext uri="{FF2B5EF4-FFF2-40B4-BE49-F238E27FC236}">
                <a16:creationId xmlns:a16="http://schemas.microsoft.com/office/drawing/2014/main" id="{4F477633-2E03-4690-B5ED-468C61B03039}"/>
              </a:ext>
            </a:extLst>
          </p:cNvPr>
          <p:cNvSpPr>
            <a:spLocks noGrp="1"/>
          </p:cNvSpPr>
          <p:nvPr>
            <p:ph idx="1"/>
          </p:nvPr>
        </p:nvSpPr>
        <p:spPr/>
        <p:txBody>
          <a:bodyPr>
            <a:normAutofit/>
          </a:bodyPr>
          <a:lstStyle/>
          <a:p>
            <a:pPr marL="0" indent="0" algn="ctr">
              <a:buNone/>
            </a:pPr>
            <a:r>
              <a:rPr lang="en-US" sz="2400" dirty="0">
                <a:latin typeface="Arial Rounded MT Bold" panose="020F0704030504030204" pitchFamily="34" charset="0"/>
              </a:rPr>
              <a:t>Recommending the uses of evidence-based practices such as 	</a:t>
            </a:r>
          </a:p>
          <a:p>
            <a:r>
              <a:rPr lang="en-US" sz="2400" dirty="0">
                <a:latin typeface="Arial Rounded MT Bold" panose="020F0704030504030204" pitchFamily="34" charset="0"/>
              </a:rPr>
              <a:t>Increasing vitamin D supplements </a:t>
            </a:r>
          </a:p>
          <a:p>
            <a:r>
              <a:rPr lang="en-US" sz="2400" dirty="0">
                <a:latin typeface="Arial Rounded MT Bold" panose="020F0704030504030204" pitchFamily="34" charset="0"/>
              </a:rPr>
              <a:t>Multifactorial interventions</a:t>
            </a:r>
          </a:p>
          <a:p>
            <a:r>
              <a:rPr lang="en-US" sz="2400" dirty="0">
                <a:latin typeface="Arial Rounded MT Bold" panose="020F0704030504030204" pitchFamily="34" charset="0"/>
              </a:rPr>
              <a:t>Implementing a strength and balance programs </a:t>
            </a:r>
          </a:p>
          <a:p>
            <a:r>
              <a:rPr lang="en-US" sz="2400" dirty="0">
                <a:latin typeface="Arial Rounded MT Bold" panose="020F0704030504030204" pitchFamily="34" charset="0"/>
              </a:rPr>
              <a:t>Implementing home-based modifications. </a:t>
            </a:r>
          </a:p>
          <a:p>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3423293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C9727-CF09-436F-9265-7DD61113A515}"/>
              </a:ext>
            </a:extLst>
          </p:cNvPr>
          <p:cNvSpPr>
            <a:spLocks noGrp="1"/>
          </p:cNvSpPr>
          <p:nvPr>
            <p:ph type="title"/>
          </p:nvPr>
        </p:nvSpPr>
        <p:spPr/>
        <p:txBody>
          <a:bodyPr/>
          <a:lstStyle/>
          <a:p>
            <a:pPr algn="ctr"/>
            <a:r>
              <a:rPr lang="en-US" dirty="0">
                <a:latin typeface="Arial Black" panose="020B0A04020102020204" pitchFamily="34" charset="0"/>
              </a:rPr>
              <a:t>Strengths </a:t>
            </a:r>
          </a:p>
        </p:txBody>
      </p:sp>
      <p:sp>
        <p:nvSpPr>
          <p:cNvPr id="3" name="Content Placeholder 2">
            <a:extLst>
              <a:ext uri="{FF2B5EF4-FFF2-40B4-BE49-F238E27FC236}">
                <a16:creationId xmlns:a16="http://schemas.microsoft.com/office/drawing/2014/main" id="{0351EA07-814F-4021-BBF8-9AF18724D363}"/>
              </a:ext>
            </a:extLst>
          </p:cNvPr>
          <p:cNvSpPr>
            <a:spLocks noGrp="1"/>
          </p:cNvSpPr>
          <p:nvPr>
            <p:ph idx="1"/>
          </p:nvPr>
        </p:nvSpPr>
        <p:spPr/>
        <p:txBody>
          <a:bodyPr>
            <a:normAutofit/>
          </a:bodyPr>
          <a:lstStyle/>
          <a:p>
            <a:r>
              <a:rPr lang="en-US" sz="2400" dirty="0">
                <a:latin typeface="Arial Rounded MT Bold" panose="020F0704030504030204" pitchFamily="34" charset="0"/>
              </a:rPr>
              <a:t>The articles provide cost-effective recommendations and strategies</a:t>
            </a:r>
          </a:p>
          <a:p>
            <a:r>
              <a:rPr lang="en-US" sz="2400" dirty="0">
                <a:latin typeface="Arial Rounded MT Bold" panose="020F0704030504030204" pitchFamily="34" charset="0"/>
              </a:rPr>
              <a:t>These articles advocate for a patient-centered approach to fall prevention in healthcare </a:t>
            </a:r>
          </a:p>
          <a:p>
            <a:r>
              <a:rPr lang="en-US" sz="2400" dirty="0">
                <a:latin typeface="Arial Rounded MT Bold" panose="020F0704030504030204" pitchFamily="34" charset="0"/>
              </a:rPr>
              <a:t>Emphasizing building relationships between the patients and available community resources. </a:t>
            </a:r>
          </a:p>
          <a:p>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3225091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0984-A40A-4340-A44A-81B4E7E3B6AB}"/>
              </a:ext>
            </a:extLst>
          </p:cNvPr>
          <p:cNvSpPr>
            <a:spLocks noGrp="1"/>
          </p:cNvSpPr>
          <p:nvPr>
            <p:ph type="title"/>
          </p:nvPr>
        </p:nvSpPr>
        <p:spPr/>
        <p:txBody>
          <a:bodyPr/>
          <a:lstStyle/>
          <a:p>
            <a:pPr algn="ctr"/>
            <a:r>
              <a:rPr lang="en-US" dirty="0">
                <a:latin typeface="Arial Black" panose="020B0A04020102020204" pitchFamily="34" charset="0"/>
              </a:rPr>
              <a:t>Weaknesses</a:t>
            </a:r>
          </a:p>
        </p:txBody>
      </p:sp>
      <p:sp>
        <p:nvSpPr>
          <p:cNvPr id="3" name="Content Placeholder 2">
            <a:extLst>
              <a:ext uri="{FF2B5EF4-FFF2-40B4-BE49-F238E27FC236}">
                <a16:creationId xmlns:a16="http://schemas.microsoft.com/office/drawing/2014/main" id="{95B7FD39-D979-4C06-B57E-77BDBC46519B}"/>
              </a:ext>
            </a:extLst>
          </p:cNvPr>
          <p:cNvSpPr>
            <a:spLocks noGrp="1"/>
          </p:cNvSpPr>
          <p:nvPr>
            <p:ph idx="1"/>
          </p:nvPr>
        </p:nvSpPr>
        <p:spPr/>
        <p:txBody>
          <a:bodyPr>
            <a:normAutofit/>
          </a:bodyPr>
          <a:lstStyle/>
          <a:p>
            <a:r>
              <a:rPr lang="en-US" sz="2800" dirty="0">
                <a:latin typeface="Arial Rounded MT Bold" panose="020F0704030504030204" pitchFamily="34" charset="0"/>
              </a:rPr>
              <a:t>These studies only made the inclusion of English language publications</a:t>
            </a:r>
          </a:p>
          <a:p>
            <a:r>
              <a:rPr lang="en-US" sz="2800" dirty="0">
                <a:latin typeface="Arial Rounded MT Bold" panose="020F0704030504030204" pitchFamily="34" charset="0"/>
              </a:rPr>
              <a:t>Financial limitations </a:t>
            </a:r>
          </a:p>
          <a:p>
            <a:r>
              <a:rPr lang="en-US" sz="2800" dirty="0">
                <a:latin typeface="Arial Rounded MT Bold" panose="020F0704030504030204" pitchFamily="34" charset="0"/>
              </a:rPr>
              <a:t>Biasness by the authors to include some study materials</a:t>
            </a:r>
          </a:p>
        </p:txBody>
      </p:sp>
    </p:spTree>
    <p:extLst>
      <p:ext uri="{BB962C8B-B14F-4D97-AF65-F5344CB8AC3E}">
        <p14:creationId xmlns:p14="http://schemas.microsoft.com/office/powerpoint/2010/main" val="1108311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47102-EB3C-47B1-A51A-508232462725}"/>
              </a:ext>
            </a:extLst>
          </p:cNvPr>
          <p:cNvSpPr>
            <a:spLocks noGrp="1"/>
          </p:cNvSpPr>
          <p:nvPr>
            <p:ph type="title"/>
          </p:nvPr>
        </p:nvSpPr>
        <p:spPr/>
        <p:txBody>
          <a:bodyPr/>
          <a:lstStyle/>
          <a:p>
            <a:pPr algn="ctr"/>
            <a:r>
              <a:rPr lang="en-US" dirty="0">
                <a:latin typeface="Arial Black" panose="020B0A04020102020204" pitchFamily="34" charset="0"/>
              </a:rPr>
              <a:t>Effect of the Limitations on the Recommendations </a:t>
            </a:r>
          </a:p>
        </p:txBody>
      </p:sp>
      <p:sp>
        <p:nvSpPr>
          <p:cNvPr id="3" name="Content Placeholder 2">
            <a:extLst>
              <a:ext uri="{FF2B5EF4-FFF2-40B4-BE49-F238E27FC236}">
                <a16:creationId xmlns:a16="http://schemas.microsoft.com/office/drawing/2014/main" id="{39FD6445-F84A-4804-849C-D68D94BA1EFF}"/>
              </a:ext>
            </a:extLst>
          </p:cNvPr>
          <p:cNvSpPr>
            <a:spLocks noGrp="1"/>
          </p:cNvSpPr>
          <p:nvPr>
            <p:ph idx="1"/>
          </p:nvPr>
        </p:nvSpPr>
        <p:spPr/>
        <p:txBody>
          <a:bodyPr>
            <a:normAutofit/>
          </a:bodyPr>
          <a:lstStyle/>
          <a:p>
            <a:r>
              <a:rPr lang="en-US" sz="2400" dirty="0">
                <a:latin typeface="Arial Rounded MT Bold" panose="020F0704030504030204" pitchFamily="34" charset="0"/>
              </a:rPr>
              <a:t>Financial limitations can hinder in-depth research </a:t>
            </a:r>
          </a:p>
          <a:p>
            <a:r>
              <a:rPr lang="en-US" sz="2400" dirty="0">
                <a:latin typeface="Arial Rounded MT Bold" panose="020F0704030504030204" pitchFamily="34" charset="0"/>
              </a:rPr>
              <a:t>Biasness of in the study could restrict conclusive recommendations</a:t>
            </a:r>
          </a:p>
          <a:p>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3447485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D3244-47A9-4B81-8CC2-3837221BB209}"/>
              </a:ext>
            </a:extLst>
          </p:cNvPr>
          <p:cNvSpPr>
            <a:spLocks noGrp="1"/>
          </p:cNvSpPr>
          <p:nvPr>
            <p:ph type="title"/>
          </p:nvPr>
        </p:nvSpPr>
        <p:spPr/>
        <p:txBody>
          <a:bodyPr/>
          <a:lstStyle/>
          <a:p>
            <a:pPr algn="ctr"/>
            <a:r>
              <a:rPr lang="en-US" dirty="0">
                <a:latin typeface="Arial Black" panose="020B0A04020102020204" pitchFamily="34" charset="0"/>
              </a:rPr>
              <a:t> Conclusion</a:t>
            </a:r>
          </a:p>
        </p:txBody>
      </p:sp>
      <p:sp>
        <p:nvSpPr>
          <p:cNvPr id="3" name="Content Placeholder 2">
            <a:extLst>
              <a:ext uri="{FF2B5EF4-FFF2-40B4-BE49-F238E27FC236}">
                <a16:creationId xmlns:a16="http://schemas.microsoft.com/office/drawing/2014/main" id="{599A99BD-BAF5-4D8C-BAD0-FFCD017D591D}"/>
              </a:ext>
            </a:extLst>
          </p:cNvPr>
          <p:cNvSpPr>
            <a:spLocks noGrp="1"/>
          </p:cNvSpPr>
          <p:nvPr>
            <p:ph idx="1"/>
          </p:nvPr>
        </p:nvSpPr>
        <p:spPr/>
        <p:txBody>
          <a:bodyPr>
            <a:normAutofit lnSpcReduction="10000"/>
          </a:bodyPr>
          <a:lstStyle/>
          <a:p>
            <a:r>
              <a:rPr lang="en-US" sz="2400" dirty="0">
                <a:latin typeface="Arial Rounded MT Bold" panose="020F0704030504030204" pitchFamily="34" charset="0"/>
              </a:rPr>
              <a:t>The interventions in this study are based on evidence and studies that have been previously conducted; therefore, there is a likeliness that they are bound to succeed. </a:t>
            </a:r>
          </a:p>
          <a:p>
            <a:r>
              <a:rPr lang="en-US" sz="2400" dirty="0">
                <a:latin typeface="Arial Rounded MT Bold" panose="020F0704030504030204" pitchFamily="34" charset="0"/>
              </a:rPr>
              <a:t>Due to the limitations in the studies, further research may be required to determine what can reduce the number of hospital days for such patients. </a:t>
            </a:r>
          </a:p>
          <a:p>
            <a:r>
              <a:rPr lang="en-US" sz="2400" dirty="0">
                <a:latin typeface="Arial Rounded MT Bold" panose="020F0704030504030204" pitchFamily="34" charset="0"/>
              </a:rPr>
              <a:t>The level of evidences that is presented is sufficient and for the implementation of any evidence-based strategy. </a:t>
            </a:r>
          </a:p>
          <a:p>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757207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3B91-6EBD-4BBA-9284-72C81EDF9C45}"/>
              </a:ext>
            </a:extLst>
          </p:cNvPr>
          <p:cNvSpPr>
            <a:spLocks noGrp="1"/>
          </p:cNvSpPr>
          <p:nvPr>
            <p:ph type="title"/>
          </p:nvPr>
        </p:nvSpPr>
        <p:spPr>
          <a:xfrm>
            <a:off x="1311816" y="142240"/>
            <a:ext cx="8596668" cy="1320800"/>
          </a:xfrm>
        </p:spPr>
        <p:txBody>
          <a:bodyPr/>
          <a:lstStyle/>
          <a:p>
            <a:pPr algn="ctr"/>
            <a:r>
              <a:rPr lang="en-US" dirty="0">
                <a:latin typeface="Arial Black" panose="020B0A04020102020204" pitchFamily="34" charset="0"/>
              </a:rPr>
              <a:t>References</a:t>
            </a:r>
          </a:p>
        </p:txBody>
      </p:sp>
      <p:sp>
        <p:nvSpPr>
          <p:cNvPr id="3" name="Content Placeholder 2">
            <a:extLst>
              <a:ext uri="{FF2B5EF4-FFF2-40B4-BE49-F238E27FC236}">
                <a16:creationId xmlns:a16="http://schemas.microsoft.com/office/drawing/2014/main" id="{8CBA092C-5935-4040-A386-52860F5EB5B0}"/>
              </a:ext>
            </a:extLst>
          </p:cNvPr>
          <p:cNvSpPr>
            <a:spLocks noGrp="1"/>
          </p:cNvSpPr>
          <p:nvPr>
            <p:ph idx="1"/>
          </p:nvPr>
        </p:nvSpPr>
        <p:spPr>
          <a:xfrm>
            <a:off x="838200" y="1463040"/>
            <a:ext cx="10515600" cy="5394959"/>
          </a:xfrm>
        </p:spPr>
        <p:txBody>
          <a:bodyPr>
            <a:normAutofit/>
          </a:bodyPr>
          <a:lstStyle/>
          <a:p>
            <a:r>
              <a:rPr lang="en-US" sz="2400" dirty="0">
                <a:latin typeface="Arial Rounded MT Bold" panose="020F0704030504030204" pitchFamily="34" charset="0"/>
              </a:rPr>
              <a:t>Coe, L. J., St John, J. A., </a:t>
            </a:r>
            <a:r>
              <a:rPr lang="en-US" sz="2400" dirty="0" err="1">
                <a:latin typeface="Arial Rounded MT Bold" panose="020F0704030504030204" pitchFamily="34" charset="0"/>
              </a:rPr>
              <a:t>Hariprasad</a:t>
            </a:r>
            <a:r>
              <a:rPr lang="en-US" sz="2400" dirty="0">
                <a:latin typeface="Arial Rounded MT Bold" panose="020F0704030504030204" pitchFamily="34" charset="0"/>
              </a:rPr>
              <a:t>, S., Shankar, K. N., </a:t>
            </a:r>
            <a:r>
              <a:rPr lang="en-US" sz="2400" dirty="0" err="1">
                <a:latin typeface="Arial Rounded MT Bold" panose="020F0704030504030204" pitchFamily="34" charset="0"/>
              </a:rPr>
              <a:t>MacCulloch</a:t>
            </a:r>
            <a:r>
              <a:rPr lang="en-US" sz="2400" dirty="0">
                <a:latin typeface="Arial Rounded MT Bold" panose="020F0704030504030204" pitchFamily="34" charset="0"/>
              </a:rPr>
              <a:t>, P. A., </a:t>
            </a:r>
            <a:r>
              <a:rPr lang="en-US" sz="2400" dirty="0" err="1">
                <a:latin typeface="Arial Rounded MT Bold" panose="020F0704030504030204" pitchFamily="34" charset="0"/>
              </a:rPr>
              <a:t>Bettano</a:t>
            </a:r>
            <a:r>
              <a:rPr lang="en-US" sz="2400" dirty="0">
                <a:latin typeface="Arial Rounded MT Bold" panose="020F0704030504030204" pitchFamily="34" charset="0"/>
              </a:rPr>
              <a:t>, A. L., &amp; </a:t>
            </a:r>
            <a:r>
              <a:rPr lang="en-US" sz="2400" dirty="0" err="1">
                <a:latin typeface="Arial Rounded MT Bold" panose="020F0704030504030204" pitchFamily="34" charset="0"/>
              </a:rPr>
              <a:t>Zotter</a:t>
            </a:r>
            <a:r>
              <a:rPr lang="en-US" sz="2400" dirty="0">
                <a:latin typeface="Arial Rounded MT Bold" panose="020F0704030504030204" pitchFamily="34" charset="0"/>
              </a:rPr>
              <a:t>, J. (2017). An integrated approach to falls prevention: a model for linking clinical and community interventions through the Massachusetts Prevention and Wellness Trust Fund. Frontiers in public health, 5, 38.</a:t>
            </a:r>
          </a:p>
          <a:p>
            <a:r>
              <a:rPr lang="en-US" sz="2400" dirty="0">
                <a:latin typeface="Arial Rounded MT Bold" panose="020F0704030504030204" pitchFamily="34" charset="0"/>
              </a:rPr>
              <a:t>Slade, S. C., Carey, D. L., Hill, A. M., &amp; Morris, M. E. (2017). Effects of falls prevention interventions on falls outcomes for </a:t>
            </a:r>
            <a:r>
              <a:rPr lang="en-US" sz="2400" dirty="0" err="1">
                <a:latin typeface="Arial Rounded MT Bold" panose="020F0704030504030204" pitchFamily="34" charset="0"/>
              </a:rPr>
              <a:t>hospitalised</a:t>
            </a:r>
            <a:r>
              <a:rPr lang="en-US" sz="2400" dirty="0">
                <a:latin typeface="Arial Rounded MT Bold" panose="020F0704030504030204" pitchFamily="34" charset="0"/>
              </a:rPr>
              <a:t> adults: protocol for a systematic review with meta-analysis. BMJ open, 7(11), e017864.</a:t>
            </a:r>
          </a:p>
          <a:p>
            <a:r>
              <a:rPr lang="en-US" sz="2400" dirty="0">
                <a:latin typeface="Arial Rounded MT Bold" panose="020F0704030504030204" pitchFamily="34" charset="0"/>
              </a:rPr>
              <a:t>Dellinger, A. (2017). Older adult falls: Effective approaches to prevention. Current trauma reports, 3(2), 118-123.</a:t>
            </a:r>
          </a:p>
          <a:p>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28698104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31</TotalTime>
  <Words>1422</Words>
  <Application>Microsoft Office PowerPoint</Application>
  <PresentationFormat>Widescreen</PresentationFormat>
  <Paragraphs>72</Paragraphs>
  <Slides>13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Black</vt:lpstr>
      <vt:lpstr>Arial Rounded MT Bold</vt:lpstr>
      <vt:lpstr>Calibri</vt:lpstr>
      <vt:lpstr>Trebuchet MS</vt:lpstr>
      <vt:lpstr>Wingdings 3</vt:lpstr>
      <vt:lpstr>Facet</vt:lpstr>
      <vt:lpstr>Research Synthesis Project </vt:lpstr>
      <vt:lpstr>Picot Question </vt:lpstr>
      <vt:lpstr>Brief Summary of the Nursing Problem</vt:lpstr>
      <vt:lpstr>Summary for Each Article </vt:lpstr>
      <vt:lpstr>Article 2</vt:lpstr>
      <vt:lpstr>Article 3</vt:lpstr>
      <vt:lpstr>Summary of the Overall Recommendations </vt:lpstr>
      <vt:lpstr>Summary of the Overall Recommendations </vt:lpstr>
      <vt:lpstr>Strengths </vt:lpstr>
      <vt:lpstr>Weaknesses</vt:lpstr>
      <vt:lpstr>Effect of the Limitations on the Recommendations </vt:lpstr>
      <vt:lpstr> 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Synthesis Project </dc:title>
  <dc:creator>Austine N.</dc:creator>
  <cp:lastModifiedBy>Austine N.</cp:lastModifiedBy>
  <cp:revision>3</cp:revision>
  <dcterms:created xsi:type="dcterms:W3CDTF">2021-08-04T22:00:27Z</dcterms:created>
  <dcterms:modified xsi:type="dcterms:W3CDTF">2021-08-05T06:09:47Z</dcterms:modified>
</cp:coreProperties>
</file>