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1"/>
  </p:sldMasterIdLst>
  <p:notesMasterIdLst>
    <p:notesMasterId r:id="rId13"/>
  </p:notesMasterIdLst>
  <p:sldIdLst>
    <p:sldId id="256" r:id="rId2"/>
    <p:sldId id="257" r:id="rId3"/>
    <p:sldId id="259" r:id="rId4"/>
    <p:sldId id="258" r:id="rId5"/>
    <p:sldId id="260" r:id="rId6"/>
    <p:sldId id="261" r:id="rId7"/>
    <p:sldId id="262" r:id="rId8"/>
    <p:sldId id="263" r:id="rId9"/>
    <p:sldId id="264" r:id="rId10"/>
    <p:sldId id="265" r:id="rId11"/>
    <p:sldId id="266" r:id="rId12"/>
  </p:sldIdLst>
  <p:sldSz cx="18288000" cy="10287000"/>
  <p:notesSz cx="6858000" cy="9144000"/>
  <p:embeddedFontLst>
    <p:embeddedFont>
      <p:font typeface="Calibri" panose="020F0502020204030204" pitchFamily="34" charset="0"/>
      <p:regular r:id="rId14"/>
      <p:bold r:id="rId15"/>
      <p:italic r:id="rId16"/>
      <p:boldItalic r:id="rId17"/>
    </p:embeddedFont>
    <p:embeddedFont>
      <p:font typeface="KG Primary Penmanship" panose="020B0604020202020204" charset="0"/>
      <p:regular r:id="rId18"/>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autoAdjust="0"/>
    <p:restoredTop sz="89871" autoAdjust="0"/>
  </p:normalViewPr>
  <p:slideViewPr>
    <p:cSldViewPr>
      <p:cViewPr varScale="1">
        <p:scale>
          <a:sx n="44" d="100"/>
          <a:sy n="44" d="100"/>
        </p:scale>
        <p:origin x="876" y="36"/>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notesMaster" Target="notesMasters/notesMaster1.xml"/><Relationship Id="rId18" Type="http://schemas.openxmlformats.org/officeDocument/2006/relationships/font" Target="fonts/font5.fntdata"/><Relationship Id="rId3" Type="http://schemas.openxmlformats.org/officeDocument/2006/relationships/slide" Target="slides/slide2.xml"/><Relationship Id="rId21"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font" Target="fonts/font4.fntdata"/><Relationship Id="rId2" Type="http://schemas.openxmlformats.org/officeDocument/2006/relationships/slide" Target="slides/slide1.xml"/><Relationship Id="rId16" Type="http://schemas.openxmlformats.org/officeDocument/2006/relationships/font" Target="fonts/font3.fntdata"/><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font" Target="fonts/font2.fntdata"/><Relationship Id="rId10" Type="http://schemas.openxmlformats.org/officeDocument/2006/relationships/slide" Target="slides/slide9.xml"/><Relationship Id="rId19"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font" Target="fonts/font1.fntdata"/><Relationship Id="rId22"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PH"/>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0D7390F-D72B-4904-A8E8-9DBB1B6FB27C}" type="datetimeFigureOut">
              <a:rPr lang="en-PH" smtClean="0"/>
              <a:t>03/08/2021</a:t>
            </a:fld>
            <a:endParaRPr lang="en-PH"/>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PH"/>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PH"/>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PH"/>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8DEAC4C-5DEC-4010-97CA-59F75FD7E78A}" type="slidenum">
              <a:rPr lang="en-PH" smtClean="0"/>
              <a:t>‹#›</a:t>
            </a:fld>
            <a:endParaRPr lang="en-PH"/>
          </a:p>
        </p:txBody>
      </p:sp>
    </p:spTree>
    <p:extLst>
      <p:ext uri="{BB962C8B-B14F-4D97-AF65-F5344CB8AC3E}">
        <p14:creationId xmlns:p14="http://schemas.microsoft.com/office/powerpoint/2010/main" val="375038333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PH" dirty="0"/>
              <a:t>Formative Assessments will be done for every after discussions to monitor learnings of students. Through assessment of student learnings, it allows us to evaluate our performance as lecturers to improve what needs to be improved. Summative assessments will be done twice in each semester to assess student learnings.</a:t>
            </a:r>
          </a:p>
        </p:txBody>
      </p:sp>
      <p:sp>
        <p:nvSpPr>
          <p:cNvPr id="4" name="Slide Number Placeholder 3"/>
          <p:cNvSpPr>
            <a:spLocks noGrp="1"/>
          </p:cNvSpPr>
          <p:nvPr>
            <p:ph type="sldNum" sz="quarter" idx="5"/>
          </p:nvPr>
        </p:nvSpPr>
        <p:spPr/>
        <p:txBody>
          <a:bodyPr/>
          <a:lstStyle/>
          <a:p>
            <a:fld id="{D8DEAC4C-5DEC-4010-97CA-59F75FD7E78A}" type="slidenum">
              <a:rPr lang="en-PH" smtClean="0"/>
              <a:t>2</a:t>
            </a:fld>
            <a:endParaRPr lang="en-PH"/>
          </a:p>
        </p:txBody>
      </p:sp>
    </p:spTree>
    <p:extLst>
      <p:ext uri="{BB962C8B-B14F-4D97-AF65-F5344CB8AC3E}">
        <p14:creationId xmlns:p14="http://schemas.microsoft.com/office/powerpoint/2010/main" val="59920373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PH" dirty="0"/>
              <a:t>This is important for us also to asses if we have done a great job in imparting knowledge to students through our discussions. Through ensuring </a:t>
            </a:r>
          </a:p>
        </p:txBody>
      </p:sp>
      <p:sp>
        <p:nvSpPr>
          <p:cNvPr id="4" name="Slide Number Placeholder 3"/>
          <p:cNvSpPr>
            <a:spLocks noGrp="1"/>
          </p:cNvSpPr>
          <p:nvPr>
            <p:ph type="sldNum" sz="quarter" idx="5"/>
          </p:nvPr>
        </p:nvSpPr>
        <p:spPr/>
        <p:txBody>
          <a:bodyPr/>
          <a:lstStyle/>
          <a:p>
            <a:fld id="{D8DEAC4C-5DEC-4010-97CA-59F75FD7E78A}" type="slidenum">
              <a:rPr lang="en-PH" smtClean="0"/>
              <a:t>4</a:t>
            </a:fld>
            <a:endParaRPr lang="en-PH"/>
          </a:p>
        </p:txBody>
      </p:sp>
    </p:spTree>
    <p:extLst>
      <p:ext uri="{BB962C8B-B14F-4D97-AF65-F5344CB8AC3E}">
        <p14:creationId xmlns:p14="http://schemas.microsoft.com/office/powerpoint/2010/main" val="84407620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PH" dirty="0"/>
              <a:t>Furthermore, students have different learning process. This means that they have different styles of grasping information from discussions. Students can either learn visually, auditory or kinesthetic. </a:t>
            </a:r>
          </a:p>
        </p:txBody>
      </p:sp>
      <p:sp>
        <p:nvSpPr>
          <p:cNvPr id="4" name="Slide Number Placeholder 3"/>
          <p:cNvSpPr>
            <a:spLocks noGrp="1"/>
          </p:cNvSpPr>
          <p:nvPr>
            <p:ph type="sldNum" sz="quarter" idx="5"/>
          </p:nvPr>
        </p:nvSpPr>
        <p:spPr/>
        <p:txBody>
          <a:bodyPr/>
          <a:lstStyle/>
          <a:p>
            <a:fld id="{D8DEAC4C-5DEC-4010-97CA-59F75FD7E78A}" type="slidenum">
              <a:rPr lang="en-PH" smtClean="0"/>
              <a:t>5</a:t>
            </a:fld>
            <a:endParaRPr lang="en-PH"/>
          </a:p>
        </p:txBody>
      </p:sp>
    </p:spTree>
    <p:extLst>
      <p:ext uri="{BB962C8B-B14F-4D97-AF65-F5344CB8AC3E}">
        <p14:creationId xmlns:p14="http://schemas.microsoft.com/office/powerpoint/2010/main" val="51314547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PH" dirty="0"/>
              <a:t>Formative assessments identify strengths and weaknesses of students to decipher key areas that need improvements.</a:t>
            </a:r>
          </a:p>
        </p:txBody>
      </p:sp>
      <p:sp>
        <p:nvSpPr>
          <p:cNvPr id="4" name="Slide Number Placeholder 3"/>
          <p:cNvSpPr>
            <a:spLocks noGrp="1"/>
          </p:cNvSpPr>
          <p:nvPr>
            <p:ph type="sldNum" sz="quarter" idx="5"/>
          </p:nvPr>
        </p:nvSpPr>
        <p:spPr/>
        <p:txBody>
          <a:bodyPr/>
          <a:lstStyle/>
          <a:p>
            <a:fld id="{D8DEAC4C-5DEC-4010-97CA-59F75FD7E78A}" type="slidenum">
              <a:rPr lang="en-PH" smtClean="0"/>
              <a:t>6</a:t>
            </a:fld>
            <a:endParaRPr lang="en-PH"/>
          </a:p>
        </p:txBody>
      </p:sp>
    </p:spTree>
    <p:extLst>
      <p:ext uri="{BB962C8B-B14F-4D97-AF65-F5344CB8AC3E}">
        <p14:creationId xmlns:p14="http://schemas.microsoft.com/office/powerpoint/2010/main" val="177898413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PH" dirty="0"/>
              <a:t>Summative assessments are said to assess student learnings at the end of each term. These kinds of assessments contribute the biggest percentage in the computations of grades.</a:t>
            </a:r>
          </a:p>
        </p:txBody>
      </p:sp>
      <p:sp>
        <p:nvSpPr>
          <p:cNvPr id="4" name="Slide Number Placeholder 3"/>
          <p:cNvSpPr>
            <a:spLocks noGrp="1"/>
          </p:cNvSpPr>
          <p:nvPr>
            <p:ph type="sldNum" sz="quarter" idx="5"/>
          </p:nvPr>
        </p:nvSpPr>
        <p:spPr/>
        <p:txBody>
          <a:bodyPr/>
          <a:lstStyle/>
          <a:p>
            <a:fld id="{D8DEAC4C-5DEC-4010-97CA-59F75FD7E78A}" type="slidenum">
              <a:rPr lang="en-PH" smtClean="0"/>
              <a:t>7</a:t>
            </a:fld>
            <a:endParaRPr lang="en-PH"/>
          </a:p>
        </p:txBody>
      </p:sp>
    </p:spTree>
    <p:extLst>
      <p:ext uri="{BB962C8B-B14F-4D97-AF65-F5344CB8AC3E}">
        <p14:creationId xmlns:p14="http://schemas.microsoft.com/office/powerpoint/2010/main" val="118829299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PH" dirty="0"/>
              <a:t>These are the recommended key study skills students should keep in mind to be fully equipped when taking assessments.</a:t>
            </a:r>
          </a:p>
        </p:txBody>
      </p:sp>
      <p:sp>
        <p:nvSpPr>
          <p:cNvPr id="4" name="Slide Number Placeholder 3"/>
          <p:cNvSpPr>
            <a:spLocks noGrp="1"/>
          </p:cNvSpPr>
          <p:nvPr>
            <p:ph type="sldNum" sz="quarter" idx="5"/>
          </p:nvPr>
        </p:nvSpPr>
        <p:spPr/>
        <p:txBody>
          <a:bodyPr/>
          <a:lstStyle/>
          <a:p>
            <a:fld id="{D8DEAC4C-5DEC-4010-97CA-59F75FD7E78A}" type="slidenum">
              <a:rPr lang="en-PH" smtClean="0"/>
              <a:t>8</a:t>
            </a:fld>
            <a:endParaRPr lang="en-PH"/>
          </a:p>
        </p:txBody>
      </p:sp>
    </p:spTree>
    <p:extLst>
      <p:ext uri="{BB962C8B-B14F-4D97-AF65-F5344CB8AC3E}">
        <p14:creationId xmlns:p14="http://schemas.microsoft.com/office/powerpoint/2010/main" val="261485939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8/3/2021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8/3/2021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8/3/2021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pPr/>
              <a:t>8/3/2021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pPr/>
              <a:t>8/3/2021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pPr/>
              <a:t>8/3/2021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8/3/2021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8/3/2021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8/3/2021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8/3/2021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8/3/2021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8/3/2021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7.png"/><Relationship Id="rId13" Type="http://schemas.openxmlformats.org/officeDocument/2006/relationships/image" Target="../media/image12.svg"/><Relationship Id="rId18" Type="http://schemas.openxmlformats.org/officeDocument/2006/relationships/image" Target="../media/image17.png"/><Relationship Id="rId3" Type="http://schemas.openxmlformats.org/officeDocument/2006/relationships/image" Target="../media/image2.svg"/><Relationship Id="rId7" Type="http://schemas.openxmlformats.org/officeDocument/2006/relationships/image" Target="../media/image6.svg"/><Relationship Id="rId12" Type="http://schemas.openxmlformats.org/officeDocument/2006/relationships/image" Target="../media/image11.png"/><Relationship Id="rId17" Type="http://schemas.openxmlformats.org/officeDocument/2006/relationships/image" Target="../media/image16.svg"/><Relationship Id="rId2" Type="http://schemas.openxmlformats.org/officeDocument/2006/relationships/image" Target="../media/image1.png"/><Relationship Id="rId16" Type="http://schemas.openxmlformats.org/officeDocument/2006/relationships/image" Target="../media/image15.png"/><Relationship Id="rId1" Type="http://schemas.openxmlformats.org/officeDocument/2006/relationships/slideLayout" Target="../slideLayouts/slideLayout7.xml"/><Relationship Id="rId6" Type="http://schemas.openxmlformats.org/officeDocument/2006/relationships/image" Target="../media/image5.png"/><Relationship Id="rId11" Type="http://schemas.openxmlformats.org/officeDocument/2006/relationships/image" Target="../media/image10.svg"/><Relationship Id="rId5" Type="http://schemas.openxmlformats.org/officeDocument/2006/relationships/image" Target="../media/image4.svg"/><Relationship Id="rId15" Type="http://schemas.openxmlformats.org/officeDocument/2006/relationships/image" Target="../media/image14.svg"/><Relationship Id="rId10" Type="http://schemas.openxmlformats.org/officeDocument/2006/relationships/image" Target="../media/image9.png"/><Relationship Id="rId19" Type="http://schemas.openxmlformats.org/officeDocument/2006/relationships/image" Target="../media/image18.svg"/><Relationship Id="rId4" Type="http://schemas.openxmlformats.org/officeDocument/2006/relationships/image" Target="../media/image3.png"/><Relationship Id="rId9" Type="http://schemas.openxmlformats.org/officeDocument/2006/relationships/image" Target="../media/image8.svg"/><Relationship Id="rId14" Type="http://schemas.openxmlformats.org/officeDocument/2006/relationships/image" Target="../media/image13.png"/></Relationships>
</file>

<file path=ppt/slides/_rels/slide2.xml.rels><?xml version="1.0" encoding="UTF-8" standalone="yes"?>
<Relationships xmlns="http://schemas.openxmlformats.org/package/2006/relationships"><Relationship Id="rId8" Type="http://schemas.openxmlformats.org/officeDocument/2006/relationships/image" Target="../media/image24.svg"/><Relationship Id="rId3" Type="http://schemas.openxmlformats.org/officeDocument/2006/relationships/image" Target="../media/image19.png"/><Relationship Id="rId7" Type="http://schemas.openxmlformats.org/officeDocument/2006/relationships/image" Target="../media/image23.png"/><Relationship Id="rId12" Type="http://schemas.openxmlformats.org/officeDocument/2006/relationships/image" Target="../media/image28.svg"/><Relationship Id="rId2" Type="http://schemas.openxmlformats.org/officeDocument/2006/relationships/notesSlide" Target="../notesSlides/notesSlide1.xml"/><Relationship Id="rId1" Type="http://schemas.openxmlformats.org/officeDocument/2006/relationships/slideLayout" Target="../slideLayouts/slideLayout7.xml"/><Relationship Id="rId6" Type="http://schemas.openxmlformats.org/officeDocument/2006/relationships/image" Target="../media/image22.svg"/><Relationship Id="rId11" Type="http://schemas.openxmlformats.org/officeDocument/2006/relationships/image" Target="../media/image27.png"/><Relationship Id="rId5" Type="http://schemas.openxmlformats.org/officeDocument/2006/relationships/image" Target="../media/image21.png"/><Relationship Id="rId10" Type="http://schemas.openxmlformats.org/officeDocument/2006/relationships/image" Target="../media/image26.svg"/><Relationship Id="rId4" Type="http://schemas.openxmlformats.org/officeDocument/2006/relationships/image" Target="../media/image20.svg"/><Relationship Id="rId9" Type="http://schemas.openxmlformats.org/officeDocument/2006/relationships/image" Target="../media/image25.png"/></Relationships>
</file>

<file path=ppt/slides/_rels/slide3.xml.rels><?xml version="1.0" encoding="UTF-8" standalone="yes"?>
<Relationships xmlns="http://schemas.openxmlformats.org/package/2006/relationships"><Relationship Id="rId3" Type="http://schemas.openxmlformats.org/officeDocument/2006/relationships/image" Target="../media/image30.svg"/><Relationship Id="rId7" Type="http://schemas.openxmlformats.org/officeDocument/2006/relationships/image" Target="../media/image34.svg"/><Relationship Id="rId2" Type="http://schemas.openxmlformats.org/officeDocument/2006/relationships/image" Target="../media/image29.png"/><Relationship Id="rId1" Type="http://schemas.openxmlformats.org/officeDocument/2006/relationships/slideLayout" Target="../slideLayouts/slideLayout7.xml"/><Relationship Id="rId6" Type="http://schemas.openxmlformats.org/officeDocument/2006/relationships/image" Target="../media/image33.png"/><Relationship Id="rId5" Type="http://schemas.openxmlformats.org/officeDocument/2006/relationships/image" Target="../media/image32.svg"/><Relationship Id="rId4" Type="http://schemas.openxmlformats.org/officeDocument/2006/relationships/image" Target="../media/image31.png"/></Relationships>
</file>

<file path=ppt/slides/_rels/slide4.xml.rels><?xml version="1.0" encoding="UTF-8" standalone="yes"?>
<Relationships xmlns="http://schemas.openxmlformats.org/package/2006/relationships"><Relationship Id="rId8" Type="http://schemas.openxmlformats.org/officeDocument/2006/relationships/image" Target="../media/image40.svg"/><Relationship Id="rId3" Type="http://schemas.openxmlformats.org/officeDocument/2006/relationships/image" Target="../media/image35.png"/><Relationship Id="rId7" Type="http://schemas.openxmlformats.org/officeDocument/2006/relationships/image" Target="../media/image39.png"/><Relationship Id="rId2" Type="http://schemas.openxmlformats.org/officeDocument/2006/relationships/notesSlide" Target="../notesSlides/notesSlide2.xml"/><Relationship Id="rId1" Type="http://schemas.openxmlformats.org/officeDocument/2006/relationships/slideLayout" Target="../slideLayouts/slideLayout7.xml"/><Relationship Id="rId6" Type="http://schemas.openxmlformats.org/officeDocument/2006/relationships/image" Target="../media/image38.svg"/><Relationship Id="rId5" Type="http://schemas.openxmlformats.org/officeDocument/2006/relationships/image" Target="../media/image37.png"/><Relationship Id="rId10" Type="http://schemas.openxmlformats.org/officeDocument/2006/relationships/image" Target="../media/image42.svg"/><Relationship Id="rId4" Type="http://schemas.openxmlformats.org/officeDocument/2006/relationships/image" Target="../media/image36.svg"/><Relationship Id="rId9" Type="http://schemas.openxmlformats.org/officeDocument/2006/relationships/image" Target="../media/image41.png"/></Relationships>
</file>

<file path=ppt/slides/_rels/slide5.xml.rels><?xml version="1.0" encoding="UTF-8" standalone="yes"?>
<Relationships xmlns="http://schemas.openxmlformats.org/package/2006/relationships"><Relationship Id="rId8" Type="http://schemas.openxmlformats.org/officeDocument/2006/relationships/image" Target="../media/image48.svg"/><Relationship Id="rId3" Type="http://schemas.openxmlformats.org/officeDocument/2006/relationships/image" Target="../media/image43.png"/><Relationship Id="rId7" Type="http://schemas.openxmlformats.org/officeDocument/2006/relationships/image" Target="../media/image47.png"/><Relationship Id="rId2" Type="http://schemas.openxmlformats.org/officeDocument/2006/relationships/notesSlide" Target="../notesSlides/notesSlide3.xml"/><Relationship Id="rId1" Type="http://schemas.openxmlformats.org/officeDocument/2006/relationships/slideLayout" Target="../slideLayouts/slideLayout7.xml"/><Relationship Id="rId6" Type="http://schemas.openxmlformats.org/officeDocument/2006/relationships/image" Target="../media/image46.svg"/><Relationship Id="rId5" Type="http://schemas.openxmlformats.org/officeDocument/2006/relationships/image" Target="../media/image45.png"/><Relationship Id="rId4" Type="http://schemas.openxmlformats.org/officeDocument/2006/relationships/image" Target="../media/image44.svg"/></Relationships>
</file>

<file path=ppt/slides/_rels/slide6.xml.rels><?xml version="1.0" encoding="UTF-8" standalone="yes"?>
<Relationships xmlns="http://schemas.openxmlformats.org/package/2006/relationships"><Relationship Id="rId8" Type="http://schemas.openxmlformats.org/officeDocument/2006/relationships/image" Target="../media/image54.svg"/><Relationship Id="rId3" Type="http://schemas.openxmlformats.org/officeDocument/2006/relationships/image" Target="../media/image49.png"/><Relationship Id="rId7" Type="http://schemas.openxmlformats.org/officeDocument/2006/relationships/image" Target="../media/image53.png"/><Relationship Id="rId12" Type="http://schemas.openxmlformats.org/officeDocument/2006/relationships/image" Target="../media/image58.svg"/><Relationship Id="rId2" Type="http://schemas.openxmlformats.org/officeDocument/2006/relationships/notesSlide" Target="../notesSlides/notesSlide4.xml"/><Relationship Id="rId1" Type="http://schemas.openxmlformats.org/officeDocument/2006/relationships/slideLayout" Target="../slideLayouts/slideLayout7.xml"/><Relationship Id="rId6" Type="http://schemas.openxmlformats.org/officeDocument/2006/relationships/image" Target="../media/image52.svg"/><Relationship Id="rId11" Type="http://schemas.openxmlformats.org/officeDocument/2006/relationships/image" Target="../media/image57.png"/><Relationship Id="rId5" Type="http://schemas.openxmlformats.org/officeDocument/2006/relationships/image" Target="../media/image51.png"/><Relationship Id="rId10" Type="http://schemas.openxmlformats.org/officeDocument/2006/relationships/image" Target="../media/image56.svg"/><Relationship Id="rId4" Type="http://schemas.openxmlformats.org/officeDocument/2006/relationships/image" Target="../media/image50.svg"/><Relationship Id="rId9" Type="http://schemas.openxmlformats.org/officeDocument/2006/relationships/image" Target="../media/image55.png"/></Relationships>
</file>

<file path=ppt/slides/_rels/slide7.xml.rels><?xml version="1.0" encoding="UTF-8" standalone="yes"?>
<Relationships xmlns="http://schemas.openxmlformats.org/package/2006/relationships"><Relationship Id="rId8" Type="http://schemas.openxmlformats.org/officeDocument/2006/relationships/image" Target="../media/image62.svg"/><Relationship Id="rId3" Type="http://schemas.openxmlformats.org/officeDocument/2006/relationships/image" Target="../media/image35.png"/><Relationship Id="rId7" Type="http://schemas.openxmlformats.org/officeDocument/2006/relationships/image" Target="../media/image61.png"/><Relationship Id="rId12" Type="http://schemas.openxmlformats.org/officeDocument/2006/relationships/image" Target="../media/image18.svg"/><Relationship Id="rId2" Type="http://schemas.openxmlformats.org/officeDocument/2006/relationships/notesSlide" Target="../notesSlides/notesSlide5.xml"/><Relationship Id="rId1" Type="http://schemas.openxmlformats.org/officeDocument/2006/relationships/slideLayout" Target="../slideLayouts/slideLayout7.xml"/><Relationship Id="rId6" Type="http://schemas.openxmlformats.org/officeDocument/2006/relationships/image" Target="../media/image60.svg"/><Relationship Id="rId11" Type="http://schemas.openxmlformats.org/officeDocument/2006/relationships/image" Target="../media/image17.png"/><Relationship Id="rId5" Type="http://schemas.openxmlformats.org/officeDocument/2006/relationships/image" Target="../media/image59.png"/><Relationship Id="rId10" Type="http://schemas.openxmlformats.org/officeDocument/2006/relationships/image" Target="../media/image64.svg"/><Relationship Id="rId4" Type="http://schemas.openxmlformats.org/officeDocument/2006/relationships/image" Target="../media/image36.svg"/><Relationship Id="rId9" Type="http://schemas.openxmlformats.org/officeDocument/2006/relationships/image" Target="../media/image63.png"/></Relationships>
</file>

<file path=ppt/slides/_rels/slide8.xml.rels><?xml version="1.0" encoding="UTF-8" standalone="yes"?>
<Relationships xmlns="http://schemas.openxmlformats.org/package/2006/relationships"><Relationship Id="rId8" Type="http://schemas.openxmlformats.org/officeDocument/2006/relationships/image" Target="../media/image70.svg"/><Relationship Id="rId3" Type="http://schemas.openxmlformats.org/officeDocument/2006/relationships/image" Target="../media/image65.png"/><Relationship Id="rId7" Type="http://schemas.openxmlformats.org/officeDocument/2006/relationships/image" Target="../media/image69.png"/><Relationship Id="rId12" Type="http://schemas.openxmlformats.org/officeDocument/2006/relationships/image" Target="../media/image74.svg"/><Relationship Id="rId2" Type="http://schemas.openxmlformats.org/officeDocument/2006/relationships/notesSlide" Target="../notesSlides/notesSlide6.xml"/><Relationship Id="rId1" Type="http://schemas.openxmlformats.org/officeDocument/2006/relationships/slideLayout" Target="../slideLayouts/slideLayout7.xml"/><Relationship Id="rId6" Type="http://schemas.openxmlformats.org/officeDocument/2006/relationships/image" Target="../media/image68.svg"/><Relationship Id="rId11" Type="http://schemas.openxmlformats.org/officeDocument/2006/relationships/image" Target="../media/image73.png"/><Relationship Id="rId5" Type="http://schemas.openxmlformats.org/officeDocument/2006/relationships/image" Target="../media/image67.png"/><Relationship Id="rId10" Type="http://schemas.openxmlformats.org/officeDocument/2006/relationships/image" Target="../media/image72.svg"/><Relationship Id="rId4" Type="http://schemas.openxmlformats.org/officeDocument/2006/relationships/image" Target="../media/image66.svg"/><Relationship Id="rId9" Type="http://schemas.openxmlformats.org/officeDocument/2006/relationships/image" Target="../media/image71.png"/></Relationships>
</file>

<file path=ppt/slides/_rels/slide9.xml.rels><?xml version="1.0" encoding="UTF-8" standalone="yes"?>
<Relationships xmlns="http://schemas.openxmlformats.org/package/2006/relationships"><Relationship Id="rId8" Type="http://schemas.openxmlformats.org/officeDocument/2006/relationships/image" Target="../media/image81.png"/><Relationship Id="rId3" Type="http://schemas.openxmlformats.org/officeDocument/2006/relationships/image" Target="../media/image76.svg"/><Relationship Id="rId7" Type="http://schemas.openxmlformats.org/officeDocument/2006/relationships/image" Target="../media/image80.svg"/><Relationship Id="rId2" Type="http://schemas.openxmlformats.org/officeDocument/2006/relationships/image" Target="../media/image75.png"/><Relationship Id="rId1" Type="http://schemas.openxmlformats.org/officeDocument/2006/relationships/slideLayout" Target="../slideLayouts/slideLayout7.xml"/><Relationship Id="rId6" Type="http://schemas.openxmlformats.org/officeDocument/2006/relationships/image" Target="../media/image79.png"/><Relationship Id="rId11" Type="http://schemas.openxmlformats.org/officeDocument/2006/relationships/image" Target="../media/image84.svg"/><Relationship Id="rId5" Type="http://schemas.openxmlformats.org/officeDocument/2006/relationships/image" Target="../media/image78.svg"/><Relationship Id="rId10" Type="http://schemas.openxmlformats.org/officeDocument/2006/relationships/image" Target="../media/image83.png"/><Relationship Id="rId4" Type="http://schemas.openxmlformats.org/officeDocument/2006/relationships/image" Target="../media/image77.png"/><Relationship Id="rId9" Type="http://schemas.openxmlformats.org/officeDocument/2006/relationships/image" Target="../media/image82.svg"/></Relationships>
</file>

<file path=ppt/slides/_rels/slide10.xml.rels><?xml version="1.0" encoding="UTF-8" standalone="yes"?>
<Relationships xmlns="http://schemas.openxmlformats.org/package/2006/relationships"><Relationship Id="rId8" Type="http://schemas.openxmlformats.org/officeDocument/2006/relationships/image" Target="../media/image91.png"/><Relationship Id="rId3" Type="http://schemas.openxmlformats.org/officeDocument/2006/relationships/image" Target="../media/image86.svg"/><Relationship Id="rId7" Type="http://schemas.openxmlformats.org/officeDocument/2006/relationships/image" Target="../media/image90.svg"/><Relationship Id="rId2" Type="http://schemas.openxmlformats.org/officeDocument/2006/relationships/image" Target="../media/image85.png"/><Relationship Id="rId1" Type="http://schemas.openxmlformats.org/officeDocument/2006/relationships/slideLayout" Target="../slideLayouts/slideLayout7.xml"/><Relationship Id="rId6" Type="http://schemas.openxmlformats.org/officeDocument/2006/relationships/image" Target="../media/image89.png"/><Relationship Id="rId5" Type="http://schemas.openxmlformats.org/officeDocument/2006/relationships/image" Target="../media/image88.svg"/><Relationship Id="rId4" Type="http://schemas.openxmlformats.org/officeDocument/2006/relationships/image" Target="../media/image87.png"/><Relationship Id="rId9" Type="http://schemas.openxmlformats.org/officeDocument/2006/relationships/image" Target="../media/image92.svg"/></Relationships>
</file>

<file path=ppt/slides/_rels/slide11.xml.rels><?xml version="1.0" encoding="UTF-8" standalone="yes"?>
<Relationships xmlns="http://schemas.openxmlformats.org/package/2006/relationships"><Relationship Id="rId8" Type="http://schemas.openxmlformats.org/officeDocument/2006/relationships/image" Target="../media/image95.png"/><Relationship Id="rId3" Type="http://schemas.openxmlformats.org/officeDocument/2006/relationships/image" Target="../media/image36.svg"/><Relationship Id="rId7" Type="http://schemas.openxmlformats.org/officeDocument/2006/relationships/image" Target="../media/image94.svg"/><Relationship Id="rId2" Type="http://schemas.openxmlformats.org/officeDocument/2006/relationships/image" Target="../media/image35.png"/><Relationship Id="rId1" Type="http://schemas.openxmlformats.org/officeDocument/2006/relationships/slideLayout" Target="../slideLayouts/slideLayout7.xml"/><Relationship Id="rId6" Type="http://schemas.openxmlformats.org/officeDocument/2006/relationships/image" Target="../media/image93.png"/><Relationship Id="rId11" Type="http://schemas.openxmlformats.org/officeDocument/2006/relationships/image" Target="../media/image98.svg"/><Relationship Id="rId5" Type="http://schemas.openxmlformats.org/officeDocument/2006/relationships/image" Target="../media/image82.svg"/><Relationship Id="rId10" Type="http://schemas.openxmlformats.org/officeDocument/2006/relationships/image" Target="../media/image97.png"/><Relationship Id="rId4" Type="http://schemas.openxmlformats.org/officeDocument/2006/relationships/image" Target="../media/image81.png"/><Relationship Id="rId9" Type="http://schemas.openxmlformats.org/officeDocument/2006/relationships/image" Target="../media/image96.sv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FDFCF7"/>
        </a:solidFill>
        <a:effectLst/>
      </p:bgPr>
    </p:bg>
    <p:spTree>
      <p:nvGrpSpPr>
        <p:cNvPr id="1" name=""/>
        <p:cNvGrpSpPr/>
        <p:nvPr/>
      </p:nvGrpSpPr>
      <p:grpSpPr>
        <a:xfrm>
          <a:off x="0" y="0"/>
          <a:ext cx="0" cy="0"/>
          <a:chOff x="0" y="0"/>
          <a:chExt cx="0" cy="0"/>
        </a:xfrm>
      </p:grpSpPr>
      <p:pic>
        <p:nvPicPr>
          <p:cNvPr id="2" name="Picture 2"/>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rcRect/>
          <a:stretch>
            <a:fillRect/>
          </a:stretch>
        </p:blipFill>
        <p:spPr>
          <a:xfrm>
            <a:off x="-183333" y="0"/>
            <a:ext cx="18471333" cy="10384716"/>
          </a:xfrm>
          <a:prstGeom prst="rect">
            <a:avLst/>
          </a:prstGeom>
        </p:spPr>
      </p:pic>
      <p:pic>
        <p:nvPicPr>
          <p:cNvPr id="3" name="Picture 3"/>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rcRect/>
          <a:stretch>
            <a:fillRect/>
          </a:stretch>
        </p:blipFill>
        <p:spPr>
          <a:xfrm rot="971240">
            <a:off x="14771657" y="4811250"/>
            <a:ext cx="4975285" cy="6756560"/>
          </a:xfrm>
          <a:prstGeom prst="rect">
            <a:avLst/>
          </a:prstGeom>
        </p:spPr>
      </p:pic>
      <p:pic>
        <p:nvPicPr>
          <p:cNvPr id="4" name="Picture 4"/>
          <p:cNvPicPr>
            <a:picLocks noChangeAspect="1"/>
          </p:cNvPicPr>
          <p:nvPr/>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rcRect/>
          <a:stretch>
            <a:fillRect/>
          </a:stretch>
        </p:blipFill>
        <p:spPr>
          <a:xfrm>
            <a:off x="2851836" y="1693605"/>
            <a:ext cx="12965328" cy="7280789"/>
          </a:xfrm>
          <a:prstGeom prst="rect">
            <a:avLst/>
          </a:prstGeom>
        </p:spPr>
      </p:pic>
      <p:pic>
        <p:nvPicPr>
          <p:cNvPr id="5" name="Picture 5"/>
          <p:cNvPicPr>
            <a:picLocks noChangeAspect="1"/>
          </p:cNvPicPr>
          <p:nvPr/>
        </p:nvPicPr>
        <p:blipFill>
          <a:blip r:embed="rId8">
            <a:extLst>
              <a:ext uri="{28A0092B-C50C-407E-A947-70E740481C1C}">
                <a14:useLocalDpi xmlns:a14="http://schemas.microsoft.com/office/drawing/2010/main" val="0"/>
              </a:ext>
              <a:ext uri="{96DAC541-7B7A-43D3-8B79-37D633B846F1}">
                <asvg:svgBlip xmlns:asvg="http://schemas.microsoft.com/office/drawing/2016/SVG/main" r:embed="rId9"/>
              </a:ext>
            </a:extLst>
          </a:blip>
          <a:srcRect/>
          <a:stretch>
            <a:fillRect/>
          </a:stretch>
        </p:blipFill>
        <p:spPr>
          <a:xfrm>
            <a:off x="2661336" y="1503105"/>
            <a:ext cx="12965328" cy="7280789"/>
          </a:xfrm>
          <a:prstGeom prst="rect">
            <a:avLst/>
          </a:prstGeom>
        </p:spPr>
      </p:pic>
      <p:grpSp>
        <p:nvGrpSpPr>
          <p:cNvPr id="6" name="Group 6"/>
          <p:cNvGrpSpPr/>
          <p:nvPr/>
        </p:nvGrpSpPr>
        <p:grpSpPr>
          <a:xfrm>
            <a:off x="3499390" y="3946787"/>
            <a:ext cx="11289218" cy="3636252"/>
            <a:chOff x="0" y="1447819"/>
            <a:chExt cx="13905951" cy="4848335"/>
          </a:xfrm>
        </p:grpSpPr>
        <p:sp>
          <p:nvSpPr>
            <p:cNvPr id="7" name="TextBox 7"/>
            <p:cNvSpPr txBox="1"/>
            <p:nvPr/>
          </p:nvSpPr>
          <p:spPr>
            <a:xfrm>
              <a:off x="0" y="1447819"/>
              <a:ext cx="13905951" cy="4848335"/>
            </a:xfrm>
            <a:prstGeom prst="rect">
              <a:avLst/>
            </a:prstGeom>
          </p:spPr>
          <p:txBody>
            <a:bodyPr lIns="0" tIns="0" rIns="0" bIns="0" rtlCol="0" anchor="t">
              <a:spAutoFit/>
            </a:bodyPr>
            <a:lstStyle/>
            <a:p>
              <a:pPr algn="ctr">
                <a:lnSpc>
                  <a:spcPts val="12450"/>
                </a:lnSpc>
              </a:pPr>
              <a:r>
                <a:rPr lang="en-US" sz="21600" dirty="0">
                  <a:solidFill>
                    <a:srgbClr val="333034"/>
                  </a:solidFill>
                  <a:latin typeface="KG Primary Penmanship"/>
                </a:rPr>
                <a:t>ENGLISH II</a:t>
              </a:r>
            </a:p>
          </p:txBody>
        </p:sp>
        <p:sp>
          <p:nvSpPr>
            <p:cNvPr id="8" name="TextBox 8"/>
            <p:cNvSpPr txBox="1"/>
            <p:nvPr/>
          </p:nvSpPr>
          <p:spPr>
            <a:xfrm>
              <a:off x="2566947" y="5422091"/>
              <a:ext cx="8863752" cy="807913"/>
            </a:xfrm>
            <a:prstGeom prst="rect">
              <a:avLst/>
            </a:prstGeom>
          </p:spPr>
          <p:txBody>
            <a:bodyPr lIns="0" tIns="0" rIns="0" bIns="0" rtlCol="0" anchor="t">
              <a:spAutoFit/>
            </a:bodyPr>
            <a:lstStyle/>
            <a:p>
              <a:pPr algn="ctr">
                <a:lnSpc>
                  <a:spcPts val="4900"/>
                </a:lnSpc>
              </a:pPr>
              <a:r>
                <a:rPr lang="en-US" sz="3500" dirty="0">
                  <a:solidFill>
                    <a:srgbClr val="333034"/>
                  </a:solidFill>
                  <a:latin typeface="KG Primary Penmanship"/>
                </a:rPr>
                <a:t>LOUISIANA BELIEVES</a:t>
              </a:r>
            </a:p>
          </p:txBody>
        </p:sp>
      </p:grpSp>
      <p:pic>
        <p:nvPicPr>
          <p:cNvPr id="10" name="Picture 10"/>
          <p:cNvPicPr>
            <a:picLocks noChangeAspect="1"/>
          </p:cNvPicPr>
          <p:nvPr/>
        </p:nvPicPr>
        <p:blipFill>
          <a:blip r:embed="rId10">
            <a:extLst>
              <a:ext uri="{28A0092B-C50C-407E-A947-70E740481C1C}">
                <a14:useLocalDpi xmlns:a14="http://schemas.microsoft.com/office/drawing/2010/main" val="0"/>
              </a:ext>
              <a:ext uri="{96DAC541-7B7A-43D3-8B79-37D633B846F1}">
                <asvg:svgBlip xmlns:asvg="http://schemas.microsoft.com/office/drawing/2016/SVG/main" r:embed="rId11"/>
              </a:ext>
            </a:extLst>
          </a:blip>
          <a:srcRect/>
          <a:stretch>
            <a:fillRect/>
          </a:stretch>
        </p:blipFill>
        <p:spPr>
          <a:xfrm rot="-304817">
            <a:off x="7766008" y="1062148"/>
            <a:ext cx="2755983" cy="881915"/>
          </a:xfrm>
          <a:prstGeom prst="rect">
            <a:avLst/>
          </a:prstGeom>
        </p:spPr>
      </p:pic>
      <p:pic>
        <p:nvPicPr>
          <p:cNvPr id="11" name="Picture 11"/>
          <p:cNvPicPr>
            <a:picLocks noChangeAspect="1"/>
          </p:cNvPicPr>
          <p:nvPr/>
        </p:nvPicPr>
        <p:blipFill>
          <a:blip r:embed="rId12">
            <a:extLst>
              <a:ext uri="{28A0092B-C50C-407E-A947-70E740481C1C}">
                <a14:useLocalDpi xmlns:a14="http://schemas.microsoft.com/office/drawing/2010/main" val="0"/>
              </a:ext>
              <a:ext uri="{96DAC541-7B7A-43D3-8B79-37D633B846F1}">
                <asvg:svgBlip xmlns:asvg="http://schemas.microsoft.com/office/drawing/2016/SVG/main" r:embed="rId13"/>
              </a:ext>
            </a:extLst>
          </a:blip>
          <a:srcRect/>
          <a:stretch>
            <a:fillRect/>
          </a:stretch>
        </p:blipFill>
        <p:spPr>
          <a:xfrm rot="-9954227">
            <a:off x="1632872" y="390611"/>
            <a:ext cx="3660170" cy="3660170"/>
          </a:xfrm>
          <a:prstGeom prst="rect">
            <a:avLst/>
          </a:prstGeom>
        </p:spPr>
      </p:pic>
      <p:pic>
        <p:nvPicPr>
          <p:cNvPr id="12" name="Picture 12"/>
          <p:cNvPicPr>
            <a:picLocks noChangeAspect="1"/>
          </p:cNvPicPr>
          <p:nvPr/>
        </p:nvPicPr>
        <p:blipFill>
          <a:blip r:embed="rId14" cstate="print">
            <a:extLst>
              <a:ext uri="{28A0092B-C50C-407E-A947-70E740481C1C}">
                <a14:useLocalDpi xmlns:a14="http://schemas.microsoft.com/office/drawing/2010/main" val="0"/>
              </a:ext>
              <a:ext uri="{96DAC541-7B7A-43D3-8B79-37D633B846F1}">
                <asvg:svgBlip xmlns:asvg="http://schemas.microsoft.com/office/drawing/2016/SVG/main" r:embed="rId15"/>
              </a:ext>
            </a:extLst>
          </a:blip>
          <a:srcRect/>
          <a:stretch>
            <a:fillRect/>
          </a:stretch>
        </p:blipFill>
        <p:spPr>
          <a:xfrm>
            <a:off x="15817164" y="1062148"/>
            <a:ext cx="1777368" cy="1496221"/>
          </a:xfrm>
          <a:prstGeom prst="rect">
            <a:avLst/>
          </a:prstGeom>
        </p:spPr>
      </p:pic>
      <p:pic>
        <p:nvPicPr>
          <p:cNvPr id="13" name="Picture 13"/>
          <p:cNvPicPr>
            <a:picLocks noChangeAspect="1"/>
          </p:cNvPicPr>
          <p:nvPr/>
        </p:nvPicPr>
        <p:blipFill>
          <a:blip r:embed="rId16">
            <a:extLst>
              <a:ext uri="{28A0092B-C50C-407E-A947-70E740481C1C}">
                <a14:useLocalDpi xmlns:a14="http://schemas.microsoft.com/office/drawing/2010/main" val="0"/>
              </a:ext>
              <a:ext uri="{96DAC541-7B7A-43D3-8B79-37D633B846F1}">
                <asvg:svgBlip xmlns:asvg="http://schemas.microsoft.com/office/drawing/2016/SVG/main" r:embed="rId17"/>
              </a:ext>
            </a:extLst>
          </a:blip>
          <a:srcRect/>
          <a:stretch>
            <a:fillRect/>
          </a:stretch>
        </p:blipFill>
        <p:spPr>
          <a:xfrm rot="-738507">
            <a:off x="-922318" y="7777485"/>
            <a:ext cx="2725916" cy="916899"/>
          </a:xfrm>
          <a:prstGeom prst="rect">
            <a:avLst/>
          </a:prstGeom>
        </p:spPr>
      </p:pic>
      <p:pic>
        <p:nvPicPr>
          <p:cNvPr id="14" name="Picture 14"/>
          <p:cNvPicPr>
            <a:picLocks noChangeAspect="1"/>
          </p:cNvPicPr>
          <p:nvPr/>
        </p:nvPicPr>
        <p:blipFill>
          <a:blip r:embed="rId18">
            <a:extLst>
              <a:ext uri="{28A0092B-C50C-407E-A947-70E740481C1C}">
                <a14:useLocalDpi xmlns:a14="http://schemas.microsoft.com/office/drawing/2010/main" val="0"/>
              </a:ext>
              <a:ext uri="{96DAC541-7B7A-43D3-8B79-37D633B846F1}">
                <asvg:svgBlip xmlns:asvg="http://schemas.microsoft.com/office/drawing/2016/SVG/main" r:embed="rId19"/>
              </a:ext>
            </a:extLst>
          </a:blip>
          <a:srcRect/>
          <a:stretch>
            <a:fillRect/>
          </a:stretch>
        </p:blipFill>
        <p:spPr>
          <a:xfrm rot="-857470">
            <a:off x="-988719" y="6642247"/>
            <a:ext cx="2766912" cy="855227"/>
          </a:xfrm>
          <a:prstGeom prst="rect">
            <a:avLst/>
          </a:prstGeom>
        </p:spPr>
      </p:pic>
      <p:sp>
        <p:nvSpPr>
          <p:cNvPr id="15" name="TextBox 8">
            <a:extLst>
              <a:ext uri="{FF2B5EF4-FFF2-40B4-BE49-F238E27FC236}">
                <a16:creationId xmlns:a16="http://schemas.microsoft.com/office/drawing/2014/main" id="{EFDD97E0-4AE9-4538-A603-D847646CB0DD}"/>
              </a:ext>
            </a:extLst>
          </p:cNvPr>
          <p:cNvSpPr txBox="1"/>
          <p:nvPr/>
        </p:nvSpPr>
        <p:spPr>
          <a:xfrm>
            <a:off x="5442450" y="5474754"/>
            <a:ext cx="7195828" cy="605935"/>
          </a:xfrm>
          <a:prstGeom prst="rect">
            <a:avLst/>
          </a:prstGeom>
        </p:spPr>
        <p:txBody>
          <a:bodyPr lIns="0" tIns="0" rIns="0" bIns="0" rtlCol="0" anchor="t">
            <a:spAutoFit/>
          </a:bodyPr>
          <a:lstStyle/>
          <a:p>
            <a:pPr algn="ctr">
              <a:lnSpc>
                <a:spcPts val="4900"/>
              </a:lnSpc>
            </a:pPr>
            <a:r>
              <a:rPr lang="en-US" sz="3500" dirty="0">
                <a:solidFill>
                  <a:srgbClr val="333034"/>
                </a:solidFill>
                <a:latin typeface="KG Primary Penmanship"/>
              </a:rPr>
              <a:t>For Sophomores</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7DD3D0"/>
        </a:solidFill>
        <a:effectLst/>
      </p:bgPr>
    </p:bg>
    <p:spTree>
      <p:nvGrpSpPr>
        <p:cNvPr id="1" name=""/>
        <p:cNvGrpSpPr/>
        <p:nvPr/>
      </p:nvGrpSpPr>
      <p:grpSpPr>
        <a:xfrm>
          <a:off x="0" y="0"/>
          <a:ext cx="0" cy="0"/>
          <a:chOff x="0" y="0"/>
          <a:chExt cx="0" cy="0"/>
        </a:xfrm>
      </p:grpSpPr>
      <p:sp>
        <p:nvSpPr>
          <p:cNvPr id="4" name="TextBox 4"/>
          <p:cNvSpPr txBox="1"/>
          <p:nvPr/>
        </p:nvSpPr>
        <p:spPr>
          <a:xfrm>
            <a:off x="990601" y="636072"/>
            <a:ext cx="14345078" cy="2215991"/>
          </a:xfrm>
          <a:prstGeom prst="rect">
            <a:avLst/>
          </a:prstGeom>
        </p:spPr>
        <p:txBody>
          <a:bodyPr wrap="square" lIns="0" tIns="0" rIns="0" bIns="0" rtlCol="0" anchor="t">
            <a:spAutoFit/>
          </a:bodyPr>
          <a:lstStyle/>
          <a:p>
            <a:pPr algn="ctr"/>
            <a:r>
              <a:rPr lang="en-US" sz="7200" dirty="0">
                <a:solidFill>
                  <a:srgbClr val="FDFCF7"/>
                </a:solidFill>
                <a:latin typeface="KG Primary Penmanship"/>
              </a:rPr>
              <a:t>OVERVIEW OF FORMATIVE AND SUMMATIVE ASSESSMENTS FOR THIS SCHOOL YEAR</a:t>
            </a:r>
          </a:p>
        </p:txBody>
      </p:sp>
      <p:pic>
        <p:nvPicPr>
          <p:cNvPr id="7" name="Picture 7"/>
          <p:cNvPicPr>
            <a:picLocks noChangeAspect="1"/>
          </p:cNvPicPr>
          <p:nvPr/>
        </p:nvPicPr>
        <p:blipFill>
          <a:blip r:embed="rId3" cstate="print">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a:stretch>
        </p:blipFill>
        <p:spPr>
          <a:xfrm rot="-780715">
            <a:off x="11674243" y="6601047"/>
            <a:ext cx="1497421" cy="1456582"/>
          </a:xfrm>
          <a:prstGeom prst="rect">
            <a:avLst/>
          </a:prstGeom>
        </p:spPr>
      </p:pic>
      <p:pic>
        <p:nvPicPr>
          <p:cNvPr id="8" name="Picture 8"/>
          <p:cNvPicPr>
            <a:picLocks noChangeAspect="1"/>
          </p:cNvPicPr>
          <p:nvPr/>
        </p:nvPicPr>
        <p:blipFill>
          <a:blip r:embed="rId5" cstate="print">
            <a:extLst>
              <a:ext uri="{28A0092B-C50C-407E-A947-70E740481C1C}">
                <a14:useLocalDpi xmlns:a14="http://schemas.microsoft.com/office/drawing/2010/main" val="0"/>
              </a:ext>
              <a:ext uri="{96DAC541-7B7A-43D3-8B79-37D633B846F1}">
                <asvg:svgBlip xmlns:asvg="http://schemas.microsoft.com/office/drawing/2016/SVG/main" r:embed="rId6"/>
              </a:ext>
            </a:extLst>
          </a:blip>
          <a:srcRect/>
          <a:stretch>
            <a:fillRect/>
          </a:stretch>
        </p:blipFill>
        <p:spPr>
          <a:xfrm>
            <a:off x="16799549" y="8039100"/>
            <a:ext cx="1106028" cy="1487323"/>
          </a:xfrm>
          <a:prstGeom prst="rect">
            <a:avLst/>
          </a:prstGeom>
        </p:spPr>
      </p:pic>
      <p:pic>
        <p:nvPicPr>
          <p:cNvPr id="9" name="Picture 9"/>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rcRect/>
          <a:stretch>
            <a:fillRect/>
          </a:stretch>
        </p:blipFill>
        <p:spPr>
          <a:xfrm rot="1347550">
            <a:off x="16064708" y="196751"/>
            <a:ext cx="2312983" cy="1724224"/>
          </a:xfrm>
          <a:prstGeom prst="rect">
            <a:avLst/>
          </a:prstGeom>
        </p:spPr>
      </p:pic>
      <p:sp>
        <p:nvSpPr>
          <p:cNvPr id="10" name="TextBox 8">
            <a:extLst>
              <a:ext uri="{FF2B5EF4-FFF2-40B4-BE49-F238E27FC236}">
                <a16:creationId xmlns:a16="http://schemas.microsoft.com/office/drawing/2014/main" id="{6C59AD21-A436-47BA-AD3E-E5C063F83754}"/>
              </a:ext>
            </a:extLst>
          </p:cNvPr>
          <p:cNvSpPr txBox="1"/>
          <p:nvPr/>
        </p:nvSpPr>
        <p:spPr>
          <a:xfrm>
            <a:off x="990601" y="3175992"/>
            <a:ext cx="10538889" cy="5539978"/>
          </a:xfrm>
          <a:prstGeom prst="rect">
            <a:avLst/>
          </a:prstGeom>
        </p:spPr>
        <p:txBody>
          <a:bodyPr wrap="square" lIns="0" tIns="0" rIns="0" bIns="0" rtlCol="0" anchor="t">
            <a:spAutoFit/>
          </a:bodyPr>
          <a:lstStyle/>
          <a:p>
            <a:r>
              <a:rPr lang="en-US" sz="6000" b="1" u="sng" dirty="0">
                <a:solidFill>
                  <a:schemeClr val="bg1"/>
                </a:solidFill>
                <a:latin typeface="KG Primary Penmanship"/>
              </a:rPr>
              <a:t>2 Formative Assessments:</a:t>
            </a:r>
          </a:p>
          <a:p>
            <a:r>
              <a:rPr lang="en-US" sz="6000" dirty="0">
                <a:solidFill>
                  <a:schemeClr val="bg1"/>
                </a:solidFill>
                <a:latin typeface="KG Primary Penmanship"/>
              </a:rPr>
              <a:t>Reflection Journals </a:t>
            </a:r>
          </a:p>
          <a:p>
            <a:r>
              <a:rPr lang="en-US" sz="6000" dirty="0">
                <a:solidFill>
                  <a:schemeClr val="bg1"/>
                </a:solidFill>
                <a:latin typeface="KG Primary Penmanship"/>
              </a:rPr>
              <a:t>Discussion Forums</a:t>
            </a:r>
          </a:p>
          <a:p>
            <a:r>
              <a:rPr lang="en-US" sz="6000" b="1" u="sng" dirty="0">
                <a:solidFill>
                  <a:schemeClr val="bg1"/>
                </a:solidFill>
                <a:latin typeface="KG Primary Penmanship"/>
              </a:rPr>
              <a:t>2 Summative Assessments:</a:t>
            </a:r>
          </a:p>
          <a:p>
            <a:r>
              <a:rPr lang="en-US" sz="6000" dirty="0">
                <a:solidFill>
                  <a:schemeClr val="bg1"/>
                </a:solidFill>
                <a:latin typeface="KG Primary Penmanship"/>
              </a:rPr>
              <a:t>Midterm Exam</a:t>
            </a:r>
          </a:p>
          <a:p>
            <a:r>
              <a:rPr lang="en-US" sz="6000" dirty="0">
                <a:solidFill>
                  <a:schemeClr val="bg1"/>
                </a:solidFill>
                <a:latin typeface="KG Primary Penmanship"/>
              </a:rPr>
              <a:t>Final Exam and Oral Recitation</a:t>
            </a:r>
          </a:p>
        </p:txBody>
      </p:sp>
      <p:pic>
        <p:nvPicPr>
          <p:cNvPr id="12" name="Picture 4">
            <a:extLst>
              <a:ext uri="{FF2B5EF4-FFF2-40B4-BE49-F238E27FC236}">
                <a16:creationId xmlns:a16="http://schemas.microsoft.com/office/drawing/2014/main" id="{1AD2C3B1-C3FA-41BA-B478-24850B925F8F}"/>
              </a:ext>
            </a:extLst>
          </p:cNvPr>
          <p:cNvPicPr>
            <a:picLocks noChangeAspect="1"/>
          </p:cNvPicPr>
          <p:nvPr/>
        </p:nvPicPr>
        <p:blipFill>
          <a:blip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rcRect/>
          <a:stretch>
            <a:fillRect/>
          </a:stretch>
        </p:blipFill>
        <p:spPr>
          <a:xfrm>
            <a:off x="13642172" y="3510741"/>
            <a:ext cx="3596167" cy="3315012"/>
          </a:xfrm>
          <a:prstGeom prst="rect">
            <a:avLst/>
          </a:prstGeom>
        </p:spPr>
      </p:pic>
      <p:pic>
        <p:nvPicPr>
          <p:cNvPr id="13" name="Picture 11">
            <a:extLst>
              <a:ext uri="{FF2B5EF4-FFF2-40B4-BE49-F238E27FC236}">
                <a16:creationId xmlns:a16="http://schemas.microsoft.com/office/drawing/2014/main" id="{A24156A9-7F42-4113-AC3F-1303BB680A05}"/>
              </a:ext>
            </a:extLst>
          </p:cNvPr>
          <p:cNvPicPr>
            <a:picLocks noChangeAspect="1"/>
          </p:cNvPicPr>
          <p:nvPr/>
        </p:nvPicPr>
        <p:blipFill>
          <a:blip r:embed="rId11" cstate="print">
            <a:extLst>
              <a:ext uri="{28A0092B-C50C-407E-A947-70E740481C1C}">
                <a14:useLocalDpi xmlns:a14="http://schemas.microsoft.com/office/drawing/2010/main" val="0"/>
              </a:ext>
              <a:ext uri="{96DAC541-7B7A-43D3-8B79-37D633B846F1}">
                <asvg:svgBlip xmlns:asvg="http://schemas.microsoft.com/office/drawing/2016/SVG/main" r:embed="rId12"/>
              </a:ext>
            </a:extLst>
          </a:blip>
          <a:srcRect/>
          <a:stretch>
            <a:fillRect/>
          </a:stretch>
        </p:blipFill>
        <p:spPr>
          <a:xfrm>
            <a:off x="13926725" y="7124700"/>
            <a:ext cx="1600042" cy="2065782"/>
          </a:xfrm>
          <a:prstGeom prst="rect">
            <a:avLst/>
          </a:prstGeom>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DFCF7"/>
        </a:solidFill>
        <a:effectLst/>
      </p:bgPr>
    </p:bg>
    <p:spTree>
      <p:nvGrpSpPr>
        <p:cNvPr id="1" name=""/>
        <p:cNvGrpSpPr/>
        <p:nvPr/>
      </p:nvGrpSpPr>
      <p:grpSpPr>
        <a:xfrm>
          <a:off x="0" y="0"/>
          <a:ext cx="0" cy="0"/>
          <a:chOff x="0" y="0"/>
          <a:chExt cx="0" cy="0"/>
        </a:xfrm>
      </p:grpSpPr>
      <p:pic>
        <p:nvPicPr>
          <p:cNvPr id="14" name="Picture 14"/>
          <p:cNvPicPr>
            <a:picLocks noChangeAspect="1"/>
          </p:cNvPicPr>
          <p:nvPr/>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a:stretch>
            <a:fillRect/>
          </a:stretch>
        </p:blipFill>
        <p:spPr>
          <a:xfrm>
            <a:off x="16679347" y="80158"/>
            <a:ext cx="1575996" cy="1538745"/>
          </a:xfrm>
          <a:prstGeom prst="rect">
            <a:avLst/>
          </a:prstGeom>
        </p:spPr>
      </p:pic>
      <p:pic>
        <p:nvPicPr>
          <p:cNvPr id="15" name="Picture 15"/>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rcRect/>
          <a:stretch>
            <a:fillRect/>
          </a:stretch>
        </p:blipFill>
        <p:spPr>
          <a:xfrm rot="1060325">
            <a:off x="-651376" y="9484853"/>
            <a:ext cx="4221827" cy="1604294"/>
          </a:xfrm>
          <a:prstGeom prst="rect">
            <a:avLst/>
          </a:prstGeom>
        </p:spPr>
      </p:pic>
      <p:sp>
        <p:nvSpPr>
          <p:cNvPr id="16" name="TextBox 16"/>
          <p:cNvSpPr txBox="1"/>
          <p:nvPr/>
        </p:nvSpPr>
        <p:spPr>
          <a:xfrm>
            <a:off x="304800" y="647700"/>
            <a:ext cx="16128326" cy="1300356"/>
          </a:xfrm>
          <a:prstGeom prst="rect">
            <a:avLst/>
          </a:prstGeom>
        </p:spPr>
        <p:txBody>
          <a:bodyPr wrap="square" lIns="0" tIns="0" rIns="0" bIns="0" rtlCol="0" anchor="t">
            <a:spAutoFit/>
          </a:bodyPr>
          <a:lstStyle/>
          <a:p>
            <a:pPr>
              <a:lnSpc>
                <a:spcPts val="10000"/>
              </a:lnSpc>
            </a:pPr>
            <a:r>
              <a:rPr lang="en-US" sz="8800" dirty="0">
                <a:solidFill>
                  <a:srgbClr val="333034"/>
                </a:solidFill>
                <a:latin typeface="KG Primary Penmanship"/>
              </a:rPr>
              <a:t>Embedding Engaging Learning Experiences </a:t>
            </a:r>
          </a:p>
        </p:txBody>
      </p:sp>
      <p:sp>
        <p:nvSpPr>
          <p:cNvPr id="17" name="TextBox 17"/>
          <p:cNvSpPr txBox="1"/>
          <p:nvPr/>
        </p:nvSpPr>
        <p:spPr>
          <a:xfrm>
            <a:off x="1752600" y="2400300"/>
            <a:ext cx="15697200" cy="7109639"/>
          </a:xfrm>
          <a:prstGeom prst="rect">
            <a:avLst/>
          </a:prstGeom>
        </p:spPr>
        <p:txBody>
          <a:bodyPr wrap="square" lIns="0" tIns="0" rIns="0" bIns="0" rtlCol="0" anchor="t">
            <a:spAutoFit/>
          </a:bodyPr>
          <a:lstStyle/>
          <a:p>
            <a:r>
              <a:rPr lang="en-US" sz="6600" dirty="0">
                <a:solidFill>
                  <a:srgbClr val="333034"/>
                </a:solidFill>
                <a:latin typeface="KG Primary Penmanship"/>
              </a:rPr>
              <a:t>Interactive learning will be implemented during discussions to ensure that students are actively listening to lectures. This will be done through initiation of mini games and ice breakers during the discussion proper. Through this, learning experiences of students will be deemed engaging as they are encouraged to actively participate to discussions</a:t>
            </a:r>
          </a:p>
        </p:txBody>
      </p:sp>
      <p:pic>
        <p:nvPicPr>
          <p:cNvPr id="19" name="Picture 6">
            <a:extLst>
              <a:ext uri="{FF2B5EF4-FFF2-40B4-BE49-F238E27FC236}">
                <a16:creationId xmlns:a16="http://schemas.microsoft.com/office/drawing/2014/main" id="{2EF52A0B-8209-4B28-A2F0-1C26EA667ADC}"/>
              </a:ext>
            </a:extLst>
          </p:cNvPr>
          <p:cNvPicPr>
            <a:picLocks noChangeAspect="1"/>
          </p:cNvPicPr>
          <p:nvPr/>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rcRect/>
          <a:stretch>
            <a:fillRect/>
          </a:stretch>
        </p:blipFill>
        <p:spPr>
          <a:xfrm rot="814148">
            <a:off x="17108342" y="8004710"/>
            <a:ext cx="2617662" cy="2627216"/>
          </a:xfrm>
          <a:prstGeom prst="rect">
            <a:avLst/>
          </a:prstGeom>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DFCF7"/>
        </a:solidFill>
        <a:effectLst/>
      </p:bgPr>
    </p:bg>
    <p:spTree>
      <p:nvGrpSpPr>
        <p:cNvPr id="1" name=""/>
        <p:cNvGrpSpPr/>
        <p:nvPr/>
      </p:nvGrpSpPr>
      <p:grpSpPr>
        <a:xfrm>
          <a:off x="0" y="0"/>
          <a:ext cx="0" cy="0"/>
          <a:chOff x="0" y="0"/>
          <a:chExt cx="0" cy="0"/>
        </a:xfrm>
      </p:grpSpPr>
      <p:pic>
        <p:nvPicPr>
          <p:cNvPr id="2" name="Picture 2"/>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a:stretch>
        </p:blipFill>
        <p:spPr>
          <a:xfrm>
            <a:off x="-215990" y="-92273"/>
            <a:ext cx="18471333" cy="10384716"/>
          </a:xfrm>
          <a:prstGeom prst="rect">
            <a:avLst/>
          </a:prstGeom>
        </p:spPr>
      </p:pic>
      <p:pic>
        <p:nvPicPr>
          <p:cNvPr id="3" name="Picture 3"/>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rcRect/>
          <a:stretch>
            <a:fillRect/>
          </a:stretch>
        </p:blipFill>
        <p:spPr>
          <a:xfrm rot="-765925">
            <a:off x="-6166646" y="5043418"/>
            <a:ext cx="7148339" cy="7057360"/>
          </a:xfrm>
          <a:prstGeom prst="rect">
            <a:avLst/>
          </a:prstGeom>
        </p:spPr>
      </p:pic>
      <p:sp>
        <p:nvSpPr>
          <p:cNvPr id="8" name="TextBox 8"/>
          <p:cNvSpPr txBox="1"/>
          <p:nvPr/>
        </p:nvSpPr>
        <p:spPr>
          <a:xfrm>
            <a:off x="2160047" y="272669"/>
            <a:ext cx="16432753" cy="2954655"/>
          </a:xfrm>
          <a:prstGeom prst="rect">
            <a:avLst/>
          </a:prstGeom>
        </p:spPr>
        <p:txBody>
          <a:bodyPr wrap="square" lIns="0" tIns="0" rIns="0" bIns="0" rtlCol="0" anchor="t">
            <a:spAutoFit/>
          </a:bodyPr>
          <a:lstStyle/>
          <a:p>
            <a:r>
              <a:rPr lang="en-US" sz="9600" dirty="0">
                <a:solidFill>
                  <a:srgbClr val="333034"/>
                </a:solidFill>
                <a:latin typeface="KG Primary Penmanship"/>
              </a:rPr>
              <a:t>Assessments are aligned to learning objectives</a:t>
            </a:r>
          </a:p>
        </p:txBody>
      </p:sp>
      <p:pic>
        <p:nvPicPr>
          <p:cNvPr id="9" name="Picture 9"/>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rcRect/>
          <a:stretch>
            <a:fillRect/>
          </a:stretch>
        </p:blipFill>
        <p:spPr>
          <a:xfrm rot="1330826">
            <a:off x="-2958793" y="-1050844"/>
            <a:ext cx="4054264" cy="5688381"/>
          </a:xfrm>
          <a:prstGeom prst="rect">
            <a:avLst/>
          </a:prstGeom>
        </p:spPr>
      </p:pic>
      <p:pic>
        <p:nvPicPr>
          <p:cNvPr id="10" name="Picture 10"/>
          <p:cNvPicPr>
            <a:picLocks noChangeAspect="1"/>
          </p:cNvPicPr>
          <p:nvPr/>
        </p:nvPicPr>
        <p:blipFill>
          <a:blip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rcRect/>
          <a:stretch>
            <a:fillRect/>
          </a:stretch>
        </p:blipFill>
        <p:spPr>
          <a:xfrm rot="-932256">
            <a:off x="-769900" y="574904"/>
            <a:ext cx="2768185" cy="1585415"/>
          </a:xfrm>
          <a:prstGeom prst="rect">
            <a:avLst/>
          </a:prstGeom>
        </p:spPr>
      </p:pic>
      <p:sp>
        <p:nvSpPr>
          <p:cNvPr id="11" name="TextBox 17">
            <a:extLst>
              <a:ext uri="{FF2B5EF4-FFF2-40B4-BE49-F238E27FC236}">
                <a16:creationId xmlns:a16="http://schemas.microsoft.com/office/drawing/2014/main" id="{B37FAFC7-03E4-4188-8A74-DE8C6D950152}"/>
              </a:ext>
            </a:extLst>
          </p:cNvPr>
          <p:cNvSpPr txBox="1"/>
          <p:nvPr/>
        </p:nvSpPr>
        <p:spPr>
          <a:xfrm>
            <a:off x="1673047" y="3600072"/>
            <a:ext cx="15697200" cy="5539978"/>
          </a:xfrm>
          <a:prstGeom prst="rect">
            <a:avLst/>
          </a:prstGeom>
        </p:spPr>
        <p:txBody>
          <a:bodyPr wrap="square" lIns="0" tIns="0" rIns="0" bIns="0" rtlCol="0" anchor="t">
            <a:spAutoFit/>
          </a:bodyPr>
          <a:lstStyle/>
          <a:p>
            <a:r>
              <a:rPr lang="en-US" sz="7200" dirty="0">
                <a:solidFill>
                  <a:srgbClr val="333034"/>
                </a:solidFill>
                <a:latin typeface="KG Primary Penmanship"/>
              </a:rPr>
              <a:t>The assessments to be implemented will follow the outlined learning objectives for each module. Contents and tasks in each assessment will be ensured to match with the guidelines on student expected learning outcomes. </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6471C0"/>
        </a:solidFill>
        <a:effectLst/>
      </p:bgPr>
    </p:bg>
    <p:spTree>
      <p:nvGrpSpPr>
        <p:cNvPr id="1" name=""/>
        <p:cNvGrpSpPr/>
        <p:nvPr/>
      </p:nvGrpSpPr>
      <p:grpSpPr>
        <a:xfrm>
          <a:off x="0" y="0"/>
          <a:ext cx="0" cy="0"/>
          <a:chOff x="0" y="0"/>
          <a:chExt cx="0" cy="0"/>
        </a:xfrm>
      </p:grpSpPr>
      <p:pic>
        <p:nvPicPr>
          <p:cNvPr id="8" name="Picture 8"/>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a:stretch>
        </p:blipFill>
        <p:spPr>
          <a:xfrm rot="-302085">
            <a:off x="15387728" y="6642992"/>
            <a:ext cx="3447847" cy="3518211"/>
          </a:xfrm>
          <a:prstGeom prst="rect">
            <a:avLst/>
          </a:prstGeom>
        </p:spPr>
      </p:pic>
      <p:pic>
        <p:nvPicPr>
          <p:cNvPr id="9" name="Picture 9"/>
          <p:cNvPicPr>
            <a:picLocks noChangeAspect="1"/>
          </p:cNvPicPr>
          <p:nvPr/>
        </p:nvPicPr>
        <p:blipFill>
          <a:blip r:embed="rId5" cstate="print">
            <a:extLst>
              <a:ext uri="{28A0092B-C50C-407E-A947-70E740481C1C}">
                <a14:useLocalDpi xmlns:a14="http://schemas.microsoft.com/office/drawing/2010/main" val="0"/>
              </a:ext>
              <a:ext uri="{96DAC541-7B7A-43D3-8B79-37D633B846F1}">
                <asvg:svgBlip xmlns:asvg="http://schemas.microsoft.com/office/drawing/2016/SVG/main" r:embed="rId6"/>
              </a:ext>
            </a:extLst>
          </a:blip>
          <a:srcRect/>
          <a:stretch>
            <a:fillRect/>
          </a:stretch>
        </p:blipFill>
        <p:spPr>
          <a:xfrm>
            <a:off x="-361622" y="8763928"/>
            <a:ext cx="1635240" cy="1498474"/>
          </a:xfrm>
          <a:prstGeom prst="rect">
            <a:avLst/>
          </a:prstGeom>
        </p:spPr>
      </p:pic>
      <p:pic>
        <p:nvPicPr>
          <p:cNvPr id="10" name="Picture 10"/>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rcRect/>
          <a:stretch>
            <a:fillRect/>
          </a:stretch>
        </p:blipFill>
        <p:spPr>
          <a:xfrm rot="-954557">
            <a:off x="-644812" y="-503209"/>
            <a:ext cx="4081291" cy="1261490"/>
          </a:xfrm>
          <a:prstGeom prst="rect">
            <a:avLst/>
          </a:prstGeom>
        </p:spPr>
      </p:pic>
      <p:sp>
        <p:nvSpPr>
          <p:cNvPr id="11" name="TextBox 11"/>
          <p:cNvSpPr txBox="1"/>
          <p:nvPr/>
        </p:nvSpPr>
        <p:spPr>
          <a:xfrm>
            <a:off x="1866795" y="2781300"/>
            <a:ext cx="14519478" cy="6463308"/>
          </a:xfrm>
          <a:prstGeom prst="rect">
            <a:avLst/>
          </a:prstGeom>
        </p:spPr>
        <p:txBody>
          <a:bodyPr wrap="square" lIns="0" tIns="0" rIns="0" bIns="0" rtlCol="0" anchor="t">
            <a:spAutoFit/>
          </a:bodyPr>
          <a:lstStyle/>
          <a:p>
            <a:r>
              <a:rPr lang="en-US" sz="6000" dirty="0">
                <a:solidFill>
                  <a:schemeClr val="bg1"/>
                </a:solidFill>
                <a:latin typeface="KG Primary Penmanship"/>
              </a:rPr>
              <a:t>Insights of students in reflection journals and discussion forums will follow a grading criteria that is free from biases. Lecturers are expected to consider diversity of students, thus, assessments could receive student responses in different levels of understanding. That is why administration of assessments will observe considerations on student differences (</a:t>
            </a:r>
            <a:r>
              <a:rPr lang="en-US" sz="6000" dirty="0" err="1">
                <a:solidFill>
                  <a:schemeClr val="bg1"/>
                </a:solidFill>
                <a:latin typeface="KG Primary Penmanship"/>
              </a:rPr>
              <a:t>Kampen</a:t>
            </a:r>
            <a:r>
              <a:rPr lang="en-US" sz="6000" dirty="0">
                <a:solidFill>
                  <a:schemeClr val="bg1"/>
                </a:solidFill>
                <a:latin typeface="KG Primary Penmanship"/>
              </a:rPr>
              <a:t>, 2020).</a:t>
            </a:r>
          </a:p>
        </p:txBody>
      </p:sp>
      <p:sp>
        <p:nvSpPr>
          <p:cNvPr id="12" name="TextBox 12"/>
          <p:cNvSpPr txBox="1"/>
          <p:nvPr/>
        </p:nvSpPr>
        <p:spPr>
          <a:xfrm>
            <a:off x="1556352" y="1223050"/>
            <a:ext cx="14537253" cy="1423467"/>
          </a:xfrm>
          <a:prstGeom prst="rect">
            <a:avLst/>
          </a:prstGeom>
        </p:spPr>
        <p:txBody>
          <a:bodyPr wrap="square" lIns="0" tIns="0" rIns="0" bIns="0" rtlCol="0" anchor="t">
            <a:spAutoFit/>
          </a:bodyPr>
          <a:lstStyle/>
          <a:p>
            <a:pPr>
              <a:lnSpc>
                <a:spcPts val="10000"/>
              </a:lnSpc>
            </a:pPr>
            <a:r>
              <a:rPr lang="en-US" sz="12000" dirty="0">
                <a:solidFill>
                  <a:srgbClr val="FDFCF7"/>
                </a:solidFill>
                <a:latin typeface="KG Primary Penmanship"/>
              </a:rPr>
              <a:t>Assessment Administration</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DFCF7"/>
        </a:solidFill>
        <a:effectLst/>
      </p:bgPr>
    </p:bg>
    <p:spTree>
      <p:nvGrpSpPr>
        <p:cNvPr id="1" name=""/>
        <p:cNvGrpSpPr/>
        <p:nvPr/>
      </p:nvGrpSpPr>
      <p:grpSpPr>
        <a:xfrm>
          <a:off x="0" y="0"/>
          <a:ext cx="0" cy="0"/>
          <a:chOff x="0" y="0"/>
          <a:chExt cx="0" cy="0"/>
        </a:xfrm>
      </p:grpSpPr>
      <p:sp>
        <p:nvSpPr>
          <p:cNvPr id="3" name="TextBox 3"/>
          <p:cNvSpPr txBox="1"/>
          <p:nvPr/>
        </p:nvSpPr>
        <p:spPr>
          <a:xfrm>
            <a:off x="9969426" y="2160905"/>
            <a:ext cx="7014005" cy="618490"/>
          </a:xfrm>
          <a:prstGeom prst="rect">
            <a:avLst/>
          </a:prstGeom>
        </p:spPr>
        <p:txBody>
          <a:bodyPr lIns="0" tIns="0" rIns="0" bIns="0" rtlCol="0" anchor="t">
            <a:spAutoFit/>
          </a:bodyPr>
          <a:lstStyle/>
          <a:p>
            <a:pPr algn="ctr">
              <a:lnSpc>
                <a:spcPts val="4940"/>
              </a:lnSpc>
            </a:pPr>
            <a:r>
              <a:rPr lang="en-US" sz="3800">
                <a:solidFill>
                  <a:srgbClr val="333034"/>
                </a:solidFill>
                <a:latin typeface="KG Primary Penmanship"/>
              </a:rPr>
              <a:t>THE RESOLUTION OF THE STORY</a:t>
            </a:r>
          </a:p>
        </p:txBody>
      </p:sp>
      <p:pic>
        <p:nvPicPr>
          <p:cNvPr id="4" name="Picture 4"/>
          <p:cNvPicPr>
            <a:picLocks noChangeAspect="1"/>
          </p:cNvPicPr>
          <p:nvPr/>
        </p:nvPicPr>
        <p:blipFill>
          <a:blip r:embed="rId3" cstate="print">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a:stretch>
        </p:blipFill>
        <p:spPr>
          <a:xfrm>
            <a:off x="483699" y="274099"/>
            <a:ext cx="17200733" cy="9697238"/>
          </a:xfrm>
          <a:prstGeom prst="rect">
            <a:avLst/>
          </a:prstGeom>
        </p:spPr>
      </p:pic>
      <p:pic>
        <p:nvPicPr>
          <p:cNvPr id="6" name="Picture 6"/>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rcRect/>
          <a:stretch>
            <a:fillRect/>
          </a:stretch>
        </p:blipFill>
        <p:spPr>
          <a:xfrm rot="645987">
            <a:off x="-96873" y="9212035"/>
            <a:ext cx="2766912" cy="855227"/>
          </a:xfrm>
          <a:prstGeom prst="rect">
            <a:avLst/>
          </a:prstGeom>
        </p:spPr>
      </p:pic>
      <p:pic>
        <p:nvPicPr>
          <p:cNvPr id="7" name="Picture 7"/>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rcRect/>
          <a:stretch>
            <a:fillRect/>
          </a:stretch>
        </p:blipFill>
        <p:spPr>
          <a:xfrm rot="1385062">
            <a:off x="16225018" y="-73812"/>
            <a:ext cx="2725916" cy="916899"/>
          </a:xfrm>
          <a:prstGeom prst="rect">
            <a:avLst/>
          </a:prstGeom>
        </p:spPr>
      </p:pic>
      <p:pic>
        <p:nvPicPr>
          <p:cNvPr id="8" name="Picture 8"/>
          <p:cNvPicPr>
            <a:picLocks noChangeAspect="1"/>
          </p:cNvPicPr>
          <p:nvPr/>
        </p:nvPicPr>
        <p:blipFill>
          <a:blip r:embed="rId9" cstate="print">
            <a:extLst>
              <a:ext uri="{28A0092B-C50C-407E-A947-70E740481C1C}">
                <a14:useLocalDpi xmlns:a14="http://schemas.microsoft.com/office/drawing/2010/main" val="0"/>
              </a:ext>
              <a:ext uri="{96DAC541-7B7A-43D3-8B79-37D633B846F1}">
                <asvg:svgBlip xmlns:asvg="http://schemas.microsoft.com/office/drawing/2016/SVG/main" r:embed="rId10"/>
              </a:ext>
            </a:extLst>
          </a:blip>
          <a:srcRect/>
          <a:stretch>
            <a:fillRect/>
          </a:stretch>
        </p:blipFill>
        <p:spPr>
          <a:xfrm>
            <a:off x="18759" y="315663"/>
            <a:ext cx="1690369" cy="1656562"/>
          </a:xfrm>
          <a:prstGeom prst="rect">
            <a:avLst/>
          </a:prstGeom>
        </p:spPr>
      </p:pic>
      <p:pic>
        <p:nvPicPr>
          <p:cNvPr id="9" name="Picture 9"/>
          <p:cNvPicPr>
            <a:picLocks noChangeAspect="1"/>
          </p:cNvPicPr>
          <p:nvPr/>
        </p:nvPicPr>
        <p:blipFill>
          <a:blip r:embed="rId11" cstate="print">
            <a:extLst>
              <a:ext uri="{28A0092B-C50C-407E-A947-70E740481C1C}">
                <a14:useLocalDpi xmlns:a14="http://schemas.microsoft.com/office/drawing/2010/main" val="0"/>
              </a:ext>
              <a:ext uri="{96DAC541-7B7A-43D3-8B79-37D633B846F1}">
                <asvg:svgBlip xmlns:asvg="http://schemas.microsoft.com/office/drawing/2016/SVG/main" r:embed="rId12"/>
              </a:ext>
            </a:extLst>
          </a:blip>
          <a:srcRect/>
          <a:stretch>
            <a:fillRect/>
          </a:stretch>
        </p:blipFill>
        <p:spPr>
          <a:xfrm rot="20134401">
            <a:off x="16420144" y="8881568"/>
            <a:ext cx="1677469" cy="777736"/>
          </a:xfrm>
          <a:prstGeom prst="rect">
            <a:avLst/>
          </a:prstGeom>
        </p:spPr>
      </p:pic>
      <p:sp>
        <p:nvSpPr>
          <p:cNvPr id="10" name="TextBox 16">
            <a:extLst>
              <a:ext uri="{FF2B5EF4-FFF2-40B4-BE49-F238E27FC236}">
                <a16:creationId xmlns:a16="http://schemas.microsoft.com/office/drawing/2014/main" id="{99C75A07-5356-46FE-AB9D-026327781D10}"/>
              </a:ext>
            </a:extLst>
          </p:cNvPr>
          <p:cNvSpPr txBox="1"/>
          <p:nvPr/>
        </p:nvSpPr>
        <p:spPr>
          <a:xfrm>
            <a:off x="1709128" y="968812"/>
            <a:ext cx="12043477" cy="1300356"/>
          </a:xfrm>
          <a:prstGeom prst="rect">
            <a:avLst/>
          </a:prstGeom>
        </p:spPr>
        <p:txBody>
          <a:bodyPr wrap="square" lIns="0" tIns="0" rIns="0" bIns="0" rtlCol="0" anchor="t">
            <a:spAutoFit/>
          </a:bodyPr>
          <a:lstStyle/>
          <a:p>
            <a:pPr>
              <a:lnSpc>
                <a:spcPts val="10000"/>
              </a:lnSpc>
            </a:pPr>
            <a:r>
              <a:rPr lang="en-US" sz="8800" u="sng" dirty="0">
                <a:solidFill>
                  <a:srgbClr val="333034"/>
                </a:solidFill>
                <a:latin typeface="KG Primary Penmanship"/>
              </a:rPr>
              <a:t>Assessments</a:t>
            </a:r>
          </a:p>
        </p:txBody>
      </p:sp>
      <p:sp>
        <p:nvSpPr>
          <p:cNvPr id="11" name="TextBox 17">
            <a:extLst>
              <a:ext uri="{FF2B5EF4-FFF2-40B4-BE49-F238E27FC236}">
                <a16:creationId xmlns:a16="http://schemas.microsoft.com/office/drawing/2014/main" id="{9DB78D6F-04F5-4196-AA4E-FED27929CD3A}"/>
              </a:ext>
            </a:extLst>
          </p:cNvPr>
          <p:cNvSpPr txBox="1"/>
          <p:nvPr/>
        </p:nvSpPr>
        <p:spPr>
          <a:xfrm>
            <a:off x="1286583" y="2512698"/>
            <a:ext cx="15963478" cy="6647974"/>
          </a:xfrm>
          <a:prstGeom prst="rect">
            <a:avLst/>
          </a:prstGeom>
        </p:spPr>
        <p:txBody>
          <a:bodyPr wrap="square" lIns="0" tIns="0" rIns="0" bIns="0" rtlCol="0" anchor="t">
            <a:spAutoFit/>
          </a:bodyPr>
          <a:lstStyle/>
          <a:p>
            <a:r>
              <a:rPr lang="en-US" sz="5400" dirty="0">
                <a:solidFill>
                  <a:srgbClr val="333034"/>
                </a:solidFill>
                <a:latin typeface="KG Primary Penmanship"/>
              </a:rPr>
              <a:t>Formative Assessments:</a:t>
            </a:r>
          </a:p>
          <a:p>
            <a:pPr marL="857250" indent="-857250">
              <a:buFont typeface="Arial" panose="020B0604020202020204" pitchFamily="34" charset="0"/>
              <a:buChar char="•"/>
            </a:pPr>
            <a:r>
              <a:rPr lang="en-US" sz="5400" dirty="0">
                <a:solidFill>
                  <a:srgbClr val="333034"/>
                </a:solidFill>
                <a:latin typeface="KG Primary Penmanship"/>
              </a:rPr>
              <a:t>Reflection Journals are required to have contents that posit student learnings along with how they can apply these learnings in a practical setting.</a:t>
            </a:r>
          </a:p>
          <a:p>
            <a:pPr marL="857250" indent="-857250">
              <a:buFont typeface="Arial" panose="020B0604020202020204" pitchFamily="34" charset="0"/>
              <a:buChar char="•"/>
            </a:pPr>
            <a:r>
              <a:rPr lang="en-US" sz="5400" dirty="0">
                <a:solidFill>
                  <a:srgbClr val="333034"/>
                </a:solidFill>
                <a:latin typeface="KG Primary Penmanship"/>
              </a:rPr>
              <a:t>Discussion forums will test student insights on peer learnings. Students will share their learnings on a specific topic and peers will reply according to their insights on the topic (Carnegie Mellon University, </a:t>
            </a:r>
            <a:r>
              <a:rPr lang="en-US" sz="5400" dirty="0" err="1">
                <a:solidFill>
                  <a:srgbClr val="333034"/>
                </a:solidFill>
                <a:latin typeface="KG Primary Penmanship"/>
              </a:rPr>
              <a:t>n.d</a:t>
            </a:r>
            <a:r>
              <a:rPr lang="en-US" sz="5400" dirty="0">
                <a:solidFill>
                  <a:srgbClr val="333034"/>
                </a:solidFill>
                <a:latin typeface="KG Primary Penmanship"/>
              </a:rPr>
              <a:t>)</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DFCF7"/>
        </a:solidFill>
        <a:effectLst/>
      </p:bgPr>
    </p:bg>
    <p:spTree>
      <p:nvGrpSpPr>
        <p:cNvPr id="1" name=""/>
        <p:cNvGrpSpPr/>
        <p:nvPr/>
      </p:nvGrpSpPr>
      <p:grpSpPr>
        <a:xfrm>
          <a:off x="0" y="0"/>
          <a:ext cx="0" cy="0"/>
          <a:chOff x="0" y="0"/>
          <a:chExt cx="0" cy="0"/>
        </a:xfrm>
      </p:grpSpPr>
      <p:pic>
        <p:nvPicPr>
          <p:cNvPr id="2" name="Picture 2"/>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a:stretch>
        </p:blipFill>
        <p:spPr>
          <a:xfrm>
            <a:off x="-183333" y="0"/>
            <a:ext cx="18471333" cy="10384716"/>
          </a:xfrm>
          <a:prstGeom prst="rect">
            <a:avLst/>
          </a:prstGeom>
        </p:spPr>
      </p:pic>
      <p:pic>
        <p:nvPicPr>
          <p:cNvPr id="9" name="Picture 9"/>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rcRect/>
          <a:stretch>
            <a:fillRect/>
          </a:stretch>
        </p:blipFill>
        <p:spPr>
          <a:xfrm rot="20273052">
            <a:off x="15436327" y="-672582"/>
            <a:ext cx="3709011" cy="4267690"/>
          </a:xfrm>
          <a:prstGeom prst="rect">
            <a:avLst/>
          </a:prstGeom>
        </p:spPr>
      </p:pic>
      <p:pic>
        <p:nvPicPr>
          <p:cNvPr id="10" name="Picture 10"/>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rcRect/>
          <a:stretch>
            <a:fillRect/>
          </a:stretch>
        </p:blipFill>
        <p:spPr>
          <a:xfrm rot="919605">
            <a:off x="16422630" y="7687148"/>
            <a:ext cx="3070172" cy="2830140"/>
          </a:xfrm>
          <a:prstGeom prst="rect">
            <a:avLst/>
          </a:prstGeom>
        </p:spPr>
      </p:pic>
      <p:pic>
        <p:nvPicPr>
          <p:cNvPr id="11" name="Picture 11"/>
          <p:cNvPicPr>
            <a:picLocks noChangeAspect="1"/>
          </p:cNvPicPr>
          <p:nvPr/>
        </p:nvPicPr>
        <p:blipFill>
          <a:blip r:embed="rId9" cstate="print">
            <a:extLst>
              <a:ext uri="{28A0092B-C50C-407E-A947-70E740481C1C}">
                <a14:useLocalDpi xmlns:a14="http://schemas.microsoft.com/office/drawing/2010/main" val="0"/>
              </a:ext>
              <a:ext uri="{96DAC541-7B7A-43D3-8B79-37D633B846F1}">
                <asvg:svgBlip xmlns:asvg="http://schemas.microsoft.com/office/drawing/2016/SVG/main" r:embed="rId10"/>
              </a:ext>
            </a:extLst>
          </a:blip>
          <a:srcRect/>
          <a:stretch>
            <a:fillRect/>
          </a:stretch>
        </p:blipFill>
        <p:spPr>
          <a:xfrm>
            <a:off x="-403840" y="230061"/>
            <a:ext cx="1677469" cy="777736"/>
          </a:xfrm>
          <a:prstGeom prst="rect">
            <a:avLst/>
          </a:prstGeom>
        </p:spPr>
      </p:pic>
      <p:pic>
        <p:nvPicPr>
          <p:cNvPr id="12" name="Picture 12"/>
          <p:cNvPicPr>
            <a:picLocks noChangeAspect="1"/>
          </p:cNvPicPr>
          <p:nvPr/>
        </p:nvPicPr>
        <p:blipFill>
          <a:blip r:embed="rId11">
            <a:extLst>
              <a:ext uri="{28A0092B-C50C-407E-A947-70E740481C1C}">
                <a14:useLocalDpi xmlns:a14="http://schemas.microsoft.com/office/drawing/2010/main" val="0"/>
              </a:ext>
              <a:ext uri="{96DAC541-7B7A-43D3-8B79-37D633B846F1}">
                <asvg:svgBlip xmlns:asvg="http://schemas.microsoft.com/office/drawing/2016/SVG/main" r:embed="rId12"/>
              </a:ext>
            </a:extLst>
          </a:blip>
          <a:srcRect/>
          <a:stretch>
            <a:fillRect/>
          </a:stretch>
        </p:blipFill>
        <p:spPr>
          <a:xfrm rot="2282795">
            <a:off x="-868632" y="9583311"/>
            <a:ext cx="2766912" cy="855227"/>
          </a:xfrm>
          <a:prstGeom prst="rect">
            <a:avLst/>
          </a:prstGeom>
        </p:spPr>
      </p:pic>
      <p:sp>
        <p:nvSpPr>
          <p:cNvPr id="13" name="TextBox 16">
            <a:extLst>
              <a:ext uri="{FF2B5EF4-FFF2-40B4-BE49-F238E27FC236}">
                <a16:creationId xmlns:a16="http://schemas.microsoft.com/office/drawing/2014/main" id="{06A6CDCD-076C-4439-AF1B-5EFEA51558BA}"/>
              </a:ext>
            </a:extLst>
          </p:cNvPr>
          <p:cNvSpPr txBox="1"/>
          <p:nvPr/>
        </p:nvSpPr>
        <p:spPr>
          <a:xfrm>
            <a:off x="2032444" y="572118"/>
            <a:ext cx="12043477" cy="1331134"/>
          </a:xfrm>
          <a:prstGeom prst="rect">
            <a:avLst/>
          </a:prstGeom>
        </p:spPr>
        <p:txBody>
          <a:bodyPr wrap="square" lIns="0" tIns="0" rIns="0" bIns="0" rtlCol="0" anchor="t">
            <a:spAutoFit/>
          </a:bodyPr>
          <a:lstStyle/>
          <a:p>
            <a:pPr>
              <a:lnSpc>
                <a:spcPts val="10000"/>
              </a:lnSpc>
            </a:pPr>
            <a:r>
              <a:rPr lang="en-US" sz="9600" u="sng" dirty="0">
                <a:solidFill>
                  <a:srgbClr val="333034"/>
                </a:solidFill>
                <a:latin typeface="KG Primary Penmanship"/>
              </a:rPr>
              <a:t>Assessments</a:t>
            </a:r>
          </a:p>
        </p:txBody>
      </p:sp>
      <p:sp>
        <p:nvSpPr>
          <p:cNvPr id="16" name="TextBox 17">
            <a:extLst>
              <a:ext uri="{FF2B5EF4-FFF2-40B4-BE49-F238E27FC236}">
                <a16:creationId xmlns:a16="http://schemas.microsoft.com/office/drawing/2014/main" id="{92404E6B-4F0A-4DD0-A31A-AF6D6690F8DD}"/>
              </a:ext>
            </a:extLst>
          </p:cNvPr>
          <p:cNvSpPr txBox="1"/>
          <p:nvPr/>
        </p:nvSpPr>
        <p:spPr>
          <a:xfrm>
            <a:off x="514824" y="2173573"/>
            <a:ext cx="15963478" cy="7386638"/>
          </a:xfrm>
          <a:prstGeom prst="rect">
            <a:avLst/>
          </a:prstGeom>
        </p:spPr>
        <p:txBody>
          <a:bodyPr wrap="square" lIns="0" tIns="0" rIns="0" bIns="0" rtlCol="0" anchor="t">
            <a:spAutoFit/>
          </a:bodyPr>
          <a:lstStyle/>
          <a:p>
            <a:r>
              <a:rPr lang="en-US" sz="4800" dirty="0">
                <a:solidFill>
                  <a:srgbClr val="333034"/>
                </a:solidFill>
                <a:latin typeface="KG Primary Penmanship"/>
              </a:rPr>
              <a:t>Summative Assessments:</a:t>
            </a:r>
          </a:p>
          <a:p>
            <a:pPr marL="685800" indent="-685800">
              <a:buFont typeface="Arial" panose="020B0604020202020204" pitchFamily="34" charset="0"/>
              <a:buChar char="•"/>
            </a:pPr>
            <a:r>
              <a:rPr lang="en-US" sz="4800" dirty="0">
                <a:solidFill>
                  <a:srgbClr val="333034"/>
                </a:solidFill>
                <a:latin typeface="KG Primary Penmanship"/>
              </a:rPr>
              <a:t>Midterm Exam – will be implemented in the middle of each term. Exam will cover the topics discussed in the first half of the term consisting of multiple choice, fill in the blanks, and open-ended questions. </a:t>
            </a:r>
          </a:p>
          <a:p>
            <a:pPr marL="685800" indent="-685800">
              <a:buFont typeface="Arial" panose="020B0604020202020204" pitchFamily="34" charset="0"/>
              <a:buChar char="•"/>
            </a:pPr>
            <a:r>
              <a:rPr lang="en-US" sz="4800" dirty="0">
                <a:solidFill>
                  <a:srgbClr val="333034"/>
                </a:solidFill>
                <a:latin typeface="KG Primary Penmanship"/>
              </a:rPr>
              <a:t>Final Exam and Oral Recitation – final exam will be implemented after each term. Exam will cover topics that are discussed in the latter half of the term consisting type of questions the same with the midterms. Oral recitation will take place after the final exam where understanding in key concepts will be asked and students are required to answer it orally (Mehta, 2020).</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6471C0"/>
        </a:solidFill>
        <a:effectLst/>
      </p:bgPr>
    </p:bg>
    <p:spTree>
      <p:nvGrpSpPr>
        <p:cNvPr id="1" name=""/>
        <p:cNvGrpSpPr/>
        <p:nvPr/>
      </p:nvGrpSpPr>
      <p:grpSpPr>
        <a:xfrm>
          <a:off x="0" y="0"/>
          <a:ext cx="0" cy="0"/>
          <a:chOff x="0" y="0"/>
          <a:chExt cx="0" cy="0"/>
        </a:xfrm>
      </p:grpSpPr>
      <p:sp>
        <p:nvSpPr>
          <p:cNvPr id="4" name="TextBox 4"/>
          <p:cNvSpPr txBox="1"/>
          <p:nvPr/>
        </p:nvSpPr>
        <p:spPr>
          <a:xfrm>
            <a:off x="2369509" y="595452"/>
            <a:ext cx="11225837" cy="1346522"/>
          </a:xfrm>
          <a:prstGeom prst="rect">
            <a:avLst/>
          </a:prstGeom>
        </p:spPr>
        <p:txBody>
          <a:bodyPr lIns="0" tIns="0" rIns="0" bIns="0" rtlCol="0" anchor="t">
            <a:spAutoFit/>
          </a:bodyPr>
          <a:lstStyle/>
          <a:p>
            <a:pPr algn="ctr">
              <a:lnSpc>
                <a:spcPts val="10000"/>
              </a:lnSpc>
            </a:pPr>
            <a:r>
              <a:rPr lang="en-US" sz="10000" dirty="0">
                <a:solidFill>
                  <a:srgbClr val="FDFCF7"/>
                </a:solidFill>
                <a:latin typeface="KG Primary Penmanship"/>
              </a:rPr>
              <a:t>Recommended Study Skills</a:t>
            </a:r>
          </a:p>
        </p:txBody>
      </p:sp>
      <p:pic>
        <p:nvPicPr>
          <p:cNvPr id="7" name="Picture 7"/>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a:stretch>
        </p:blipFill>
        <p:spPr>
          <a:xfrm rot="2025410">
            <a:off x="-416765" y="9055638"/>
            <a:ext cx="2846143" cy="1009087"/>
          </a:xfrm>
          <a:prstGeom prst="rect">
            <a:avLst/>
          </a:prstGeom>
        </p:spPr>
      </p:pic>
      <p:pic>
        <p:nvPicPr>
          <p:cNvPr id="8" name="Picture 8"/>
          <p:cNvPicPr>
            <a:picLocks noChangeAspect="1"/>
          </p:cNvPicPr>
          <p:nvPr/>
        </p:nvPicPr>
        <p:blipFill>
          <a:blip r:embed="rId5" cstate="print">
            <a:extLst>
              <a:ext uri="{28A0092B-C50C-407E-A947-70E740481C1C}">
                <a14:useLocalDpi xmlns:a14="http://schemas.microsoft.com/office/drawing/2010/main" val="0"/>
              </a:ext>
              <a:ext uri="{96DAC541-7B7A-43D3-8B79-37D633B846F1}">
                <asvg:svgBlip xmlns:asvg="http://schemas.microsoft.com/office/drawing/2016/SVG/main" r:embed="rId6"/>
              </a:ext>
            </a:extLst>
          </a:blip>
          <a:srcRect/>
          <a:stretch>
            <a:fillRect/>
          </a:stretch>
        </p:blipFill>
        <p:spPr>
          <a:xfrm>
            <a:off x="123967" y="-10391"/>
            <a:ext cx="882339" cy="1107960"/>
          </a:xfrm>
          <a:prstGeom prst="rect">
            <a:avLst/>
          </a:prstGeom>
        </p:spPr>
      </p:pic>
      <p:pic>
        <p:nvPicPr>
          <p:cNvPr id="9" name="Picture 9"/>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rcRect/>
          <a:stretch>
            <a:fillRect/>
          </a:stretch>
        </p:blipFill>
        <p:spPr>
          <a:xfrm>
            <a:off x="16687800" y="-495300"/>
            <a:ext cx="1986830" cy="2146869"/>
          </a:xfrm>
          <a:prstGeom prst="rect">
            <a:avLst/>
          </a:prstGeom>
        </p:spPr>
      </p:pic>
      <p:pic>
        <p:nvPicPr>
          <p:cNvPr id="10" name="Picture 12">
            <a:extLst>
              <a:ext uri="{FF2B5EF4-FFF2-40B4-BE49-F238E27FC236}">
                <a16:creationId xmlns:a16="http://schemas.microsoft.com/office/drawing/2014/main" id="{BBDFCF64-F304-4085-A7B7-925AFB0016A9}"/>
              </a:ext>
            </a:extLst>
          </p:cNvPr>
          <p:cNvPicPr>
            <a:picLocks noChangeAspect="1"/>
          </p:cNvPicPr>
          <p:nvPr/>
        </p:nvPicPr>
        <p:blipFill>
          <a:blip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rcRect/>
          <a:stretch>
            <a:fillRect/>
          </a:stretch>
        </p:blipFill>
        <p:spPr>
          <a:xfrm rot="64148">
            <a:off x="15729120" y="8656530"/>
            <a:ext cx="2542240" cy="1807302"/>
          </a:xfrm>
          <a:prstGeom prst="rect">
            <a:avLst/>
          </a:prstGeom>
        </p:spPr>
      </p:pic>
      <p:pic>
        <p:nvPicPr>
          <p:cNvPr id="11" name="Picture 8">
            <a:extLst>
              <a:ext uri="{FF2B5EF4-FFF2-40B4-BE49-F238E27FC236}">
                <a16:creationId xmlns:a16="http://schemas.microsoft.com/office/drawing/2014/main" id="{E6C97EC5-1A87-4E9E-87F4-9445B05CEC16}"/>
              </a:ext>
            </a:extLst>
          </p:cNvPr>
          <p:cNvPicPr>
            <a:picLocks noChangeAspect="1"/>
          </p:cNvPicPr>
          <p:nvPr/>
        </p:nvPicPr>
        <p:blipFill>
          <a:blip r:embed="rId11">
            <a:extLst>
              <a:ext uri="{28A0092B-C50C-407E-A947-70E740481C1C}">
                <a14:useLocalDpi xmlns:a14="http://schemas.microsoft.com/office/drawing/2010/main" val="0"/>
              </a:ext>
              <a:ext uri="{96DAC541-7B7A-43D3-8B79-37D633B846F1}">
                <asvg:svgBlip xmlns:asvg="http://schemas.microsoft.com/office/drawing/2016/SVG/main" r:embed="rId12"/>
              </a:ext>
            </a:extLst>
          </a:blip>
          <a:srcRect/>
          <a:stretch>
            <a:fillRect/>
          </a:stretch>
        </p:blipFill>
        <p:spPr>
          <a:xfrm>
            <a:off x="400720" y="-69850"/>
            <a:ext cx="2334837" cy="2334837"/>
          </a:xfrm>
          <a:prstGeom prst="rect">
            <a:avLst/>
          </a:prstGeom>
        </p:spPr>
      </p:pic>
      <p:sp>
        <p:nvSpPr>
          <p:cNvPr id="12" name="TextBox 17">
            <a:extLst>
              <a:ext uri="{FF2B5EF4-FFF2-40B4-BE49-F238E27FC236}">
                <a16:creationId xmlns:a16="http://schemas.microsoft.com/office/drawing/2014/main" id="{63B171E5-3A26-4FAF-B872-FA4E3C056870}"/>
              </a:ext>
            </a:extLst>
          </p:cNvPr>
          <p:cNvSpPr txBox="1"/>
          <p:nvPr/>
        </p:nvSpPr>
        <p:spPr>
          <a:xfrm>
            <a:off x="1162261" y="2263040"/>
            <a:ext cx="15963478" cy="6463308"/>
          </a:xfrm>
          <a:prstGeom prst="rect">
            <a:avLst/>
          </a:prstGeom>
        </p:spPr>
        <p:txBody>
          <a:bodyPr wrap="square" lIns="0" tIns="0" rIns="0" bIns="0" rtlCol="0" anchor="t">
            <a:spAutoFit/>
          </a:bodyPr>
          <a:lstStyle/>
          <a:p>
            <a:r>
              <a:rPr lang="en-US" sz="6000" dirty="0">
                <a:solidFill>
                  <a:schemeClr val="bg1"/>
                </a:solidFill>
                <a:latin typeface="KG Primary Penmanship"/>
              </a:rPr>
              <a:t>Students are encouraged to follow these studying techniques to ace the assessments:</a:t>
            </a:r>
          </a:p>
          <a:p>
            <a:pPr marL="685800" indent="-685800">
              <a:buFont typeface="Arial" panose="020B0604020202020204" pitchFamily="34" charset="0"/>
              <a:buChar char="•"/>
            </a:pPr>
            <a:r>
              <a:rPr lang="en-US" sz="6000" dirty="0">
                <a:solidFill>
                  <a:schemeClr val="bg1"/>
                </a:solidFill>
                <a:latin typeface="KG Primary Penmanship"/>
              </a:rPr>
              <a:t>Paying attention and listening to discussions</a:t>
            </a:r>
          </a:p>
          <a:p>
            <a:pPr marL="685800" indent="-685800">
              <a:buFont typeface="Arial" panose="020B0604020202020204" pitchFamily="34" charset="0"/>
              <a:buChar char="•"/>
            </a:pPr>
            <a:r>
              <a:rPr lang="en-US" sz="6000" dirty="0">
                <a:solidFill>
                  <a:schemeClr val="bg1"/>
                </a:solidFill>
                <a:latin typeface="KG Primary Penmanship"/>
              </a:rPr>
              <a:t>Actively participating in discussions through asking questions and clarifications</a:t>
            </a:r>
          </a:p>
          <a:p>
            <a:pPr marL="685800" indent="-685800">
              <a:buFont typeface="Arial" panose="020B0604020202020204" pitchFamily="34" charset="0"/>
              <a:buChar char="•"/>
            </a:pPr>
            <a:r>
              <a:rPr lang="en-US" sz="6000" dirty="0">
                <a:solidFill>
                  <a:schemeClr val="bg1"/>
                </a:solidFill>
                <a:latin typeface="KG Primary Penmanship"/>
              </a:rPr>
              <a:t>Note-taking</a:t>
            </a:r>
          </a:p>
          <a:p>
            <a:pPr marL="685800" indent="-685800">
              <a:buFont typeface="Arial" panose="020B0604020202020204" pitchFamily="34" charset="0"/>
              <a:buChar char="•"/>
            </a:pPr>
            <a:r>
              <a:rPr lang="en-US" sz="6000" dirty="0">
                <a:solidFill>
                  <a:schemeClr val="bg1"/>
                </a:solidFill>
                <a:latin typeface="KG Primary Penmanship"/>
              </a:rPr>
              <a:t>Review subject modules and materials (Ahlstrom, 2016)</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DFCF7"/>
        </a:solidFill>
        <a:effectLst/>
      </p:bgPr>
    </p:bg>
    <p:spTree>
      <p:nvGrpSpPr>
        <p:cNvPr id="1" name=""/>
        <p:cNvGrpSpPr/>
        <p:nvPr/>
      </p:nvGrpSpPr>
      <p:grpSpPr>
        <a:xfrm>
          <a:off x="0" y="0"/>
          <a:ext cx="0" cy="0"/>
          <a:chOff x="0" y="0"/>
          <a:chExt cx="0" cy="0"/>
        </a:xfrm>
      </p:grpSpPr>
      <p:pic>
        <p:nvPicPr>
          <p:cNvPr id="2" name="Picture 2"/>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rcRect/>
          <a:stretch>
            <a:fillRect/>
          </a:stretch>
        </p:blipFill>
        <p:spPr>
          <a:xfrm>
            <a:off x="-183333" y="0"/>
            <a:ext cx="18471333" cy="10384716"/>
          </a:xfrm>
          <a:prstGeom prst="rect">
            <a:avLst/>
          </a:prstGeom>
        </p:spPr>
      </p:pic>
      <p:pic>
        <p:nvPicPr>
          <p:cNvPr id="11" name="Picture 11"/>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rcRect/>
          <a:stretch>
            <a:fillRect/>
          </a:stretch>
        </p:blipFill>
        <p:spPr>
          <a:xfrm rot="721410">
            <a:off x="-25759" y="7720209"/>
            <a:ext cx="1583226" cy="2922061"/>
          </a:xfrm>
          <a:prstGeom prst="rect">
            <a:avLst/>
          </a:prstGeom>
        </p:spPr>
      </p:pic>
      <p:pic>
        <p:nvPicPr>
          <p:cNvPr id="12" name="Picture 12"/>
          <p:cNvPicPr>
            <a:picLocks noChangeAspect="1"/>
          </p:cNvPicPr>
          <p:nvPr/>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rcRect/>
          <a:stretch>
            <a:fillRect/>
          </a:stretch>
        </p:blipFill>
        <p:spPr>
          <a:xfrm>
            <a:off x="15452514" y="256102"/>
            <a:ext cx="2502572" cy="2452520"/>
          </a:xfrm>
          <a:prstGeom prst="rect">
            <a:avLst/>
          </a:prstGeom>
        </p:spPr>
      </p:pic>
      <p:pic>
        <p:nvPicPr>
          <p:cNvPr id="13" name="Picture 10">
            <a:extLst>
              <a:ext uri="{FF2B5EF4-FFF2-40B4-BE49-F238E27FC236}">
                <a16:creationId xmlns:a16="http://schemas.microsoft.com/office/drawing/2014/main" id="{A5F4E9F7-275E-4B9A-8E56-C9EDA3DF1A24}"/>
              </a:ext>
            </a:extLst>
          </p:cNvPr>
          <p:cNvPicPr>
            <a:picLocks noChangeAspect="1"/>
          </p:cNvPicPr>
          <p:nvPr/>
        </p:nvPicPr>
        <p:blipFill>
          <a:blip r:embed="rId8">
            <a:extLst>
              <a:ext uri="{28A0092B-C50C-407E-A947-70E740481C1C}">
                <a14:useLocalDpi xmlns:a14="http://schemas.microsoft.com/office/drawing/2010/main" val="0"/>
              </a:ext>
              <a:ext uri="{96DAC541-7B7A-43D3-8B79-37D633B846F1}">
                <asvg:svgBlip xmlns:asvg="http://schemas.microsoft.com/office/drawing/2016/SVG/main" r:embed="rId9"/>
              </a:ext>
            </a:extLst>
          </a:blip>
          <a:srcRect/>
          <a:stretch>
            <a:fillRect/>
          </a:stretch>
        </p:blipFill>
        <p:spPr>
          <a:xfrm rot="1165760">
            <a:off x="15978842" y="7005013"/>
            <a:ext cx="2568882" cy="3604299"/>
          </a:xfrm>
          <a:prstGeom prst="rect">
            <a:avLst/>
          </a:prstGeom>
        </p:spPr>
      </p:pic>
      <p:pic>
        <p:nvPicPr>
          <p:cNvPr id="14" name="Picture 16">
            <a:extLst>
              <a:ext uri="{FF2B5EF4-FFF2-40B4-BE49-F238E27FC236}">
                <a16:creationId xmlns:a16="http://schemas.microsoft.com/office/drawing/2014/main" id="{CC7AB1AA-6055-4C47-919B-B0C01B993D9F}"/>
              </a:ext>
            </a:extLst>
          </p:cNvPr>
          <p:cNvPicPr>
            <a:picLocks noChangeAspect="1"/>
          </p:cNvPicPr>
          <p:nvPr/>
        </p:nvPicPr>
        <p:blipFill>
          <a:blip r:embed="rId10">
            <a:extLst>
              <a:ext uri="{28A0092B-C50C-407E-A947-70E740481C1C}">
                <a14:useLocalDpi xmlns:a14="http://schemas.microsoft.com/office/drawing/2010/main" val="0"/>
              </a:ext>
              <a:ext uri="{96DAC541-7B7A-43D3-8B79-37D633B846F1}">
                <asvg:svgBlip xmlns:asvg="http://schemas.microsoft.com/office/drawing/2016/SVG/main" r:embed="rId11"/>
              </a:ext>
            </a:extLst>
          </a:blip>
          <a:srcRect/>
          <a:stretch>
            <a:fillRect/>
          </a:stretch>
        </p:blipFill>
        <p:spPr>
          <a:xfrm rot="19641931">
            <a:off x="-625860" y="222069"/>
            <a:ext cx="3014411" cy="1008457"/>
          </a:xfrm>
          <a:prstGeom prst="rect">
            <a:avLst/>
          </a:prstGeom>
        </p:spPr>
      </p:pic>
      <p:sp>
        <p:nvSpPr>
          <p:cNvPr id="15" name="TextBox 4">
            <a:extLst>
              <a:ext uri="{FF2B5EF4-FFF2-40B4-BE49-F238E27FC236}">
                <a16:creationId xmlns:a16="http://schemas.microsoft.com/office/drawing/2014/main" id="{CE4A6802-489A-4D84-8C13-3554F38F2FA1}"/>
              </a:ext>
            </a:extLst>
          </p:cNvPr>
          <p:cNvSpPr txBox="1"/>
          <p:nvPr/>
        </p:nvSpPr>
        <p:spPr>
          <a:xfrm>
            <a:off x="2369509" y="595452"/>
            <a:ext cx="11225837" cy="1346522"/>
          </a:xfrm>
          <a:prstGeom prst="rect">
            <a:avLst/>
          </a:prstGeom>
        </p:spPr>
        <p:txBody>
          <a:bodyPr lIns="0" tIns="0" rIns="0" bIns="0" rtlCol="0" anchor="t">
            <a:spAutoFit/>
          </a:bodyPr>
          <a:lstStyle/>
          <a:p>
            <a:pPr algn="ctr">
              <a:lnSpc>
                <a:spcPts val="10000"/>
              </a:lnSpc>
            </a:pPr>
            <a:r>
              <a:rPr lang="en-US" sz="10000" dirty="0">
                <a:latin typeface="KG Primary Penmanship"/>
              </a:rPr>
              <a:t>Recommended Study Skills</a:t>
            </a:r>
          </a:p>
        </p:txBody>
      </p:sp>
      <p:sp>
        <p:nvSpPr>
          <p:cNvPr id="16" name="TextBox 17">
            <a:extLst>
              <a:ext uri="{FF2B5EF4-FFF2-40B4-BE49-F238E27FC236}">
                <a16:creationId xmlns:a16="http://schemas.microsoft.com/office/drawing/2014/main" id="{18D603DE-084E-44C9-BA45-983BE102F36C}"/>
              </a:ext>
            </a:extLst>
          </p:cNvPr>
          <p:cNvSpPr txBox="1"/>
          <p:nvPr/>
        </p:nvSpPr>
        <p:spPr>
          <a:xfrm>
            <a:off x="2613881" y="2098814"/>
            <a:ext cx="13060238" cy="7109639"/>
          </a:xfrm>
          <a:prstGeom prst="rect">
            <a:avLst/>
          </a:prstGeom>
        </p:spPr>
        <p:txBody>
          <a:bodyPr wrap="square" lIns="0" tIns="0" rIns="0" bIns="0" rtlCol="0" anchor="t">
            <a:spAutoFit/>
          </a:bodyPr>
          <a:lstStyle/>
          <a:p>
            <a:r>
              <a:rPr lang="en-US" sz="6600" dirty="0">
                <a:latin typeface="KG Primary Penmanship"/>
              </a:rPr>
              <a:t>Students are encouraged to follow these studying techniques to ace the assessments:</a:t>
            </a:r>
          </a:p>
          <a:p>
            <a:pPr marL="685800" indent="-685800">
              <a:buFont typeface="Arial" panose="020B0604020202020204" pitchFamily="34" charset="0"/>
              <a:buChar char="•"/>
            </a:pPr>
            <a:r>
              <a:rPr lang="en-US" sz="6600" dirty="0">
                <a:latin typeface="KG Primary Penmanship"/>
              </a:rPr>
              <a:t>Grasp concepts imparted</a:t>
            </a:r>
          </a:p>
          <a:p>
            <a:pPr marL="685800" indent="-685800">
              <a:buFont typeface="Arial" panose="020B0604020202020204" pitchFamily="34" charset="0"/>
              <a:buChar char="•"/>
            </a:pPr>
            <a:r>
              <a:rPr lang="en-US" sz="6600" dirty="0">
                <a:latin typeface="KG Primary Penmanship"/>
              </a:rPr>
              <a:t>Be prepared</a:t>
            </a:r>
          </a:p>
          <a:p>
            <a:pPr marL="685800" indent="-685800">
              <a:buFont typeface="Arial" panose="020B0604020202020204" pitchFamily="34" charset="0"/>
              <a:buChar char="•"/>
            </a:pPr>
            <a:r>
              <a:rPr lang="en-US" sz="6600" dirty="0">
                <a:latin typeface="KG Primary Penmanship"/>
              </a:rPr>
              <a:t>Take practice tests</a:t>
            </a:r>
          </a:p>
          <a:p>
            <a:pPr marL="685800" indent="-685800">
              <a:buFont typeface="Arial" panose="020B0604020202020204" pitchFamily="34" charset="0"/>
              <a:buChar char="•"/>
            </a:pPr>
            <a:r>
              <a:rPr lang="en-US" sz="6600" dirty="0">
                <a:latin typeface="KG Primary Penmanship"/>
              </a:rPr>
              <a:t>Know topics that are covered in assessments (Ahlstrom, 2016)</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7DD3D0"/>
        </a:solidFill>
        <a:effectLst/>
      </p:bgPr>
    </p:bg>
    <p:spTree>
      <p:nvGrpSpPr>
        <p:cNvPr id="1" name=""/>
        <p:cNvGrpSpPr/>
        <p:nvPr/>
      </p:nvGrpSpPr>
      <p:grpSpPr>
        <a:xfrm>
          <a:off x="0" y="0"/>
          <a:ext cx="0" cy="0"/>
          <a:chOff x="0" y="0"/>
          <a:chExt cx="0" cy="0"/>
        </a:xfrm>
      </p:grpSpPr>
      <p:pic>
        <p:nvPicPr>
          <p:cNvPr id="2" name="Picture 2"/>
          <p:cNvPicPr>
            <a:picLocks noChangeAspect="1"/>
          </p:cNvPicPr>
          <p:nvPr/>
        </p:nvPicPr>
        <p:blipFill rotWithShape="1">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rcRect l="-1" r="39721"/>
          <a:stretch/>
        </p:blipFill>
        <p:spPr>
          <a:xfrm>
            <a:off x="-646956" y="-1189304"/>
            <a:ext cx="6057156" cy="13646039"/>
          </a:xfrm>
          <a:prstGeom prst="rect">
            <a:avLst/>
          </a:prstGeom>
        </p:spPr>
      </p:pic>
      <p:sp>
        <p:nvSpPr>
          <p:cNvPr id="3" name="TextBox 3"/>
          <p:cNvSpPr txBox="1"/>
          <p:nvPr/>
        </p:nvSpPr>
        <p:spPr>
          <a:xfrm>
            <a:off x="1313013" y="3354993"/>
            <a:ext cx="6359772" cy="1269578"/>
          </a:xfrm>
          <a:prstGeom prst="rect">
            <a:avLst/>
          </a:prstGeom>
        </p:spPr>
        <p:txBody>
          <a:bodyPr lIns="0" tIns="0" rIns="0" bIns="0" rtlCol="0" anchor="t">
            <a:spAutoFit/>
          </a:bodyPr>
          <a:lstStyle/>
          <a:p>
            <a:pPr>
              <a:lnSpc>
                <a:spcPts val="9999"/>
              </a:lnSpc>
            </a:pPr>
            <a:r>
              <a:rPr lang="en-US" sz="7200" dirty="0">
                <a:solidFill>
                  <a:srgbClr val="FDFCF7"/>
                </a:solidFill>
                <a:latin typeface="KG Primary Penmanship"/>
              </a:rPr>
              <a:t>References</a:t>
            </a:r>
          </a:p>
        </p:txBody>
      </p:sp>
      <p:sp>
        <p:nvSpPr>
          <p:cNvPr id="5" name="TextBox 5"/>
          <p:cNvSpPr txBox="1"/>
          <p:nvPr/>
        </p:nvSpPr>
        <p:spPr>
          <a:xfrm>
            <a:off x="5794532" y="546242"/>
            <a:ext cx="12192000" cy="8763296"/>
          </a:xfrm>
          <a:prstGeom prst="rect">
            <a:avLst/>
          </a:prstGeom>
        </p:spPr>
        <p:txBody>
          <a:bodyPr wrap="square" lIns="0" tIns="0" rIns="0" bIns="0" rtlCol="0" anchor="t">
            <a:spAutoFit/>
          </a:bodyPr>
          <a:lstStyle/>
          <a:p>
            <a:pPr>
              <a:lnSpc>
                <a:spcPts val="4940"/>
              </a:lnSpc>
            </a:pPr>
            <a:r>
              <a:rPr lang="en-US" sz="3200" dirty="0">
                <a:solidFill>
                  <a:srgbClr val="333034"/>
                </a:solidFill>
                <a:latin typeface="KG Primary Penmanship"/>
              </a:rPr>
              <a:t>Ahlstrom, N. (2016, January 21). </a:t>
            </a:r>
            <a:r>
              <a:rPr lang="en-US" sz="3200" i="1" dirty="0">
                <a:solidFill>
                  <a:srgbClr val="333034"/>
                </a:solidFill>
                <a:latin typeface="KG Primary Penmanship"/>
              </a:rPr>
              <a:t>How to Prepare for School Assessments. </a:t>
            </a:r>
            <a:r>
              <a:rPr lang="en-US" sz="3200" dirty="0">
                <a:solidFill>
                  <a:srgbClr val="333034"/>
                </a:solidFill>
                <a:latin typeface="KG Primary Penmanship"/>
              </a:rPr>
              <a:t>Retrieved from American Public University: https://apuedge.com/how-to-prepare-for-school-assessments/</a:t>
            </a:r>
            <a:endParaRPr lang="en-US" sz="3200" i="1" dirty="0">
              <a:solidFill>
                <a:srgbClr val="333034"/>
              </a:solidFill>
              <a:latin typeface="KG Primary Penmanship"/>
            </a:endParaRPr>
          </a:p>
          <a:p>
            <a:pPr>
              <a:lnSpc>
                <a:spcPts val="4940"/>
              </a:lnSpc>
            </a:pPr>
            <a:endParaRPr lang="en-US" sz="3200" dirty="0">
              <a:solidFill>
                <a:srgbClr val="333034"/>
              </a:solidFill>
              <a:latin typeface="KG Primary Penmanship"/>
            </a:endParaRPr>
          </a:p>
          <a:p>
            <a:pPr>
              <a:lnSpc>
                <a:spcPts val="4940"/>
              </a:lnSpc>
            </a:pPr>
            <a:r>
              <a:rPr lang="en-US" sz="3200" dirty="0">
                <a:solidFill>
                  <a:srgbClr val="333034"/>
                </a:solidFill>
                <a:latin typeface="KG Primary Penmanship"/>
              </a:rPr>
              <a:t>Carnegie Mellon University (</a:t>
            </a:r>
            <a:r>
              <a:rPr lang="en-US" sz="3200" dirty="0" err="1">
                <a:solidFill>
                  <a:srgbClr val="333034"/>
                </a:solidFill>
                <a:latin typeface="KG Primary Penmanship"/>
              </a:rPr>
              <a:t>n.d</a:t>
            </a:r>
            <a:r>
              <a:rPr lang="en-US" sz="3200" dirty="0">
                <a:solidFill>
                  <a:srgbClr val="333034"/>
                </a:solidFill>
                <a:latin typeface="KG Primary Penmanship"/>
              </a:rPr>
              <a:t>). </a:t>
            </a:r>
            <a:r>
              <a:rPr lang="en-US" sz="3200" i="1" dirty="0">
                <a:solidFill>
                  <a:srgbClr val="333034"/>
                </a:solidFill>
                <a:latin typeface="KG Primary Penmanship"/>
              </a:rPr>
              <a:t>What is the difference between formative and summative assessment? </a:t>
            </a:r>
            <a:r>
              <a:rPr lang="en-US" sz="3200" dirty="0">
                <a:solidFill>
                  <a:srgbClr val="333034"/>
                </a:solidFill>
                <a:latin typeface="KG Primary Penmanship"/>
              </a:rPr>
              <a:t>Retrieved from Eberly </a:t>
            </a:r>
            <a:r>
              <a:rPr lang="en-US" sz="3200" dirty="0" err="1">
                <a:solidFill>
                  <a:srgbClr val="333034"/>
                </a:solidFill>
                <a:latin typeface="KG Primary Penmanship"/>
              </a:rPr>
              <a:t>Center:Teaching</a:t>
            </a:r>
            <a:r>
              <a:rPr lang="en-US" sz="3200" dirty="0">
                <a:solidFill>
                  <a:srgbClr val="333034"/>
                </a:solidFill>
                <a:latin typeface="KG Primary Penmanship"/>
              </a:rPr>
              <a:t> Excellence &amp; Educational Innovation Carnegie Mellon University: https://www.cmu.edu/teaching/assessment/basics/formative-summative.html</a:t>
            </a:r>
          </a:p>
          <a:p>
            <a:pPr>
              <a:lnSpc>
                <a:spcPts val="4940"/>
              </a:lnSpc>
            </a:pPr>
            <a:endParaRPr lang="en-US" sz="3200" i="1" dirty="0">
              <a:solidFill>
                <a:srgbClr val="333034"/>
              </a:solidFill>
              <a:latin typeface="KG Primary Penmanship"/>
            </a:endParaRPr>
          </a:p>
          <a:p>
            <a:pPr>
              <a:lnSpc>
                <a:spcPts val="4940"/>
              </a:lnSpc>
            </a:pPr>
            <a:r>
              <a:rPr lang="en-US" sz="3200" dirty="0" err="1">
                <a:solidFill>
                  <a:srgbClr val="333034"/>
                </a:solidFill>
                <a:latin typeface="KG Primary Penmanship"/>
              </a:rPr>
              <a:t>Kampen</a:t>
            </a:r>
            <a:r>
              <a:rPr lang="en-US" sz="3200" dirty="0">
                <a:solidFill>
                  <a:srgbClr val="333034"/>
                </a:solidFill>
                <a:latin typeface="KG Primary Penmanship"/>
              </a:rPr>
              <a:t>, M. (2020, June 23). </a:t>
            </a:r>
            <a:r>
              <a:rPr lang="en-US" sz="3200" i="1" dirty="0">
                <a:solidFill>
                  <a:srgbClr val="333034"/>
                </a:solidFill>
                <a:latin typeface="KG Primary Penmanship"/>
              </a:rPr>
              <a:t>The 6 Types of Assessment [+ How to Use Them]. </a:t>
            </a:r>
            <a:r>
              <a:rPr lang="en-US" sz="3200" dirty="0">
                <a:solidFill>
                  <a:srgbClr val="333034"/>
                </a:solidFill>
                <a:latin typeface="KG Primary Penmanship"/>
              </a:rPr>
              <a:t>Retrieved from Prodigy: https://www.prodigygame.com/main-en/blog/types-of-assessment/</a:t>
            </a:r>
          </a:p>
          <a:p>
            <a:pPr>
              <a:lnSpc>
                <a:spcPts val="4940"/>
              </a:lnSpc>
            </a:pPr>
            <a:endParaRPr lang="en-US" sz="3200" i="1" dirty="0">
              <a:solidFill>
                <a:srgbClr val="333034"/>
              </a:solidFill>
              <a:latin typeface="KG Primary Penmanship"/>
            </a:endParaRPr>
          </a:p>
          <a:p>
            <a:pPr>
              <a:lnSpc>
                <a:spcPts val="4940"/>
              </a:lnSpc>
            </a:pPr>
            <a:r>
              <a:rPr lang="en-US" sz="3200" dirty="0">
                <a:solidFill>
                  <a:srgbClr val="333034"/>
                </a:solidFill>
                <a:latin typeface="KG Primary Penmanship"/>
              </a:rPr>
              <a:t>Mehta, S. (2020, September 29). </a:t>
            </a:r>
            <a:r>
              <a:rPr lang="en-US" sz="3200" i="1" dirty="0">
                <a:solidFill>
                  <a:srgbClr val="333034"/>
                </a:solidFill>
                <a:latin typeface="KG Primary Penmanship"/>
              </a:rPr>
              <a:t>Assessment Strategies For Effective Learning. </a:t>
            </a:r>
            <a:r>
              <a:rPr lang="en-US" sz="3200" dirty="0">
                <a:solidFill>
                  <a:srgbClr val="333034"/>
                </a:solidFill>
                <a:latin typeface="KG Primary Penmanship"/>
              </a:rPr>
              <a:t>Retrieved from </a:t>
            </a:r>
            <a:r>
              <a:rPr lang="en-US" sz="3200" dirty="0" err="1">
                <a:solidFill>
                  <a:srgbClr val="333034"/>
                </a:solidFill>
                <a:latin typeface="KG Primary Penmanship"/>
              </a:rPr>
              <a:t>Eduvoice</a:t>
            </a:r>
            <a:r>
              <a:rPr lang="en-US" sz="3200" dirty="0">
                <a:solidFill>
                  <a:srgbClr val="333034"/>
                </a:solidFill>
                <a:latin typeface="KG Primary Penmanship"/>
              </a:rPr>
              <a:t>: https://eduvoice.in/assessment-strategies-effective-learning/</a:t>
            </a:r>
            <a:endParaRPr lang="en-US" sz="3200" i="1" dirty="0">
              <a:solidFill>
                <a:srgbClr val="333034"/>
              </a:solidFill>
              <a:latin typeface="KG Primary Penmanship"/>
            </a:endParaRPr>
          </a:p>
        </p:txBody>
      </p:sp>
      <p:pic>
        <p:nvPicPr>
          <p:cNvPr id="10" name="Picture 10"/>
          <p:cNvPicPr>
            <a:picLocks noChangeAspect="1"/>
          </p:cNvPicPr>
          <p:nvPr/>
        </p:nvPicPr>
        <p:blipFill>
          <a:blip r:embed="rId4" cstate="print">
            <a:extLst>
              <a:ext uri="{28A0092B-C50C-407E-A947-70E740481C1C}">
                <a14:useLocalDpi xmlns:a14="http://schemas.microsoft.com/office/drawing/2010/main" val="0"/>
              </a:ext>
              <a:ext uri="{96DAC541-7B7A-43D3-8B79-37D633B846F1}">
                <asvg:svgBlip xmlns:asvg="http://schemas.microsoft.com/office/drawing/2016/SVG/main" r:embed="rId5"/>
              </a:ext>
            </a:extLst>
          </a:blip>
          <a:srcRect/>
          <a:stretch>
            <a:fillRect/>
          </a:stretch>
        </p:blipFill>
        <p:spPr>
          <a:xfrm>
            <a:off x="1519476" y="1028700"/>
            <a:ext cx="1848358" cy="1377867"/>
          </a:xfrm>
          <a:prstGeom prst="rect">
            <a:avLst/>
          </a:prstGeom>
        </p:spPr>
      </p:pic>
      <p:pic>
        <p:nvPicPr>
          <p:cNvPr id="11" name="Picture 11"/>
          <p:cNvPicPr>
            <a:picLocks noChangeAspect="1"/>
          </p:cNvPicPr>
          <p:nvPr/>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rcRect/>
          <a:stretch>
            <a:fillRect/>
          </a:stretch>
        </p:blipFill>
        <p:spPr>
          <a:xfrm rot="892594">
            <a:off x="16376979" y="-328831"/>
            <a:ext cx="2846143" cy="1009087"/>
          </a:xfrm>
          <a:prstGeom prst="rect">
            <a:avLst/>
          </a:prstGeom>
        </p:spPr>
      </p:pic>
      <p:pic>
        <p:nvPicPr>
          <p:cNvPr id="12" name="Picture 12"/>
          <p:cNvPicPr>
            <a:picLocks noChangeAspect="1"/>
          </p:cNvPicPr>
          <p:nvPr/>
        </p:nvPicPr>
        <p:blipFill>
          <a:blip r:embed="rId8">
            <a:extLst>
              <a:ext uri="{28A0092B-C50C-407E-A947-70E740481C1C}">
                <a14:useLocalDpi xmlns:a14="http://schemas.microsoft.com/office/drawing/2010/main" val="0"/>
              </a:ext>
              <a:ext uri="{96DAC541-7B7A-43D3-8B79-37D633B846F1}">
                <asvg:svgBlip xmlns:asvg="http://schemas.microsoft.com/office/drawing/2016/SVG/main" r:embed="rId9"/>
              </a:ext>
            </a:extLst>
          </a:blip>
          <a:srcRect/>
          <a:stretch>
            <a:fillRect/>
          </a:stretch>
        </p:blipFill>
        <p:spPr>
          <a:xfrm rot="-1039680">
            <a:off x="16381069" y="9757182"/>
            <a:ext cx="3167384" cy="1059634"/>
          </a:xfrm>
          <a:prstGeom prst="rect">
            <a:avLst/>
          </a:prstGeom>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DFCF7"/>
        </a:solidFill>
        <a:effectLst/>
      </p:bgPr>
    </p:bg>
    <p:spTree>
      <p:nvGrpSpPr>
        <p:cNvPr id="1" name=""/>
        <p:cNvGrpSpPr/>
        <p:nvPr/>
      </p:nvGrpSpPr>
      <p:grpSpPr>
        <a:xfrm>
          <a:off x="0" y="0"/>
          <a:ext cx="0" cy="0"/>
          <a:chOff x="0" y="0"/>
          <a:chExt cx="0" cy="0"/>
        </a:xfrm>
      </p:grpSpPr>
      <p:pic>
        <p:nvPicPr>
          <p:cNvPr id="2" name="Picture 2"/>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rcRect/>
          <a:stretch>
            <a:fillRect/>
          </a:stretch>
        </p:blipFill>
        <p:spPr>
          <a:xfrm>
            <a:off x="-183333" y="0"/>
            <a:ext cx="18471333" cy="10384716"/>
          </a:xfrm>
          <a:prstGeom prst="rect">
            <a:avLst/>
          </a:prstGeom>
        </p:spPr>
      </p:pic>
      <p:pic>
        <p:nvPicPr>
          <p:cNvPr id="3" name="Picture 3"/>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rcRect/>
          <a:stretch>
            <a:fillRect/>
          </a:stretch>
        </p:blipFill>
        <p:spPr>
          <a:xfrm rot="5184868">
            <a:off x="8116571" y="943601"/>
            <a:ext cx="6264866" cy="8789990"/>
          </a:xfrm>
          <a:prstGeom prst="rect">
            <a:avLst/>
          </a:prstGeom>
        </p:spPr>
      </p:pic>
      <p:pic>
        <p:nvPicPr>
          <p:cNvPr id="4" name="Picture 4"/>
          <p:cNvPicPr>
            <a:picLocks noChangeAspect="1"/>
          </p:cNvPicPr>
          <p:nvPr/>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rcRect/>
          <a:stretch>
            <a:fillRect/>
          </a:stretch>
        </p:blipFill>
        <p:spPr>
          <a:xfrm>
            <a:off x="3355130" y="1937438"/>
            <a:ext cx="11577741" cy="6509840"/>
          </a:xfrm>
          <a:prstGeom prst="rect">
            <a:avLst/>
          </a:prstGeom>
        </p:spPr>
      </p:pic>
      <p:grpSp>
        <p:nvGrpSpPr>
          <p:cNvPr id="5" name="Group 5"/>
          <p:cNvGrpSpPr/>
          <p:nvPr/>
        </p:nvGrpSpPr>
        <p:grpSpPr>
          <a:xfrm>
            <a:off x="4776823" y="3909874"/>
            <a:ext cx="8734354" cy="2481995"/>
            <a:chOff x="0" y="514350"/>
            <a:chExt cx="11645805" cy="3309327"/>
          </a:xfrm>
        </p:grpSpPr>
        <p:sp>
          <p:nvSpPr>
            <p:cNvPr id="6" name="TextBox 6"/>
            <p:cNvSpPr txBox="1"/>
            <p:nvPr/>
          </p:nvSpPr>
          <p:spPr>
            <a:xfrm>
              <a:off x="0" y="3000374"/>
              <a:ext cx="11645805" cy="823303"/>
            </a:xfrm>
            <a:prstGeom prst="rect">
              <a:avLst/>
            </a:prstGeom>
          </p:spPr>
          <p:txBody>
            <a:bodyPr lIns="0" tIns="0" rIns="0" bIns="0" rtlCol="0" anchor="t">
              <a:spAutoFit/>
            </a:bodyPr>
            <a:lstStyle/>
            <a:p>
              <a:pPr algn="ctr">
                <a:lnSpc>
                  <a:spcPts val="4940"/>
                </a:lnSpc>
              </a:pPr>
              <a:r>
                <a:rPr lang="en-US" sz="3800" dirty="0">
                  <a:solidFill>
                    <a:srgbClr val="FDFCF7"/>
                  </a:solidFill>
                  <a:latin typeface="KG Primary Penmanship"/>
                </a:rPr>
                <a:t>That’s all</a:t>
              </a:r>
            </a:p>
          </p:txBody>
        </p:sp>
        <p:sp>
          <p:nvSpPr>
            <p:cNvPr id="7" name="TextBox 7"/>
            <p:cNvSpPr txBox="1"/>
            <p:nvPr/>
          </p:nvSpPr>
          <p:spPr>
            <a:xfrm>
              <a:off x="0" y="514350"/>
              <a:ext cx="11645805" cy="2533650"/>
            </a:xfrm>
            <a:prstGeom prst="rect">
              <a:avLst/>
            </a:prstGeom>
          </p:spPr>
          <p:txBody>
            <a:bodyPr lIns="0" tIns="0" rIns="0" bIns="0" rtlCol="0" anchor="t">
              <a:spAutoFit/>
            </a:bodyPr>
            <a:lstStyle/>
            <a:p>
              <a:pPr algn="ctr">
                <a:lnSpc>
                  <a:spcPts val="12450"/>
                </a:lnSpc>
              </a:pPr>
              <a:r>
                <a:rPr lang="en-US" sz="15000">
                  <a:solidFill>
                    <a:srgbClr val="FDFCF7"/>
                  </a:solidFill>
                  <a:latin typeface="KG Primary Penmanship"/>
                </a:rPr>
                <a:t>Thank you!</a:t>
              </a:r>
            </a:p>
          </p:txBody>
        </p:sp>
      </p:grpSp>
      <p:pic>
        <p:nvPicPr>
          <p:cNvPr id="8" name="Picture 8"/>
          <p:cNvPicPr>
            <a:picLocks noChangeAspect="1"/>
          </p:cNvPicPr>
          <p:nvPr/>
        </p:nvPicPr>
        <p:blipFill>
          <a:blip r:embed="rId8">
            <a:extLst>
              <a:ext uri="{28A0092B-C50C-407E-A947-70E740481C1C}">
                <a14:useLocalDpi xmlns:a14="http://schemas.microsoft.com/office/drawing/2010/main" val="0"/>
              </a:ext>
              <a:ext uri="{96DAC541-7B7A-43D3-8B79-37D633B846F1}">
                <asvg:svgBlip xmlns:asvg="http://schemas.microsoft.com/office/drawing/2016/SVG/main" r:embed="rId9"/>
              </a:ext>
            </a:extLst>
          </a:blip>
          <a:srcRect/>
          <a:stretch>
            <a:fillRect/>
          </a:stretch>
        </p:blipFill>
        <p:spPr>
          <a:xfrm rot="598578">
            <a:off x="12517371" y="1279464"/>
            <a:ext cx="3117069" cy="2544662"/>
          </a:xfrm>
          <a:prstGeom prst="rect">
            <a:avLst/>
          </a:prstGeom>
        </p:spPr>
      </p:pic>
      <p:pic>
        <p:nvPicPr>
          <p:cNvPr id="9" name="Picture 9"/>
          <p:cNvPicPr>
            <a:picLocks noChangeAspect="1"/>
          </p:cNvPicPr>
          <p:nvPr/>
        </p:nvPicPr>
        <p:blipFill>
          <a:blip r:embed="rId10">
            <a:extLst>
              <a:ext uri="{28A0092B-C50C-407E-A947-70E740481C1C}">
                <a14:useLocalDpi xmlns:a14="http://schemas.microsoft.com/office/drawing/2010/main" val="0"/>
              </a:ext>
              <a:ext uri="{96DAC541-7B7A-43D3-8B79-37D633B846F1}">
                <asvg:svgBlip xmlns:asvg="http://schemas.microsoft.com/office/drawing/2016/SVG/main" r:embed="rId11"/>
              </a:ext>
            </a:extLst>
          </a:blip>
          <a:srcRect/>
          <a:stretch>
            <a:fillRect/>
          </a:stretch>
        </p:blipFill>
        <p:spPr>
          <a:xfrm rot="705859">
            <a:off x="2517501" y="7377223"/>
            <a:ext cx="2542240" cy="1807302"/>
          </a:xfrm>
          <a:prstGeom prst="rect">
            <a:avLst/>
          </a:prstGeom>
        </p:spPr>
      </p:pic>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413</TotalTime>
  <Words>791</Words>
  <Application>Microsoft Office PowerPoint</Application>
  <PresentationFormat>Custom</PresentationFormat>
  <Paragraphs>59</Paragraphs>
  <Slides>11</Slides>
  <Notes>6</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11</vt:i4>
      </vt:variant>
    </vt:vector>
  </HeadingPairs>
  <TitlesOfParts>
    <vt:vector size="15" baseType="lpstr">
      <vt:lpstr>KG Primary Penmanship</vt:lpstr>
      <vt:lpstr>Arial</vt:lpstr>
      <vt:lpstr>Calibri</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cp:lastModifiedBy>Natasha Nicole Agbayani</cp:lastModifiedBy>
  <cp:revision>5</cp:revision>
  <dcterms:created xsi:type="dcterms:W3CDTF">2006-08-16T00:00:00Z</dcterms:created>
  <dcterms:modified xsi:type="dcterms:W3CDTF">2021-08-03T12:56:27Z</dcterms:modified>
  <dc:identifier>DAEmBeIPVzs</dc:identifier>
</cp:coreProperties>
</file>