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8" r:id="rId1"/>
  </p:sldMasterIdLst>
  <p:notesMasterIdLst>
    <p:notesMasterId r:id="rId47"/>
  </p:notesMasterIdLst>
  <p:sldIdLst>
    <p:sldId id="256" r:id="rId2"/>
    <p:sldId id="297" r:id="rId3"/>
    <p:sldId id="268" r:id="rId4"/>
    <p:sldId id="257" r:id="rId5"/>
    <p:sldId id="258" r:id="rId6"/>
    <p:sldId id="259" r:id="rId7"/>
    <p:sldId id="260" r:id="rId8"/>
    <p:sldId id="267" r:id="rId9"/>
    <p:sldId id="261" r:id="rId10"/>
    <p:sldId id="313" r:id="rId11"/>
    <p:sldId id="301" r:id="rId12"/>
    <p:sldId id="300" r:id="rId13"/>
    <p:sldId id="299" r:id="rId14"/>
    <p:sldId id="302" r:id="rId15"/>
    <p:sldId id="307" r:id="rId16"/>
    <p:sldId id="309" r:id="rId17"/>
    <p:sldId id="310" r:id="rId18"/>
    <p:sldId id="323" r:id="rId19"/>
    <p:sldId id="324" r:id="rId20"/>
    <p:sldId id="325"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14" r:id="rId36"/>
    <p:sldId id="315" r:id="rId37"/>
    <p:sldId id="316" r:id="rId38"/>
    <p:sldId id="317" r:id="rId39"/>
    <p:sldId id="318" r:id="rId40"/>
    <p:sldId id="319" r:id="rId41"/>
    <p:sldId id="320" r:id="rId42"/>
    <p:sldId id="321" r:id="rId43"/>
    <p:sldId id="322" r:id="rId44"/>
    <p:sldId id="311" r:id="rId45"/>
    <p:sldId id="312"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49" autoAdjust="0"/>
    <p:restoredTop sz="86188" autoAdjust="0"/>
  </p:normalViewPr>
  <p:slideViewPr>
    <p:cSldViewPr snapToGrid="0">
      <p:cViewPr varScale="1">
        <p:scale>
          <a:sx n="62" d="100"/>
          <a:sy n="62" d="100"/>
        </p:scale>
        <p:origin x="936" y="102"/>
      </p:cViewPr>
      <p:guideLst>
        <p:guide orient="horz" pos="2160"/>
        <p:guide pos="3840"/>
      </p:guideLst>
    </p:cSldViewPr>
  </p:slideViewPr>
  <p:notesTextViewPr>
    <p:cViewPr>
      <p:scale>
        <a:sx n="125" d="100"/>
        <a:sy n="125" d="100"/>
      </p:scale>
      <p:origin x="0" y="0"/>
    </p:cViewPr>
  </p:notesTextViewPr>
  <p:sorterViewPr>
    <p:cViewPr>
      <p:scale>
        <a:sx n="66" d="100"/>
        <a:sy n="66" d="100"/>
      </p:scale>
      <p:origin x="0" y="0"/>
    </p:cViewPr>
  </p:sorterViewPr>
  <p:notesViewPr>
    <p:cSldViewPr snapToGrid="0">
      <p:cViewPr>
        <p:scale>
          <a:sx n="100" d="100"/>
          <a:sy n="100" d="100"/>
        </p:scale>
        <p:origin x="-1794" y="3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B221B0-D14F-4B5C-A1A2-563123BC6D24}" type="datetimeFigureOut">
              <a:rPr lang="en-US" smtClean="0"/>
              <a:pPr/>
              <a:t>8/5/2021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51870A-9A56-490F-A558-5177D4F50523}" type="slidenum">
              <a:rPr lang="en-US" smtClean="0"/>
              <a:pPr/>
              <a:t>‹#›</a:t>
            </a:fld>
            <a:endParaRPr lang="en-US" dirty="0"/>
          </a:p>
        </p:txBody>
      </p:sp>
    </p:spTree>
    <p:extLst>
      <p:ext uri="{BB962C8B-B14F-4D97-AF65-F5344CB8AC3E}">
        <p14:creationId xmlns:p14="http://schemas.microsoft.com/office/powerpoint/2010/main" val="1489763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000" dirty="0">
                <a:latin typeface="Garamond" panose="02020404030301010803" pitchFamily="18" charset="0"/>
                <a:cs typeface="Times New Roman" pitchFamily="18" charset="0"/>
              </a:rPr>
              <a:t>Welcome</a:t>
            </a:r>
            <a:r>
              <a:rPr lang="en-US" sz="2000" baseline="0" dirty="0">
                <a:latin typeface="Garamond" panose="02020404030301010803" pitchFamily="18" charset="0"/>
                <a:cs typeface="Times New Roman" pitchFamily="18" charset="0"/>
              </a:rPr>
              <a:t> to my presentation on personal leadership plan. I will be discussing the knowledge required to succeed in the industry as a leader, current skills-set, and ways of motivating my followers in workplace settings.  Welcome.</a:t>
            </a:r>
            <a:endParaRPr lang="en-US" sz="2000" dirty="0">
              <a:latin typeface="Garamond" panose="02020404030301010803" pitchFamily="18" charset="0"/>
              <a:cs typeface="Times New Roman" pitchFamily="18" charset="0"/>
            </a:endParaRPr>
          </a:p>
          <a:p>
            <a:endParaRPr lang="en-US" sz="2000" dirty="0"/>
          </a:p>
        </p:txBody>
      </p:sp>
      <p:sp>
        <p:nvSpPr>
          <p:cNvPr id="4" name="Slide Number Placeholder 3"/>
          <p:cNvSpPr>
            <a:spLocks noGrp="1"/>
          </p:cNvSpPr>
          <p:nvPr>
            <p:ph type="sldNum" sz="quarter" idx="10"/>
          </p:nvPr>
        </p:nvSpPr>
        <p:spPr/>
        <p:txBody>
          <a:bodyPr/>
          <a:lstStyle/>
          <a:p>
            <a:fld id="{5151870A-9A56-490F-A558-5177D4F50523}" type="slidenum">
              <a:rPr lang="en-US" smtClean="0"/>
              <a:pPr/>
              <a:t>1</a:t>
            </a:fld>
            <a:endParaRPr lang="en-US" dirty="0"/>
          </a:p>
        </p:txBody>
      </p:sp>
    </p:spTree>
    <p:extLst>
      <p:ext uri="{BB962C8B-B14F-4D97-AF65-F5344CB8AC3E}">
        <p14:creationId xmlns:p14="http://schemas.microsoft.com/office/powerpoint/2010/main" val="3266134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succeed in contemporary corporate management requires every leader to have thorough communication knowledge. This skill is important because leaders must have the capacity to communicate their vision to their followers. Besides communication skills, leaders should also think strategically so that they have a vision of where they intend to be in years to come (Zeb et al., 2019). This knowledge will help to guide action. Similarly, a leader should understand how to manage people because they work with people.</a:t>
            </a:r>
          </a:p>
        </p:txBody>
      </p:sp>
      <p:sp>
        <p:nvSpPr>
          <p:cNvPr id="4" name="Slide Number Placeholder 3"/>
          <p:cNvSpPr>
            <a:spLocks noGrp="1"/>
          </p:cNvSpPr>
          <p:nvPr>
            <p:ph type="sldNum" sz="quarter" idx="5"/>
          </p:nvPr>
        </p:nvSpPr>
        <p:spPr/>
        <p:txBody>
          <a:bodyPr/>
          <a:lstStyle/>
          <a:p>
            <a:fld id="{5151870A-9A56-490F-A558-5177D4F50523}" type="slidenum">
              <a:rPr lang="en-US" smtClean="0"/>
              <a:pPr/>
              <a:t>10</a:t>
            </a:fld>
            <a:endParaRPr lang="en-US" dirty="0"/>
          </a:p>
        </p:txBody>
      </p:sp>
    </p:spTree>
    <p:extLst>
      <p:ext uri="{BB962C8B-B14F-4D97-AF65-F5344CB8AC3E}">
        <p14:creationId xmlns:p14="http://schemas.microsoft.com/office/powerpoint/2010/main" val="2689533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 need change management knowledge to succeed as a leader. Organizational change can adversely affect a firm’s fortune if not properly managed and dent a leader’s reputation. Closely associated with change management is the knowledge to plan and deliver on organizational vision (Park &amp; Kim, 2018). As a leader, I will be expected to plan how to achieve specific goals and ways of overcoming potential obstacles. Lastly, leaders should know how to persuade and influence others to follow buy into their visions.</a:t>
            </a:r>
          </a:p>
        </p:txBody>
      </p:sp>
      <p:sp>
        <p:nvSpPr>
          <p:cNvPr id="4" name="Slide Number Placeholder 3"/>
          <p:cNvSpPr>
            <a:spLocks noGrp="1"/>
          </p:cNvSpPr>
          <p:nvPr>
            <p:ph type="sldNum" sz="quarter" idx="10"/>
          </p:nvPr>
        </p:nvSpPr>
        <p:spPr/>
        <p:txBody>
          <a:bodyPr/>
          <a:lstStyle/>
          <a:p>
            <a:fld id="{5151870A-9A56-490F-A558-5177D4F50523}" type="slidenum">
              <a:rPr lang="en-US" smtClean="0"/>
              <a:pPr/>
              <a:t>11</a:t>
            </a:fld>
            <a:endParaRPr lang="en-US" dirty="0"/>
          </a:p>
        </p:txBody>
      </p:sp>
    </p:spTree>
    <p:extLst>
      <p:ext uri="{BB962C8B-B14F-4D97-AF65-F5344CB8AC3E}">
        <p14:creationId xmlns:p14="http://schemas.microsoft.com/office/powerpoint/2010/main" val="3113112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leaders must have the ability to build relationships and teams. They must have the ability not only to build but also to maintain strong collaborative teams. This knowledge or skill combines well with the problem-solving skill which entails devising ways to resolve issues of conflict that are bound to arise in workplace or group settings (Indeed Editorial Team, 2021).  The ability to solve problems quickly is especially crucial in ensuring projects are completed in time. Equally important is creative or innovative knowledge. Creativity helps to develop unique solutions to emerging problems.</a:t>
            </a:r>
          </a:p>
        </p:txBody>
      </p:sp>
      <p:sp>
        <p:nvSpPr>
          <p:cNvPr id="4" name="Slide Number Placeholder 3"/>
          <p:cNvSpPr>
            <a:spLocks noGrp="1"/>
          </p:cNvSpPr>
          <p:nvPr>
            <p:ph type="sldNum" sz="quarter" idx="10"/>
          </p:nvPr>
        </p:nvSpPr>
        <p:spPr/>
        <p:txBody>
          <a:bodyPr/>
          <a:lstStyle/>
          <a:p>
            <a:fld id="{5151870A-9A56-490F-A558-5177D4F50523}" type="slidenum">
              <a:rPr lang="en-US" smtClean="0"/>
              <a:pPr/>
              <a:t>12</a:t>
            </a:fld>
            <a:endParaRPr lang="en-US" dirty="0"/>
          </a:p>
        </p:txBody>
      </p:sp>
    </p:spTree>
    <p:extLst>
      <p:ext uri="{BB962C8B-B14F-4D97-AF65-F5344CB8AC3E}">
        <p14:creationId xmlns:p14="http://schemas.microsoft.com/office/powerpoint/2010/main" val="1939621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Garamond" panose="02020404030301010803" pitchFamily="18" charset="0"/>
              </a:rPr>
              <a:t>I already know how  to communicate effectively is within a team. Effective communication encompasses the ability to exchange ideas, thoughts, and knowledge in such a manner that the intended purpose of the communication is properly understood by the other party. I can communicate well verbally and in writing. Similarly, I have amassed the knowledge to solve complex and unexpected problems that might arise when leading organizations.  I can also manage people from diverse backgrounds and needs in a collaborative framework to ensure attainment of organizational goals.  </a:t>
            </a:r>
          </a:p>
        </p:txBody>
      </p:sp>
      <p:sp>
        <p:nvSpPr>
          <p:cNvPr id="4" name="Slide Number Placeholder 3"/>
          <p:cNvSpPr>
            <a:spLocks noGrp="1"/>
          </p:cNvSpPr>
          <p:nvPr>
            <p:ph type="sldNum" sz="quarter" idx="10"/>
          </p:nvPr>
        </p:nvSpPr>
        <p:spPr/>
        <p:txBody>
          <a:bodyPr/>
          <a:lstStyle/>
          <a:p>
            <a:fld id="{5151870A-9A56-490F-A558-5177D4F50523}" type="slidenum">
              <a:rPr lang="en-US" smtClean="0"/>
              <a:pPr/>
              <a:t>13</a:t>
            </a:fld>
            <a:endParaRPr lang="en-US" dirty="0"/>
          </a:p>
        </p:txBody>
      </p:sp>
    </p:spTree>
    <p:extLst>
      <p:ext uri="{BB962C8B-B14F-4D97-AF65-F5344CB8AC3E}">
        <p14:creationId xmlns:p14="http://schemas.microsoft.com/office/powerpoint/2010/main" val="1346528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Despite the knowledge I have gained so far, I still lack some of the knowledge that the industry considers essential in leadership. In particular, I am yet to acquire sufficient knowledge in the strategic management of organizations especially those requiring complex decision-making and planning. I also require additional knowledge in team building and managing change in major organizations. Large corporations have several stakeholders with competing interests. Managing corporate changes can be a herculean task requiring knowledge beyond my current scope. Further studies in these areas will help to acquire the relevant knowledge.</a:t>
            </a:r>
          </a:p>
        </p:txBody>
      </p:sp>
      <p:sp>
        <p:nvSpPr>
          <p:cNvPr id="4" name="Slide Number Placeholder 3"/>
          <p:cNvSpPr>
            <a:spLocks noGrp="1"/>
          </p:cNvSpPr>
          <p:nvPr>
            <p:ph type="sldNum" sz="quarter" idx="10"/>
          </p:nvPr>
        </p:nvSpPr>
        <p:spPr/>
        <p:txBody>
          <a:bodyPr/>
          <a:lstStyle/>
          <a:p>
            <a:fld id="{5151870A-9A56-490F-A558-5177D4F50523}" type="slidenum">
              <a:rPr lang="en-US" smtClean="0"/>
              <a:pPr/>
              <a:t>14</a:t>
            </a:fld>
            <a:endParaRPr lang="en-US" dirty="0"/>
          </a:p>
        </p:txBody>
      </p:sp>
    </p:spTree>
    <p:extLst>
      <p:ext uri="{BB962C8B-B14F-4D97-AF65-F5344CB8AC3E}">
        <p14:creationId xmlns:p14="http://schemas.microsoft.com/office/powerpoint/2010/main" val="801721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Garamond" panose="02020404030301010803" pitchFamily="18" charset="0"/>
              </a:rPr>
              <a:t>As a leader, one can leverage technical and professional knowledge to empower and motivate employees. This process can be achieved by sharing the knowledge with employees in the execution of a project task. A leader can also motivate followers by delegating authority and decision-making to juniors in the awareness that the leader will correct mistakes if they occur (Zeb et al., 2019). Lastly, managers can also leverage their knowledge to empower employees by giving constructive feedback where employees fail to articulate issues appropriately.</a:t>
            </a:r>
          </a:p>
        </p:txBody>
      </p:sp>
      <p:sp>
        <p:nvSpPr>
          <p:cNvPr id="4" name="Slide Number Placeholder 3"/>
          <p:cNvSpPr>
            <a:spLocks noGrp="1"/>
          </p:cNvSpPr>
          <p:nvPr>
            <p:ph type="sldNum" sz="quarter" idx="5"/>
          </p:nvPr>
        </p:nvSpPr>
        <p:spPr/>
        <p:txBody>
          <a:bodyPr/>
          <a:lstStyle/>
          <a:p>
            <a:fld id="{5151870A-9A56-490F-A558-5177D4F50523}" type="slidenum">
              <a:rPr lang="en-US" smtClean="0"/>
              <a:pPr/>
              <a:t>15</a:t>
            </a:fld>
            <a:endParaRPr lang="en-US" dirty="0"/>
          </a:p>
        </p:txBody>
      </p:sp>
    </p:spTree>
    <p:extLst>
      <p:ext uri="{BB962C8B-B14F-4D97-AF65-F5344CB8AC3E}">
        <p14:creationId xmlns:p14="http://schemas.microsoft.com/office/powerpoint/2010/main" val="2446251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Garamond" panose="02020404030301010803" pitchFamily="18" charset="0"/>
              </a:rPr>
              <a:t>Leaders can increase workplace morale by entrenching a culture of open communication with employees. Open communication not helps to communicate the leader’s vision and mission, but also helps the leader to receive crucial feedback. Leaders who listen to employee complaints and compliments and respond accordingly are likely to motivate those employees (Varma, 2017). To reinforce and motivate employees to continue with good work, the leader should reward top-performers while upskilling the poor performers. </a:t>
            </a:r>
          </a:p>
        </p:txBody>
      </p:sp>
      <p:sp>
        <p:nvSpPr>
          <p:cNvPr id="4" name="Slide Number Placeholder 3"/>
          <p:cNvSpPr>
            <a:spLocks noGrp="1"/>
          </p:cNvSpPr>
          <p:nvPr>
            <p:ph type="sldNum" sz="quarter" idx="5"/>
          </p:nvPr>
        </p:nvSpPr>
        <p:spPr/>
        <p:txBody>
          <a:bodyPr/>
          <a:lstStyle/>
          <a:p>
            <a:fld id="{5151870A-9A56-490F-A558-5177D4F50523}" type="slidenum">
              <a:rPr lang="en-US" smtClean="0"/>
              <a:pPr/>
              <a:t>16</a:t>
            </a:fld>
            <a:endParaRPr lang="en-US" dirty="0"/>
          </a:p>
        </p:txBody>
      </p:sp>
    </p:spTree>
    <p:extLst>
      <p:ext uri="{BB962C8B-B14F-4D97-AF65-F5344CB8AC3E}">
        <p14:creationId xmlns:p14="http://schemas.microsoft.com/office/powerpoint/2010/main" val="3078377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Leaders can ensure that their employees remain motivated to work in their organizations by granting them avenues to grow personally and professionally. Every employee wants economic and professional upward mobility (Zeb et al., 2019). Leaders can also motivate employees by being honest and ethical in personal and workplace dealings. Lack of integrity is likely to compromise trust and suffocate motivation. Lastly, leaders should be innovative in setting goals as a way to motivate employees. </a:t>
            </a:r>
          </a:p>
        </p:txBody>
      </p:sp>
      <p:sp>
        <p:nvSpPr>
          <p:cNvPr id="4" name="Slide Number Placeholder 3"/>
          <p:cNvSpPr>
            <a:spLocks noGrp="1"/>
          </p:cNvSpPr>
          <p:nvPr>
            <p:ph type="sldNum" sz="quarter" idx="5"/>
          </p:nvPr>
        </p:nvSpPr>
        <p:spPr/>
        <p:txBody>
          <a:bodyPr/>
          <a:lstStyle/>
          <a:p>
            <a:fld id="{5151870A-9A56-490F-A558-5177D4F50523}" type="slidenum">
              <a:rPr lang="en-US" smtClean="0"/>
              <a:pPr/>
              <a:t>17</a:t>
            </a:fld>
            <a:endParaRPr lang="en-US" dirty="0"/>
          </a:p>
        </p:txBody>
      </p:sp>
    </p:spTree>
    <p:extLst>
      <p:ext uri="{BB962C8B-B14F-4D97-AF65-F5344CB8AC3E}">
        <p14:creationId xmlns:p14="http://schemas.microsoft.com/office/powerpoint/2010/main" val="493181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leadership training plan success</a:t>
            </a:r>
            <a:r>
              <a:rPr lang="en-US" baseline="0" dirty="0"/>
              <a:t> will depend on the skills that are acquired and perfected through training. Personal leadership is the basic level at first achieving individual perfection that is then enhanced through team work.</a:t>
            </a:r>
          </a:p>
          <a:p>
            <a:pPr marL="171450" indent="-171450">
              <a:buFont typeface="Arial" panose="020B0604020202020204" pitchFamily="34" charset="0"/>
              <a:buChar char="•"/>
            </a:pPr>
            <a:r>
              <a:rPr lang="en-US" dirty="0"/>
              <a:t>Personal leadership skills are improved by</a:t>
            </a:r>
            <a:r>
              <a:rPr lang="en-US" baseline="0" dirty="0"/>
              <a:t> taking the initiative to adhere to specialized training, learning constantly to adapt to change easily, resolving conflicts, delegating duties, and being able to listen effectively.</a:t>
            </a:r>
          </a:p>
          <a:p>
            <a:pPr marL="171450" indent="-171450">
              <a:buFont typeface="Arial" panose="020B0604020202020204" pitchFamily="34" charset="0"/>
              <a:buChar char="•"/>
            </a:pPr>
            <a:r>
              <a:rPr lang="en-US" baseline="0" dirty="0"/>
              <a:t>Effective leadership skills will contribute towards the success in the application of multiple leadership models such as the normative decision model and the situational leadership model.</a:t>
            </a: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18</a:t>
            </a:fld>
            <a:endParaRPr lang="en-US"/>
          </a:p>
        </p:txBody>
      </p:sp>
    </p:spTree>
    <p:extLst>
      <p:ext uri="{BB962C8B-B14F-4D97-AF65-F5344CB8AC3E}">
        <p14:creationId xmlns:p14="http://schemas.microsoft.com/office/powerpoint/2010/main" val="349134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dirty="0">
                <a:solidFill>
                  <a:schemeClr val="tx1"/>
                </a:solidFill>
                <a:effectLst/>
                <a:latin typeface="+mn-lt"/>
                <a:ea typeface="+mn-ea"/>
                <a:cs typeface="+mn-cs"/>
              </a:rPr>
              <a:t>Hersey-Blanchard Situational Leadership theory involves variable leadership that are</a:t>
            </a:r>
            <a:r>
              <a:rPr lang="en-US" sz="1200" b="0" i="0" kern="1200" baseline="0" dirty="0">
                <a:solidFill>
                  <a:schemeClr val="tx1"/>
                </a:solidFill>
                <a:effectLst/>
                <a:latin typeface="+mn-lt"/>
                <a:ea typeface="+mn-ea"/>
                <a:cs typeface="+mn-cs"/>
              </a:rPr>
              <a:t> applied depending on the variations of circumstances that affect the main operations of a team or an organization. The leadership skills that I have acquired include the power of communication and persuading team members into going in a specific direction to achieve success and development of operations. Effective communication skills form the basis of adapting to the situational leadership model as the model involves persuading, coaching, diagnosing, and supporting team participation and collaboration.</a:t>
            </a: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19</a:t>
            </a:fld>
            <a:endParaRPr lang="en-US"/>
          </a:p>
        </p:txBody>
      </p:sp>
    </p:spTree>
    <p:extLst>
      <p:ext uri="{BB962C8B-B14F-4D97-AF65-F5344CB8AC3E}">
        <p14:creationId xmlns:p14="http://schemas.microsoft.com/office/powerpoint/2010/main" val="965780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Garamond" panose="02020404030301010803" pitchFamily="18" charset="0"/>
              </a:rPr>
              <a:t>Effective leaders must demonstrate a broad set of skills and knowledge in leading organizations. They integrate both technical skills and human resource management skills to achieve overarching organizational goals. This means that leaders focus their attention on developing the human potential in their followers in the knowledge that the human assets at their disposal are critical components in achieving defined goals (Zeb et al., 2019).</a:t>
            </a:r>
          </a:p>
        </p:txBody>
      </p:sp>
      <p:sp>
        <p:nvSpPr>
          <p:cNvPr id="4" name="Slide Number Placeholder 3"/>
          <p:cNvSpPr>
            <a:spLocks noGrp="1"/>
          </p:cNvSpPr>
          <p:nvPr>
            <p:ph type="sldNum" sz="quarter" idx="10"/>
          </p:nvPr>
        </p:nvSpPr>
        <p:spPr/>
        <p:txBody>
          <a:bodyPr/>
          <a:lstStyle/>
          <a:p>
            <a:fld id="{5151870A-9A56-490F-A558-5177D4F50523}" type="slidenum">
              <a:rPr lang="en-US" smtClean="0"/>
              <a:pPr/>
              <a:t>2</a:t>
            </a:fld>
            <a:endParaRPr lang="en-US" dirty="0"/>
          </a:p>
        </p:txBody>
      </p:sp>
    </p:spTree>
    <p:extLst>
      <p:ext uri="{BB962C8B-B14F-4D97-AF65-F5344CB8AC3E}">
        <p14:creationId xmlns:p14="http://schemas.microsoft.com/office/powerpoint/2010/main" val="715181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Normative Decision</a:t>
            </a:r>
            <a:r>
              <a:rPr lang="en-US" baseline="0" dirty="0"/>
              <a:t> Model maintains that the best leadership style should always be contingent to a particular situation. Trustworthiness aids in gaining the confidence of the followers in providing information for the successful application of the normative decision model. Being responsible and creative facilitates solving emerging issues that may arise and accepting failure regardless of the followers that provided information during the decision-making process. </a:t>
            </a: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20</a:t>
            </a:fld>
            <a:endParaRPr lang="en-US"/>
          </a:p>
        </p:txBody>
      </p:sp>
    </p:spTree>
    <p:extLst>
      <p:ext uri="{BB962C8B-B14F-4D97-AF65-F5344CB8AC3E}">
        <p14:creationId xmlns:p14="http://schemas.microsoft.com/office/powerpoint/2010/main" val="1816831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a:t>
            </a:r>
            <a:r>
              <a:rPr lang="en-US" baseline="0" dirty="0"/>
              <a:t> attention to feedback facilitates the sharing of information useful among team players. A positive attitude facilitates the building of good relations. Diagnosis skills facilitates the determination of the maturity level that is useful in determining the level of engagement with regards to the decision-making process. The flexibility skill involves being able to employ varied leadership styles that work as contingencies to arising problems and challenges. Collaboration and partnering opens up effective communication channels between the leader and the followers. Furthermore, partnering improves quality and quantity of conversations made.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21</a:t>
            </a:fld>
            <a:endParaRPr lang="en-US"/>
          </a:p>
        </p:txBody>
      </p:sp>
    </p:spTree>
    <p:extLst>
      <p:ext uri="{BB962C8B-B14F-4D97-AF65-F5344CB8AC3E}">
        <p14:creationId xmlns:p14="http://schemas.microsoft.com/office/powerpoint/2010/main" val="40321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Employing</a:t>
            </a:r>
            <a:r>
              <a:rPr lang="en-US" baseline="0" dirty="0"/>
              <a:t> the normative decision model gives the leaders the freedom of using their disposable information regardless of whether the followers give their input regarding a situation or an event. Flexibility and adaptability skills are important to facilitate the consideration of multiple suggestions and information for making decisions. Commitment skills are key in facilitating responsibility and following up on suggestions provided. Taking responsibility establishes growth regardless of successes and failures of decisions made without blaming the followers. Creativity and trustworthiness ensure that followers provide information in anticipation that the leaders will settle for the best outcome.</a:t>
            </a:r>
          </a:p>
        </p:txBody>
      </p:sp>
      <p:sp>
        <p:nvSpPr>
          <p:cNvPr id="4" name="Slide Number Placeholder 3"/>
          <p:cNvSpPr>
            <a:spLocks noGrp="1"/>
          </p:cNvSpPr>
          <p:nvPr>
            <p:ph type="sldNum" sz="quarter" idx="10"/>
          </p:nvPr>
        </p:nvSpPr>
        <p:spPr/>
        <p:txBody>
          <a:bodyPr/>
          <a:lstStyle/>
          <a:p>
            <a:fld id="{F15D584F-B1F4-4132-B576-AD0E1A24EAAF}" type="slidenum">
              <a:rPr lang="en-US" smtClean="0"/>
              <a:t>22</a:t>
            </a:fld>
            <a:endParaRPr lang="en-US"/>
          </a:p>
        </p:txBody>
      </p:sp>
    </p:spTree>
    <p:extLst>
      <p:ext uri="{BB962C8B-B14F-4D97-AF65-F5344CB8AC3E}">
        <p14:creationId xmlns:p14="http://schemas.microsoft.com/office/powerpoint/2010/main" val="3328993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primary</a:t>
            </a:r>
            <a:r>
              <a:rPr lang="en-US" baseline="0" dirty="0"/>
              <a:t> difference between the leadership models lies in the freedom of the leader and the maturity level of the employees or the followers. Situational leadership model gives meaning to the team experience and importance of sing multiple suggestions in making informed decisions. With regard to the leadership skills, the SLM only accord the leader with guidance responsibilities while normative decision model gives the leader first rank and the followers come second.</a:t>
            </a: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23</a:t>
            </a:fld>
            <a:endParaRPr lang="en-US"/>
          </a:p>
        </p:txBody>
      </p:sp>
    </p:spTree>
    <p:extLst>
      <p:ext uri="{BB962C8B-B14F-4D97-AF65-F5344CB8AC3E}">
        <p14:creationId xmlns:p14="http://schemas.microsoft.com/office/powerpoint/2010/main" val="2390206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requirement of SLM</a:t>
            </a:r>
            <a:r>
              <a:rPr lang="en-US" baseline="0" dirty="0"/>
              <a:t> on the diagnosis of maturity level of followers ascertains the level of understanding and effective communication for organizational excellence. However, the model is limited by time constraints and may at times portray undesired predictions and outcomes of events. Leaders have no option but to depend on their competence in guiding members to make the best decision for effective outcomes.</a:t>
            </a:r>
            <a:endParaRPr lang="en-US" dirty="0"/>
          </a:p>
        </p:txBody>
      </p:sp>
      <p:sp>
        <p:nvSpPr>
          <p:cNvPr id="4" name="Slide Number Placeholder 3"/>
          <p:cNvSpPr>
            <a:spLocks noGrp="1"/>
          </p:cNvSpPr>
          <p:nvPr>
            <p:ph type="sldNum" sz="quarter" idx="10"/>
          </p:nvPr>
        </p:nvSpPr>
        <p:spPr/>
        <p:txBody>
          <a:bodyPr/>
          <a:lstStyle/>
          <a:p>
            <a:fld id="{F15D584F-B1F4-4132-B576-AD0E1A24EAAF}" type="slidenum">
              <a:rPr lang="en-US" smtClean="0"/>
              <a:t>24</a:t>
            </a:fld>
            <a:endParaRPr lang="en-US"/>
          </a:p>
        </p:txBody>
      </p:sp>
    </p:spTree>
    <p:extLst>
      <p:ext uri="{BB962C8B-B14F-4D97-AF65-F5344CB8AC3E}">
        <p14:creationId xmlns:p14="http://schemas.microsoft.com/office/powerpoint/2010/main" val="40376196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decisions</a:t>
            </a:r>
            <a:r>
              <a:rPr lang="en-US" baseline="0" dirty="0"/>
              <a:t> to be deliberated upon can be made promptly as the leader doe not have to make further consultations if it is unnecessary and with regard to time constraints and communication channels. The advantages of normative decision making exhibit flexibility and perfect organization of the decision making process. The decisions made may be unclear especially when the leaders takes stand on an issue that followers had opposed reactions.</a:t>
            </a:r>
          </a:p>
        </p:txBody>
      </p:sp>
      <p:sp>
        <p:nvSpPr>
          <p:cNvPr id="4" name="Slide Number Placeholder 3"/>
          <p:cNvSpPr>
            <a:spLocks noGrp="1"/>
          </p:cNvSpPr>
          <p:nvPr>
            <p:ph type="sldNum" sz="quarter" idx="10"/>
          </p:nvPr>
        </p:nvSpPr>
        <p:spPr/>
        <p:txBody>
          <a:bodyPr/>
          <a:lstStyle/>
          <a:p>
            <a:fld id="{F15D584F-B1F4-4132-B576-AD0E1A24EAAF}" type="slidenum">
              <a:rPr lang="en-US" smtClean="0"/>
              <a:t>25</a:t>
            </a:fld>
            <a:endParaRPr lang="en-US"/>
          </a:p>
        </p:txBody>
      </p:sp>
    </p:spTree>
    <p:extLst>
      <p:ext uri="{BB962C8B-B14F-4D97-AF65-F5344CB8AC3E}">
        <p14:creationId xmlns:p14="http://schemas.microsoft.com/office/powerpoint/2010/main" val="3310369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Experiences in life enables individual</a:t>
            </a:r>
            <a:r>
              <a:rPr lang="en-US" baseline="0" dirty="0"/>
              <a:t>s and leaders to gain knowledge and assertiveness, especially on issues that may be recurring in contemporary society. Leadership experience is acquired through relations that are established in social gatherings, sports, team projects, cross-cultural experience, and student organizations. Valuable experiences further develop leadership skills and the instance of the leader at establishing relations and directing others towards common organizational goals and objectives.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26</a:t>
            </a:fld>
            <a:endParaRPr lang="en-US"/>
          </a:p>
        </p:txBody>
      </p:sp>
    </p:spTree>
    <p:extLst>
      <p:ext uri="{BB962C8B-B14F-4D97-AF65-F5344CB8AC3E}">
        <p14:creationId xmlns:p14="http://schemas.microsoft.com/office/powerpoint/2010/main" val="26757532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School projects have improved and enhanced my</a:t>
            </a:r>
            <a:r>
              <a:rPr lang="en-US" baseline="0" dirty="0"/>
              <a:t> knowledge on a variety of social issues that are still being experienced in the society with basic ways of solving them. Organizing skills and creativity ascertains the adherence to a sustainable development in multiple aspects of life that depend on effective personal leadership. Cultural appreciation improves the relations of people from different backgrounds and ethnicities. It also encourages further attraction of diverse skills essential for realizing goals and objectives in the long term.</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27</a:t>
            </a:fld>
            <a:endParaRPr lang="en-US"/>
          </a:p>
        </p:txBody>
      </p:sp>
    </p:spTree>
    <p:extLst>
      <p:ext uri="{BB962C8B-B14F-4D97-AF65-F5344CB8AC3E}">
        <p14:creationId xmlns:p14="http://schemas.microsoft.com/office/powerpoint/2010/main" val="516120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Strong leadership is enhanced</a:t>
            </a:r>
            <a:r>
              <a:rPr lang="en-US" baseline="0" dirty="0"/>
              <a:t> by experience to positions that involve management and guiding individuals towards particular goals. Through experiences in project works in school, working in volunteer groups and internship programs, I have facilitated my skills development in influencing people through active listening and communication skills. Self awareness  and learning agility enhance strong leadership as one gets to understand the environment better through sense-making of the arising issues.</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28</a:t>
            </a:fld>
            <a:endParaRPr lang="en-US"/>
          </a:p>
        </p:txBody>
      </p:sp>
    </p:spTree>
    <p:extLst>
      <p:ext uri="{BB962C8B-B14F-4D97-AF65-F5344CB8AC3E}">
        <p14:creationId xmlns:p14="http://schemas.microsoft.com/office/powerpoint/2010/main" val="3199154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Working in the local shelter exposed</a:t>
            </a:r>
            <a:r>
              <a:rPr lang="en-US" baseline="0" dirty="0"/>
              <a:t> me to the first instance of a problem that needed urgent and prompt solving to ensure that the facility efficiently supported the main business operations. The facility served the local community well as pets were well taken care off but clients were insufficient to counter the animal population growth. I settled to find effective ways of positively impacting the local organization by finding ways of increasing the rates of animal and pet adoption.</a:t>
            </a:r>
          </a:p>
        </p:txBody>
      </p:sp>
      <p:sp>
        <p:nvSpPr>
          <p:cNvPr id="4" name="Slide Number Placeholder 3"/>
          <p:cNvSpPr>
            <a:spLocks noGrp="1"/>
          </p:cNvSpPr>
          <p:nvPr>
            <p:ph type="sldNum" sz="quarter" idx="10"/>
          </p:nvPr>
        </p:nvSpPr>
        <p:spPr/>
        <p:txBody>
          <a:bodyPr/>
          <a:lstStyle/>
          <a:p>
            <a:fld id="{E4346398-C8EF-4771-8A8C-0E213BB1D549}" type="slidenum">
              <a:rPr lang="en-US" smtClean="0"/>
              <a:t>29</a:t>
            </a:fld>
            <a:endParaRPr lang="en-US"/>
          </a:p>
        </p:txBody>
      </p:sp>
    </p:spTree>
    <p:extLst>
      <p:ext uri="{BB962C8B-B14F-4D97-AF65-F5344CB8AC3E}">
        <p14:creationId xmlns:p14="http://schemas.microsoft.com/office/powerpoint/2010/main" val="3296509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charismatic leader is a leader who uses persuasiveness and communication skills to influence others. A transformational leader is a leader who inspires positive changes to individuals who follow the leader.</a:t>
            </a:r>
          </a:p>
          <a:p>
            <a:endParaRPr lang="en-US" dirty="0"/>
          </a:p>
        </p:txBody>
      </p:sp>
      <p:sp>
        <p:nvSpPr>
          <p:cNvPr id="4" name="Slide Number Placeholder 3"/>
          <p:cNvSpPr>
            <a:spLocks noGrp="1"/>
          </p:cNvSpPr>
          <p:nvPr>
            <p:ph type="sldNum" sz="quarter" idx="5"/>
          </p:nvPr>
        </p:nvSpPr>
        <p:spPr/>
        <p:txBody>
          <a:bodyPr/>
          <a:lstStyle/>
          <a:p>
            <a:fld id="{5151870A-9A56-490F-A558-5177D4F50523}" type="slidenum">
              <a:rPr lang="en-US" smtClean="0"/>
              <a:pPr/>
              <a:t>3</a:t>
            </a:fld>
            <a:endParaRPr lang="en-US" dirty="0"/>
          </a:p>
        </p:txBody>
      </p:sp>
    </p:spTree>
    <p:extLst>
      <p:ext uri="{BB962C8B-B14F-4D97-AF65-F5344CB8AC3E}">
        <p14:creationId xmlns:p14="http://schemas.microsoft.com/office/powerpoint/2010/main" val="4273670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a:t>
            </a:r>
            <a:r>
              <a:rPr lang="en-US" baseline="0" dirty="0"/>
              <a:t> animal shelter exposed me to leadership positions that encompass solving problems and increase further developments and management of the facility. The shelter needed marketing and sales strategies to increase the adoption rates that would also serve to provide connections and references to many other potential clients. I engaged awareness skills in researching what other shelters around were doing that positively impacted their adoption rates.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30</a:t>
            </a:fld>
            <a:endParaRPr lang="en-US"/>
          </a:p>
        </p:txBody>
      </p:sp>
    </p:spTree>
    <p:extLst>
      <p:ext uri="{BB962C8B-B14F-4D97-AF65-F5344CB8AC3E}">
        <p14:creationId xmlns:p14="http://schemas.microsoft.com/office/powerpoint/2010/main" val="40184413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events were</a:t>
            </a:r>
            <a:r>
              <a:rPr lang="en-US" baseline="0" dirty="0"/>
              <a:t> a strategic methods of sales and marketing to increase awareness to potential customers. The hosted event saw households that came with children who also offered incentives to parents to buy them multiple pets with advice on legibility by the program staff. Food, refreshments, and snacks were offered at the event to encourage visitors to spend more time in viewing the pets. Very many people attended and resulted to an immediate adoption of about 50 pets.</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31</a:t>
            </a:fld>
            <a:endParaRPr lang="en-US"/>
          </a:p>
        </p:txBody>
      </p:sp>
    </p:spTree>
    <p:extLst>
      <p:ext uri="{BB962C8B-B14F-4D97-AF65-F5344CB8AC3E}">
        <p14:creationId xmlns:p14="http://schemas.microsoft.com/office/powerpoint/2010/main" val="16549530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volunteer roles and successes that</a:t>
            </a:r>
            <a:r>
              <a:rPr lang="en-US" baseline="0" dirty="0"/>
              <a:t> were gained strengthen my leadership skills and coordination of diverse individuals to achieve common goals. Experiences are not a one time phenomena as one can relive the past experiences, reflect upon them, and discover other new and positive insights. Experiences determine future successes as they gradually build an individual to their most current forms.</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32</a:t>
            </a:fld>
            <a:endParaRPr lang="en-US"/>
          </a:p>
        </p:txBody>
      </p:sp>
    </p:spTree>
    <p:extLst>
      <p:ext uri="{BB962C8B-B14F-4D97-AF65-F5344CB8AC3E}">
        <p14:creationId xmlns:p14="http://schemas.microsoft.com/office/powerpoint/2010/main" val="38116277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Organizational change can only be</a:t>
            </a:r>
            <a:r>
              <a:rPr lang="en-US" baseline="0" dirty="0"/>
              <a:t> communicated effectively when the senses of urgency is displayed on the needed change. Powerful coalitions involve trusted allies and stakeholders that can stand behind a common vision of organizational change that should be acted upon promptly. Making the change vision is essential for achieving desired changes and related values, which encompass the logical strategy for involving the stakeholders.</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33</a:t>
            </a:fld>
            <a:endParaRPr lang="en-US"/>
          </a:p>
        </p:txBody>
      </p:sp>
    </p:spTree>
    <p:extLst>
      <p:ext uri="{BB962C8B-B14F-4D97-AF65-F5344CB8AC3E}">
        <p14:creationId xmlns:p14="http://schemas.microsoft.com/office/powerpoint/2010/main" val="4145948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Organizational change cannot be initiated successfully by a single individual. It would depend on</a:t>
            </a:r>
            <a:r>
              <a:rPr lang="en-US" baseline="0" dirty="0"/>
              <a:t> the persuasion skills of the leaders and the acceptance of the followers in supporting and removing change obstacles. Short-term wins correspond to long-term gain realization of goals and objectives. I would endeavor achieving short term goals that display gradual achievement of individual and organizational goals. Anchoring the change strategy to the corporate culture will ensure that the changes are well adapted to by colleagues and followers in the team or the organization into the long-term.</a:t>
            </a:r>
            <a:endParaRPr lang="en-US" dirty="0"/>
          </a:p>
        </p:txBody>
      </p:sp>
      <p:sp>
        <p:nvSpPr>
          <p:cNvPr id="4" name="Slide Number Placeholder 3"/>
          <p:cNvSpPr>
            <a:spLocks noGrp="1"/>
          </p:cNvSpPr>
          <p:nvPr>
            <p:ph type="sldNum" sz="quarter" idx="10"/>
          </p:nvPr>
        </p:nvSpPr>
        <p:spPr/>
        <p:txBody>
          <a:bodyPr/>
          <a:lstStyle/>
          <a:p>
            <a:fld id="{E4346398-C8EF-4771-8A8C-0E213BB1D549}" type="slidenum">
              <a:rPr lang="en-US" smtClean="0"/>
              <a:t>34</a:t>
            </a:fld>
            <a:endParaRPr lang="en-US"/>
          </a:p>
        </p:txBody>
      </p:sp>
    </p:spTree>
    <p:extLst>
      <p:ext uri="{BB962C8B-B14F-4D97-AF65-F5344CB8AC3E}">
        <p14:creationId xmlns:p14="http://schemas.microsoft.com/office/powerpoint/2010/main" val="2054763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formation of BA from BOAC and BEA proved to be tremendously challenging for the new organization. On one hand, BOAC was deemed to hold a superior status given its core operations straddling across Europe compared with BEA that focused on short hauls. BOAC employees felt more entitled to the new company while looking down upon those from the BEA (Balmer et al., 2009). </a:t>
            </a:r>
          </a:p>
        </p:txBody>
      </p:sp>
      <p:sp>
        <p:nvSpPr>
          <p:cNvPr id="4" name="Slide Number Placeholder 3"/>
          <p:cNvSpPr>
            <a:spLocks noGrp="1"/>
          </p:cNvSpPr>
          <p:nvPr>
            <p:ph type="sldNum" sz="quarter" idx="5"/>
          </p:nvPr>
        </p:nvSpPr>
        <p:spPr/>
        <p:txBody>
          <a:bodyPr/>
          <a:lstStyle/>
          <a:p>
            <a:fld id="{5151870A-9A56-490F-A558-5177D4F50523}" type="slidenum">
              <a:rPr lang="en-US" smtClean="0"/>
              <a:pPr/>
              <a:t>35</a:t>
            </a:fld>
            <a:endParaRPr lang="en-US" dirty="0"/>
          </a:p>
        </p:txBody>
      </p:sp>
    </p:spTree>
    <p:extLst>
      <p:ext uri="{BB962C8B-B14F-4D97-AF65-F5344CB8AC3E}">
        <p14:creationId xmlns:p14="http://schemas.microsoft.com/office/powerpoint/2010/main" val="32111919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formation of BA, the organizational culture was based on values borrowed from the military personnel, most of whom were recruited into the organization.  Employees were subjected to military command culture with every decision solely based on the commands of the supervisor (Balmer et al., 2009). Furthermore, employees in the two organizations were adept at ensuring the engineering and mechanical excellence with little emphasis on customer care services. The new organization had to bring together the conflicting cultures and develop a new organizational culture that could serve better organizational interests. </a:t>
            </a:r>
          </a:p>
        </p:txBody>
      </p:sp>
      <p:sp>
        <p:nvSpPr>
          <p:cNvPr id="4" name="Slide Number Placeholder 3"/>
          <p:cNvSpPr>
            <a:spLocks noGrp="1"/>
          </p:cNvSpPr>
          <p:nvPr>
            <p:ph type="sldNum" sz="quarter" idx="5"/>
          </p:nvPr>
        </p:nvSpPr>
        <p:spPr/>
        <p:txBody>
          <a:bodyPr/>
          <a:lstStyle/>
          <a:p>
            <a:fld id="{5151870A-9A56-490F-A558-5177D4F50523}" type="slidenum">
              <a:rPr lang="en-US" smtClean="0"/>
              <a:pPr/>
              <a:t>36</a:t>
            </a:fld>
            <a:endParaRPr lang="en-US" dirty="0"/>
          </a:p>
        </p:txBody>
      </p:sp>
    </p:spTree>
    <p:extLst>
      <p:ext uri="{BB962C8B-B14F-4D97-AF65-F5344CB8AC3E}">
        <p14:creationId xmlns:p14="http://schemas.microsoft.com/office/powerpoint/2010/main" val="1042487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need to change BA organizational culture was influenced by a number of factors. The industry began to realize the essence of customer satisfaction in the service industry. Airlines began competing for customers based on satisfaction level beyond the safety records. Furthermore, the British Prime Minister requires parastatals such as BA to stop depending on government aid (Balmer et al., 2009). These factors combined with growing deregulation of the industry meant that BA had to change its culture to remain afloat, competitive and relevant. </a:t>
            </a:r>
          </a:p>
        </p:txBody>
      </p:sp>
      <p:sp>
        <p:nvSpPr>
          <p:cNvPr id="4" name="Slide Number Placeholder 3"/>
          <p:cNvSpPr>
            <a:spLocks noGrp="1"/>
          </p:cNvSpPr>
          <p:nvPr>
            <p:ph type="sldNum" sz="quarter" idx="5"/>
          </p:nvPr>
        </p:nvSpPr>
        <p:spPr/>
        <p:txBody>
          <a:bodyPr/>
          <a:lstStyle/>
          <a:p>
            <a:fld id="{5151870A-9A56-490F-A558-5177D4F50523}" type="slidenum">
              <a:rPr lang="en-US" smtClean="0"/>
              <a:pPr/>
              <a:t>37</a:t>
            </a:fld>
            <a:endParaRPr lang="en-US" dirty="0"/>
          </a:p>
        </p:txBody>
      </p:sp>
    </p:spTree>
    <p:extLst>
      <p:ext uri="{BB962C8B-B14F-4D97-AF65-F5344CB8AC3E}">
        <p14:creationId xmlns:p14="http://schemas.microsoft.com/office/powerpoint/2010/main" val="1796243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 began its organizational culture change by culling its workforce from 59,000 to 37,000. The CEO made it clear that the remaining employees had to focus on delivering superior services by changing the company mission to reflect the new goal of the organization-increasing customer satisfaction. The leadership also made it known that it was strategizing growth of market share by improving customer care services (Balmer et al., 2009).</a:t>
            </a:r>
          </a:p>
        </p:txBody>
      </p:sp>
      <p:sp>
        <p:nvSpPr>
          <p:cNvPr id="4" name="Slide Number Placeholder 3"/>
          <p:cNvSpPr>
            <a:spLocks noGrp="1"/>
          </p:cNvSpPr>
          <p:nvPr>
            <p:ph type="sldNum" sz="quarter" idx="5"/>
          </p:nvPr>
        </p:nvSpPr>
        <p:spPr/>
        <p:txBody>
          <a:bodyPr/>
          <a:lstStyle/>
          <a:p>
            <a:fld id="{5151870A-9A56-490F-A558-5177D4F50523}" type="slidenum">
              <a:rPr lang="en-US" smtClean="0"/>
              <a:pPr/>
              <a:t>38</a:t>
            </a:fld>
            <a:endParaRPr lang="en-US" dirty="0"/>
          </a:p>
        </p:txBody>
      </p:sp>
    </p:spTree>
    <p:extLst>
      <p:ext uri="{BB962C8B-B14F-4D97-AF65-F5344CB8AC3E}">
        <p14:creationId xmlns:p14="http://schemas.microsoft.com/office/powerpoint/2010/main" val="17859731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CEO knew that increasing customer care services in the organization required a fundamental change in organizational culture. The leader replaced the military-style communication with open communication that emphasized team-building and trusting relationships among employees- a complete departure from the closed office silo of the past. The CEO also demanded a participatory approach to making decisions that affected common goals among stakeholders (Balmer et al., 2009).  </a:t>
            </a:r>
          </a:p>
        </p:txBody>
      </p:sp>
      <p:sp>
        <p:nvSpPr>
          <p:cNvPr id="4" name="Slide Number Placeholder 3"/>
          <p:cNvSpPr>
            <a:spLocks noGrp="1"/>
          </p:cNvSpPr>
          <p:nvPr>
            <p:ph type="sldNum" sz="quarter" idx="5"/>
          </p:nvPr>
        </p:nvSpPr>
        <p:spPr/>
        <p:txBody>
          <a:bodyPr/>
          <a:lstStyle/>
          <a:p>
            <a:fld id="{5151870A-9A56-490F-A558-5177D4F50523}" type="slidenum">
              <a:rPr lang="en-US" smtClean="0"/>
              <a:pPr/>
              <a:t>39</a:t>
            </a:fld>
            <a:endParaRPr lang="en-US" dirty="0"/>
          </a:p>
        </p:txBody>
      </p:sp>
    </p:spTree>
    <p:extLst>
      <p:ext uri="{BB962C8B-B14F-4D97-AF65-F5344CB8AC3E}">
        <p14:creationId xmlns:p14="http://schemas.microsoft.com/office/powerpoint/2010/main" val="1957283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charismatic leader is Retired General Colin Powell. General Colin Powell was a once a secretary of state and a retired four star General Soldier who served in the United States Army. He was the first African-American Secretary of State</a:t>
            </a:r>
          </a:p>
          <a:p>
            <a:endParaRPr lang="en-US" dirty="0"/>
          </a:p>
        </p:txBody>
      </p:sp>
      <p:sp>
        <p:nvSpPr>
          <p:cNvPr id="4" name="Slide Number Placeholder 3"/>
          <p:cNvSpPr>
            <a:spLocks noGrp="1"/>
          </p:cNvSpPr>
          <p:nvPr>
            <p:ph type="sldNum" sz="quarter" idx="5"/>
          </p:nvPr>
        </p:nvSpPr>
        <p:spPr/>
        <p:txBody>
          <a:bodyPr/>
          <a:lstStyle/>
          <a:p>
            <a:fld id="{5151870A-9A56-490F-A558-5177D4F50523}" type="slidenum">
              <a:rPr lang="en-US" smtClean="0"/>
              <a:pPr/>
              <a:t>4</a:t>
            </a:fld>
            <a:endParaRPr lang="en-US" dirty="0"/>
          </a:p>
        </p:txBody>
      </p:sp>
    </p:spTree>
    <p:extLst>
      <p:ext uri="{BB962C8B-B14F-4D97-AF65-F5344CB8AC3E}">
        <p14:creationId xmlns:p14="http://schemas.microsoft.com/office/powerpoint/2010/main" val="8269817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 introduced organizational policies that stressed team-oriented interpersonal relationships especially in managing reports. The company further stressed the importance of providing feedback to employees as a way to motivate them and also to evaluate their performance. Besides appraising employee performance, the organization introduced performance appraisal for managers effectively bringing every stakeholder to accountability.</a:t>
            </a:r>
          </a:p>
        </p:txBody>
      </p:sp>
      <p:sp>
        <p:nvSpPr>
          <p:cNvPr id="4" name="Slide Number Placeholder 3"/>
          <p:cNvSpPr>
            <a:spLocks noGrp="1"/>
          </p:cNvSpPr>
          <p:nvPr>
            <p:ph type="sldNum" sz="quarter" idx="5"/>
          </p:nvPr>
        </p:nvSpPr>
        <p:spPr/>
        <p:txBody>
          <a:bodyPr/>
          <a:lstStyle/>
          <a:p>
            <a:fld id="{5151870A-9A56-490F-A558-5177D4F50523}" type="slidenum">
              <a:rPr lang="en-US" smtClean="0"/>
              <a:pPr/>
              <a:t>40</a:t>
            </a:fld>
            <a:endParaRPr lang="en-US" dirty="0"/>
          </a:p>
        </p:txBody>
      </p:sp>
    </p:spTree>
    <p:extLst>
      <p:ext uri="{BB962C8B-B14F-4D97-AF65-F5344CB8AC3E}">
        <p14:creationId xmlns:p14="http://schemas.microsoft.com/office/powerpoint/2010/main" val="21742568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organizational change at BA resulted in the realization of the strategic goal of enhancing customer satisfaction. The airline slowly replaced its bad reputation and began emerging as one of the safest but also customer oriented airlines in Europe and beyond. The reputation led to increased revenues and employee productivity contributing to a strong brand value (Balmer et al., 2009). </a:t>
            </a:r>
          </a:p>
        </p:txBody>
      </p:sp>
      <p:sp>
        <p:nvSpPr>
          <p:cNvPr id="4" name="Slide Number Placeholder 3"/>
          <p:cNvSpPr>
            <a:spLocks noGrp="1"/>
          </p:cNvSpPr>
          <p:nvPr>
            <p:ph type="sldNum" sz="quarter" idx="5"/>
          </p:nvPr>
        </p:nvSpPr>
        <p:spPr/>
        <p:txBody>
          <a:bodyPr/>
          <a:lstStyle/>
          <a:p>
            <a:fld id="{5151870A-9A56-490F-A558-5177D4F50523}" type="slidenum">
              <a:rPr lang="en-US" smtClean="0"/>
              <a:pPr/>
              <a:t>41</a:t>
            </a:fld>
            <a:endParaRPr lang="en-US" dirty="0"/>
          </a:p>
        </p:txBody>
      </p:sp>
    </p:spTree>
    <p:extLst>
      <p:ext uri="{BB962C8B-B14F-4D97-AF65-F5344CB8AC3E}">
        <p14:creationId xmlns:p14="http://schemas.microsoft.com/office/powerpoint/2010/main" val="34220909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successful organizational culture change at BA provides important lessons. Changing culture requires time and leaders should be patient. Second, the role of the top leadership cannot be overemphasized because they make the critical decisions. They should therefore remain committed to the course throughout the change process. Equally important is the awareness that organizational culture change will inevitably affect all stakeholders and should therefore be approached participatorily. </a:t>
            </a:r>
          </a:p>
        </p:txBody>
      </p:sp>
      <p:sp>
        <p:nvSpPr>
          <p:cNvPr id="4" name="Slide Number Placeholder 3"/>
          <p:cNvSpPr>
            <a:spLocks noGrp="1"/>
          </p:cNvSpPr>
          <p:nvPr>
            <p:ph type="sldNum" sz="quarter" idx="5"/>
          </p:nvPr>
        </p:nvSpPr>
        <p:spPr/>
        <p:txBody>
          <a:bodyPr/>
          <a:lstStyle/>
          <a:p>
            <a:fld id="{5151870A-9A56-490F-A558-5177D4F50523}" type="slidenum">
              <a:rPr lang="en-US" smtClean="0"/>
              <a:pPr/>
              <a:t>42</a:t>
            </a:fld>
            <a:endParaRPr lang="en-US" dirty="0"/>
          </a:p>
        </p:txBody>
      </p:sp>
    </p:spTree>
    <p:extLst>
      <p:ext uri="{BB962C8B-B14F-4D97-AF65-F5344CB8AC3E}">
        <p14:creationId xmlns:p14="http://schemas.microsoft.com/office/powerpoint/2010/main" val="5631505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important lesson from the BA culture change relates to the need to tie the change to the company’s strategic goals. For BA the goal was to improve customer care as a strategy to grow market share in the airline industry. Leaders should integrate accountability of stakeholders by using tools such as performance appraisal with SMART goals aligning objectively with organizational culture and goals. </a:t>
            </a:r>
          </a:p>
        </p:txBody>
      </p:sp>
      <p:sp>
        <p:nvSpPr>
          <p:cNvPr id="4" name="Slide Number Placeholder 3"/>
          <p:cNvSpPr>
            <a:spLocks noGrp="1"/>
          </p:cNvSpPr>
          <p:nvPr>
            <p:ph type="sldNum" sz="quarter" idx="5"/>
          </p:nvPr>
        </p:nvSpPr>
        <p:spPr/>
        <p:txBody>
          <a:bodyPr/>
          <a:lstStyle/>
          <a:p>
            <a:fld id="{5151870A-9A56-490F-A558-5177D4F50523}" type="slidenum">
              <a:rPr lang="en-US" smtClean="0"/>
              <a:pPr/>
              <a:t>43</a:t>
            </a:fld>
            <a:endParaRPr lang="en-US" dirty="0"/>
          </a:p>
        </p:txBody>
      </p:sp>
    </p:spTree>
    <p:extLst>
      <p:ext uri="{BB962C8B-B14F-4D97-AF65-F5344CB8AC3E}">
        <p14:creationId xmlns:p14="http://schemas.microsoft.com/office/powerpoint/2010/main" val="39532765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Leaders should prioritize acquiring knowledge, skills, and experience as an integral part of managing people. The scope of knowledge should be broad to encompass both technical and people management. Ultimately, leaders should use the knowledge to build strong relationships and empower employees to achieve organizational goals.</a:t>
            </a:r>
          </a:p>
        </p:txBody>
      </p:sp>
      <p:sp>
        <p:nvSpPr>
          <p:cNvPr id="4" name="Slide Number Placeholder 3"/>
          <p:cNvSpPr>
            <a:spLocks noGrp="1"/>
          </p:cNvSpPr>
          <p:nvPr>
            <p:ph type="sldNum" sz="quarter" idx="5"/>
          </p:nvPr>
        </p:nvSpPr>
        <p:spPr/>
        <p:txBody>
          <a:bodyPr/>
          <a:lstStyle/>
          <a:p>
            <a:fld id="{5151870A-9A56-490F-A558-5177D4F50523}" type="slidenum">
              <a:rPr lang="en-US" smtClean="0"/>
              <a:pPr/>
              <a:t>44</a:t>
            </a:fld>
            <a:endParaRPr lang="en-US" dirty="0"/>
          </a:p>
        </p:txBody>
      </p:sp>
    </p:spTree>
    <p:extLst>
      <p:ext uri="{BB962C8B-B14F-4D97-AF65-F5344CB8AC3E}">
        <p14:creationId xmlns:p14="http://schemas.microsoft.com/office/powerpoint/2010/main" val="2403875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above mentioned qualities define who a good leader is and General Powel is not an exception because he has the qualities mentioned above. Being a soldier in America and a Secretary of state you have to be self-confident, articulate in providing orders, inspirational to people look up to you, supportive to any course, and revolutionary to your country. Thus, qualities above are a perfect reflection of General Colin Powell possess as a leader.   </a:t>
            </a:r>
            <a:endParaRPr lang="en-US" dirty="0"/>
          </a:p>
        </p:txBody>
      </p:sp>
      <p:sp>
        <p:nvSpPr>
          <p:cNvPr id="4" name="Slide Number Placeholder 3"/>
          <p:cNvSpPr>
            <a:spLocks noGrp="1"/>
          </p:cNvSpPr>
          <p:nvPr>
            <p:ph type="sldNum" sz="quarter" idx="10"/>
          </p:nvPr>
        </p:nvSpPr>
        <p:spPr/>
        <p:txBody>
          <a:bodyPr/>
          <a:lstStyle/>
          <a:p>
            <a:fld id="{ED7726E1-AB1A-4D8A-8571-E6594B130E0E}" type="slidenum">
              <a:rPr lang="en-US" smtClean="0"/>
              <a:pPr/>
              <a:t>5</a:t>
            </a:fld>
            <a:endParaRPr lang="en-US"/>
          </a:p>
        </p:txBody>
      </p:sp>
    </p:spTree>
    <p:extLst>
      <p:ext uri="{BB962C8B-B14F-4D97-AF65-F5344CB8AC3E}">
        <p14:creationId xmlns:p14="http://schemas.microsoft.com/office/powerpoint/2010/main" val="2549709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most</a:t>
            </a:r>
            <a:r>
              <a:rPr lang="en-US" baseline="0" dirty="0"/>
              <a:t> cases, their positions are irreplaceable hence the aspect of lack of successors (</a:t>
            </a:r>
            <a:r>
              <a:rPr kumimoji="0" lang="en-US" sz="2500" b="0" i="0" u="none" strike="noStrike" kern="1200" cap="none" spc="0" normalizeH="0" baseline="0" noProof="0" dirty="0">
                <a:ln>
                  <a:noFill/>
                </a:ln>
                <a:solidFill>
                  <a:prstClr val="black"/>
                </a:solidFill>
                <a:effectLst/>
                <a:uLnTx/>
                <a:uFillTx/>
                <a:latin typeface="+mn-lt"/>
                <a:ea typeface="+mn-ea"/>
                <a:cs typeface="+mn-cs"/>
              </a:rPr>
              <a:t>Frost, </a:t>
            </a:r>
            <a:r>
              <a:rPr kumimoji="0" lang="en-US" sz="2500" b="0" i="0" u="none" strike="noStrike" kern="1200" cap="none" spc="0" normalizeH="0" baseline="0" noProof="0" dirty="0" err="1">
                <a:ln>
                  <a:noFill/>
                </a:ln>
                <a:solidFill>
                  <a:prstClr val="black"/>
                </a:solidFill>
                <a:effectLst/>
                <a:uLnTx/>
                <a:uFillTx/>
                <a:latin typeface="+mn-lt"/>
                <a:ea typeface="+mn-ea"/>
                <a:cs typeface="+mn-cs"/>
              </a:rPr>
              <a:t>n.d</a:t>
            </a:r>
            <a:r>
              <a:rPr kumimoji="0" lang="en-US" sz="2500" b="0" i="0" u="none" strike="noStrike" kern="1200" cap="none" spc="0" normalizeH="0" baseline="0" noProof="0" dirty="0">
                <a:ln>
                  <a:noFill/>
                </a:ln>
                <a:solidFill>
                  <a:prstClr val="black"/>
                </a:solidFill>
                <a:effectLst/>
                <a:uLnTx/>
                <a:uFillTx/>
                <a:latin typeface="+mn-lt"/>
                <a:ea typeface="+mn-ea"/>
                <a:cs typeface="+mn-cs"/>
              </a:rPr>
              <a:t>.)</a:t>
            </a:r>
            <a:r>
              <a:rPr lang="en-US" baseline="0" dirty="0"/>
              <a:t>. Besides, it is hard to come by such leaders over a certain period of time hence the General being the first African-American Secretary of State.</a:t>
            </a:r>
          </a:p>
          <a:p>
            <a:r>
              <a:rPr lang="en-US" baseline="0" dirty="0"/>
              <a:t>Another drawback is that people around the leader often rely so much on their opinions whether right or wrong thus leading to over reliance. Also, individuals tend to perceive such a leader differently. </a:t>
            </a:r>
          </a:p>
          <a:p>
            <a:r>
              <a:rPr lang="en-US" baseline="0" dirty="0"/>
              <a:t>Additionally, lack of clarity is another disadvantage of </a:t>
            </a:r>
            <a:r>
              <a:rPr lang="en-US" baseline="0" dirty="0" err="1"/>
              <a:t>charismtic</a:t>
            </a:r>
            <a:r>
              <a:rPr lang="en-US" baseline="0" dirty="0"/>
              <a:t> leaders, for instance, charismatic leaders might not be able to see or rather spot potential threats or rather dangers that might be facing them or around them</a:t>
            </a:r>
            <a:endParaRPr lang="en-US" dirty="0"/>
          </a:p>
        </p:txBody>
      </p:sp>
      <p:sp>
        <p:nvSpPr>
          <p:cNvPr id="4" name="Slide Number Placeholder 3"/>
          <p:cNvSpPr>
            <a:spLocks noGrp="1"/>
          </p:cNvSpPr>
          <p:nvPr>
            <p:ph type="sldNum" sz="quarter" idx="10"/>
          </p:nvPr>
        </p:nvSpPr>
        <p:spPr/>
        <p:txBody>
          <a:bodyPr/>
          <a:lstStyle/>
          <a:p>
            <a:fld id="{ED7726E1-AB1A-4D8A-8571-E6594B130E0E}" type="slidenum">
              <a:rPr lang="en-US" smtClean="0"/>
              <a:pPr/>
              <a:t>6</a:t>
            </a:fld>
            <a:endParaRPr lang="en-US"/>
          </a:p>
        </p:txBody>
      </p:sp>
    </p:spTree>
    <p:extLst>
      <p:ext uri="{BB962C8B-B14F-4D97-AF65-F5344CB8AC3E}">
        <p14:creationId xmlns:p14="http://schemas.microsoft.com/office/powerpoint/2010/main" val="2197383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My transformational leader is Walt Disney. Walt Disney started the Disney Company that became an American diversified multinational mass media and entertainment company. I chose Walt Disney as my transformational leader because I have read about his life story and wrote some journals about him on how he created Disney that became an American diversified multinational mass media and entertainment company. Thus, I believe it is essential to review the concept of his leadership from a broader perspective </a:t>
            </a:r>
          </a:p>
          <a:p>
            <a:endParaRPr lang="en-US" dirty="0"/>
          </a:p>
          <a:p>
            <a:endParaRPr lang="en-US" dirty="0"/>
          </a:p>
        </p:txBody>
      </p:sp>
      <p:sp>
        <p:nvSpPr>
          <p:cNvPr id="4" name="Slide Number Placeholder 3"/>
          <p:cNvSpPr>
            <a:spLocks noGrp="1"/>
          </p:cNvSpPr>
          <p:nvPr>
            <p:ph type="sldNum" sz="quarter" idx="10"/>
          </p:nvPr>
        </p:nvSpPr>
        <p:spPr/>
        <p:txBody>
          <a:bodyPr/>
          <a:lstStyle/>
          <a:p>
            <a:fld id="{ED7726E1-AB1A-4D8A-8571-E6594B130E0E}" type="slidenum">
              <a:rPr lang="en-US" smtClean="0"/>
              <a:pPr/>
              <a:t>7</a:t>
            </a:fld>
            <a:endParaRPr lang="en-US"/>
          </a:p>
        </p:txBody>
      </p:sp>
    </p:spTree>
    <p:extLst>
      <p:ext uri="{BB962C8B-B14F-4D97-AF65-F5344CB8AC3E}">
        <p14:creationId xmlns:p14="http://schemas.microsoft.com/office/powerpoint/2010/main" val="2036367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intellectual stimulation,</a:t>
            </a:r>
            <a:r>
              <a:rPr lang="en-US" baseline="0" dirty="0"/>
              <a:t> Walt Disney utilized the quality to encourage his staff and build trust in his team. In essence, he provided the necessary support needed by his staff. Inspirational commitment was utilized by building teamwork and achieving success together as a team. Individualized influence was utilized by Walt Disney through his charismatic communication and his actions from a broader perspective. Individualized consideration on the other hand was utilized by helping and engaging each staff member to reach their full potential.</a:t>
            </a:r>
          </a:p>
          <a:p>
            <a:endParaRPr lang="en-US" dirty="0"/>
          </a:p>
          <a:p>
            <a:endParaRPr lang="en-US" dirty="0"/>
          </a:p>
        </p:txBody>
      </p:sp>
      <p:sp>
        <p:nvSpPr>
          <p:cNvPr id="4" name="Slide Number Placeholder 3"/>
          <p:cNvSpPr>
            <a:spLocks noGrp="1"/>
          </p:cNvSpPr>
          <p:nvPr>
            <p:ph type="sldNum" sz="quarter" idx="10"/>
          </p:nvPr>
        </p:nvSpPr>
        <p:spPr/>
        <p:txBody>
          <a:bodyPr/>
          <a:lstStyle/>
          <a:p>
            <a:fld id="{ED7726E1-AB1A-4D8A-8571-E6594B130E0E}" type="slidenum">
              <a:rPr lang="en-US" smtClean="0"/>
              <a:pPr/>
              <a:t>8</a:t>
            </a:fld>
            <a:endParaRPr lang="en-US"/>
          </a:p>
        </p:txBody>
      </p:sp>
    </p:spTree>
    <p:extLst>
      <p:ext uri="{BB962C8B-B14F-4D97-AF65-F5344CB8AC3E}">
        <p14:creationId xmlns:p14="http://schemas.microsoft.com/office/powerpoint/2010/main" val="698445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Employee favoritism is a drawback because a transformational</a:t>
            </a:r>
            <a:r>
              <a:rPr lang="en-US" baseline="0" dirty="0"/>
              <a:t> leader is easily swayed by one employee’s performance making the leader to favor the employee in terms of task allocation, bonuses, and job promotion among other attributes (</a:t>
            </a:r>
            <a:r>
              <a:rPr kumimoji="0" lang="en-US" sz="2500" b="0" i="0" u="none" strike="noStrike" kern="1200" cap="none" spc="0" normalizeH="0" baseline="0" noProof="0" dirty="0">
                <a:ln>
                  <a:noFill/>
                </a:ln>
                <a:solidFill>
                  <a:prstClr val="black"/>
                </a:solidFill>
                <a:effectLst/>
                <a:uLnTx/>
                <a:uFillTx/>
                <a:latin typeface="+mn-lt"/>
                <a:ea typeface="+mn-ea"/>
                <a:cs typeface="+mn-cs"/>
              </a:rPr>
              <a:t>Leonard, 2019)</a:t>
            </a:r>
            <a:r>
              <a:rPr lang="en-US" baseline="0" dirty="0"/>
              <a:t>. </a:t>
            </a:r>
          </a:p>
          <a:p>
            <a:r>
              <a:rPr lang="en-US" baseline="0" dirty="0"/>
              <a:t>Transformational leaders often want continuous results and this initiative often facilitates employee burn out and long working hours. With the influences transformational leaders often have, sometimes they backfire because sometimes their performances do note meet the expected or required results needed by their superiors. Also, wrong oversight detail can be easily supported based on employee performance. </a:t>
            </a:r>
          </a:p>
          <a:p>
            <a:r>
              <a:rPr lang="en-US" baseline="0" dirty="0"/>
              <a:t> </a:t>
            </a:r>
            <a:endParaRPr lang="en-US" dirty="0"/>
          </a:p>
        </p:txBody>
      </p:sp>
      <p:sp>
        <p:nvSpPr>
          <p:cNvPr id="4" name="Slide Number Placeholder 3"/>
          <p:cNvSpPr>
            <a:spLocks noGrp="1"/>
          </p:cNvSpPr>
          <p:nvPr>
            <p:ph type="sldNum" sz="quarter" idx="10"/>
          </p:nvPr>
        </p:nvSpPr>
        <p:spPr/>
        <p:txBody>
          <a:bodyPr/>
          <a:lstStyle/>
          <a:p>
            <a:fld id="{ED7726E1-AB1A-4D8A-8571-E6594B130E0E}" type="slidenum">
              <a:rPr lang="en-US" smtClean="0"/>
              <a:pPr/>
              <a:t>9</a:t>
            </a:fld>
            <a:endParaRPr lang="en-US"/>
          </a:p>
        </p:txBody>
      </p:sp>
    </p:spTree>
    <p:extLst>
      <p:ext uri="{BB962C8B-B14F-4D97-AF65-F5344CB8AC3E}">
        <p14:creationId xmlns:p14="http://schemas.microsoft.com/office/powerpoint/2010/main" val="3540276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0706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2381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3153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3756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33960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36035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8258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76621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39029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ECF205-6804-4EDE-BE9D-54388F049EDE}" type="datetimeFigureOut">
              <a:rPr lang="en-US" smtClean="0"/>
              <a:t>8/5/2021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D111D-F596-4DC5-A205-88B445B51D05}" type="slidenum">
              <a:rPr lang="en-US" smtClean="0"/>
              <a:t>‹#›</a:t>
            </a:fld>
            <a:endParaRPr lang="en-US"/>
          </a:p>
        </p:txBody>
      </p:sp>
    </p:spTree>
    <p:extLst>
      <p:ext uri="{BB962C8B-B14F-4D97-AF65-F5344CB8AC3E}">
        <p14:creationId xmlns:p14="http://schemas.microsoft.com/office/powerpoint/2010/main" val="63344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5407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0916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27985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326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7989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72072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1779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0934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8/5/2021</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64701087"/>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hyperlink" Target="https://www.sagepub.com/sites/default/files/up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626FC-E02D-492B-B005-A6B91944F28D}"/>
              </a:ext>
            </a:extLst>
          </p:cNvPr>
          <p:cNvSpPr>
            <a:spLocks noGrp="1"/>
          </p:cNvSpPr>
          <p:nvPr>
            <p:ph type="title"/>
          </p:nvPr>
        </p:nvSpPr>
        <p:spPr>
          <a:xfrm>
            <a:off x="1295402" y="982133"/>
            <a:ext cx="9601196" cy="1574799"/>
          </a:xfrm>
        </p:spPr>
        <p:txBody>
          <a:bodyPr>
            <a:normAutofit/>
          </a:bodyPr>
          <a:lstStyle/>
          <a:p>
            <a:r>
              <a:rPr lang="en-US" dirty="0">
                <a:solidFill>
                  <a:srgbClr val="0070C0"/>
                </a:solidFill>
              </a:rPr>
              <a:t>Personal Leadership Training </a:t>
            </a:r>
            <a:br>
              <a:rPr lang="en-US" dirty="0">
                <a:solidFill>
                  <a:srgbClr val="0070C0"/>
                </a:solidFill>
              </a:rPr>
            </a:br>
            <a:r>
              <a:rPr lang="en-US" dirty="0">
                <a:solidFill>
                  <a:srgbClr val="0070C0"/>
                </a:solidFill>
              </a:rPr>
              <a:t>Plan: Final</a:t>
            </a:r>
            <a:endParaRPr lang="en-US" sz="4000" dirty="0">
              <a:solidFill>
                <a:srgbClr val="0070C0"/>
              </a:solidFill>
            </a:endParaRPr>
          </a:p>
        </p:txBody>
      </p:sp>
      <p:sp>
        <p:nvSpPr>
          <p:cNvPr id="10" name="Content Placeholder 9"/>
          <p:cNvSpPr>
            <a:spLocks noGrp="1"/>
          </p:cNvSpPr>
          <p:nvPr>
            <p:ph idx="1"/>
          </p:nvPr>
        </p:nvSpPr>
        <p:spPr/>
        <p:txBody>
          <a:bodyPr>
            <a:normAutofit/>
          </a:bodyPr>
          <a:lstStyle/>
          <a:p>
            <a:pPr algn="ctr">
              <a:buNone/>
            </a:pPr>
            <a:endParaRPr lang="en-US" dirty="0"/>
          </a:p>
          <a:p>
            <a:pPr algn="ctr">
              <a:buNone/>
            </a:pPr>
            <a:r>
              <a:rPr lang="en-US" sz="2000" dirty="0"/>
              <a:t>A Presentation By :</a:t>
            </a:r>
          </a:p>
          <a:p>
            <a:pPr algn="ctr">
              <a:buNone/>
            </a:pPr>
            <a:r>
              <a:rPr lang="en-US" sz="2000" dirty="0"/>
              <a:t>MSL 6040 Current Issues in Leadership</a:t>
            </a:r>
          </a:p>
          <a:p>
            <a:pPr algn="ctr">
              <a:buNone/>
            </a:pPr>
            <a:r>
              <a:rPr lang="en-US" sz="2000" dirty="0"/>
              <a:t>Date:</a:t>
            </a:r>
          </a:p>
          <a:p>
            <a:pPr algn="ctr">
              <a:buNone/>
            </a:pPr>
            <a:endParaRPr lang="en-US" sz="2000" dirty="0"/>
          </a:p>
          <a:p>
            <a:pPr algn="ctr">
              <a:buNone/>
            </a:pPr>
            <a:endParaRPr lang="en-US" sz="2000" dirty="0"/>
          </a:p>
          <a:p>
            <a:pPr algn="ctr">
              <a:buNone/>
            </a:pPr>
            <a:endParaRPr lang="en-US" dirty="0"/>
          </a:p>
          <a:p>
            <a:pPr>
              <a:buNone/>
            </a:pPr>
            <a:endParaRPr lang="en-US" dirty="0"/>
          </a:p>
          <a:p>
            <a:pPr>
              <a:buNone/>
            </a:pPr>
            <a:endParaRPr lang="en-US" dirty="0"/>
          </a:p>
        </p:txBody>
      </p:sp>
      <p:sp>
        <p:nvSpPr>
          <p:cNvPr id="13314" name="AutoShape 2" descr="Image result for computer operating system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316" name="AutoShape 4" descr="Image result for computer operating system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318" name="AutoShape 6" descr="Image result for computer operating system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320" name="AutoShape 8" descr="Image result for computer operating system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322" name="AutoShape 10" descr="Image result for computer operating system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532984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7B683-E2AA-48AB-A7C8-0570C049D142}"/>
              </a:ext>
            </a:extLst>
          </p:cNvPr>
          <p:cNvSpPr>
            <a:spLocks noGrp="1"/>
          </p:cNvSpPr>
          <p:nvPr>
            <p:ph type="title"/>
          </p:nvPr>
        </p:nvSpPr>
        <p:spPr/>
        <p:txBody>
          <a:bodyPr>
            <a:normAutofit fontScale="90000"/>
          </a:bodyPr>
          <a:lstStyle/>
          <a:p>
            <a:r>
              <a:rPr kumimoji="0" lang="en-US" sz="4000" b="0" i="0" u="none" strike="noStrike" kern="1200" cap="none" spc="0" normalizeH="0" baseline="0" noProof="0" dirty="0">
                <a:ln w="3175" cmpd="sng">
                  <a:noFill/>
                </a:ln>
                <a:solidFill>
                  <a:srgbClr val="0070C0"/>
                </a:solidFill>
                <a:effectLst/>
                <a:uLnTx/>
                <a:uFillTx/>
                <a:latin typeface="Garamond" panose="02020404030301010803"/>
                <a:ea typeface="+mj-ea"/>
                <a:cs typeface="+mj-cs"/>
              </a:rPr>
              <a:t>PART 2: Leadership Knowledge </a:t>
            </a:r>
            <a:br>
              <a:rPr kumimoji="0" lang="en-US" sz="4000" b="0" i="0" u="none" strike="noStrike" kern="1200" cap="none" spc="0" normalizeH="0" baseline="0" noProof="0" dirty="0">
                <a:ln w="3175" cmpd="sng">
                  <a:noFill/>
                </a:ln>
                <a:solidFill>
                  <a:prstClr val="black">
                    <a:lumMod val="85000"/>
                    <a:lumOff val="15000"/>
                  </a:prstClr>
                </a:solidFill>
                <a:effectLst/>
                <a:uLnTx/>
                <a:uFillTx/>
                <a:latin typeface="Garamond" panose="02020404030301010803"/>
                <a:ea typeface="+mj-ea"/>
                <a:cs typeface="+mj-cs"/>
              </a:rPr>
            </a:br>
            <a:endParaRPr lang="en-US" dirty="0"/>
          </a:p>
        </p:txBody>
      </p:sp>
      <p:sp>
        <p:nvSpPr>
          <p:cNvPr id="3" name="Content Placeholder 2">
            <a:extLst>
              <a:ext uri="{FF2B5EF4-FFF2-40B4-BE49-F238E27FC236}">
                <a16:creationId xmlns:a16="http://schemas.microsoft.com/office/drawing/2014/main" id="{A86CEFAA-EB3C-4541-B024-07640A68796F}"/>
              </a:ext>
            </a:extLst>
          </p:cNvPr>
          <p:cNvSpPr>
            <a:spLocks noGrp="1"/>
          </p:cNvSpPr>
          <p:nvPr>
            <p:ph sz="half" idx="1"/>
          </p:nvPr>
        </p:nvSpPr>
        <p:spPr/>
        <p:txBody>
          <a:bodyPr>
            <a:normAutofit fontScale="92500"/>
          </a:bodyPr>
          <a:lstStyle/>
          <a:p>
            <a:pPr marL="0" indent="0">
              <a:buNone/>
            </a:pPr>
            <a:r>
              <a:rPr lang="en-US" sz="3600" b="1" dirty="0"/>
              <a:t>Leadership Knowledge I Need to Succeed</a:t>
            </a:r>
          </a:p>
          <a:p>
            <a:pPr lvl="1"/>
            <a:r>
              <a:rPr lang="en-US" sz="3200" dirty="0"/>
              <a:t>Effective communication </a:t>
            </a:r>
          </a:p>
          <a:p>
            <a:pPr lvl="1"/>
            <a:r>
              <a:rPr lang="en-US" sz="3200" dirty="0"/>
              <a:t>Strategic thinking </a:t>
            </a:r>
          </a:p>
          <a:p>
            <a:pPr lvl="1"/>
            <a:r>
              <a:rPr lang="en-US" sz="3200" dirty="0"/>
              <a:t>People management</a:t>
            </a:r>
          </a:p>
        </p:txBody>
      </p:sp>
      <p:pic>
        <p:nvPicPr>
          <p:cNvPr id="5" name="Content Placeholder 4">
            <a:extLst>
              <a:ext uri="{FF2B5EF4-FFF2-40B4-BE49-F238E27FC236}">
                <a16:creationId xmlns:a16="http://schemas.microsoft.com/office/drawing/2014/main" id="{845ACDCB-E1A8-4DED-9202-F3D554194A2B}"/>
              </a:ext>
            </a:extLst>
          </p:cNvPr>
          <p:cNvPicPr>
            <a:picLocks noGrp="1" noChangeAspect="1"/>
          </p:cNvPicPr>
          <p:nvPr>
            <p:ph sz="half" idx="2"/>
          </p:nvPr>
        </p:nvPicPr>
        <p:blipFill>
          <a:blip r:embed="rId3"/>
          <a:stretch>
            <a:fillRect/>
          </a:stretch>
        </p:blipFill>
        <p:spPr>
          <a:xfrm>
            <a:off x="6181725" y="2692400"/>
            <a:ext cx="4718050" cy="2760457"/>
          </a:xfrm>
          <a:prstGeom prst="rect">
            <a:avLst/>
          </a:prstGeom>
        </p:spPr>
      </p:pic>
    </p:spTree>
    <p:extLst>
      <p:ext uri="{BB962C8B-B14F-4D97-AF65-F5344CB8AC3E}">
        <p14:creationId xmlns:p14="http://schemas.microsoft.com/office/powerpoint/2010/main" val="1959205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solidFill>
                  <a:srgbClr val="0070C0"/>
                </a:solidFill>
              </a:rPr>
              <a:t>Continued….</a:t>
            </a:r>
            <a:r>
              <a:rPr lang="en-US" dirty="0">
                <a:solidFill>
                  <a:srgbClr val="0070C0"/>
                </a:solidFill>
              </a:rPr>
              <a:t> Leadership Knowledge I </a:t>
            </a:r>
            <a:br>
              <a:rPr lang="en-US" dirty="0">
                <a:solidFill>
                  <a:srgbClr val="0070C0"/>
                </a:solidFill>
              </a:rPr>
            </a:br>
            <a:r>
              <a:rPr lang="en-US" dirty="0">
                <a:solidFill>
                  <a:srgbClr val="0070C0"/>
                </a:solidFill>
              </a:rPr>
              <a:t>Need to Succeed</a:t>
            </a:r>
          </a:p>
        </p:txBody>
      </p:sp>
      <p:sp>
        <p:nvSpPr>
          <p:cNvPr id="3" name="Content Placeholder 2"/>
          <p:cNvSpPr>
            <a:spLocks noGrp="1"/>
          </p:cNvSpPr>
          <p:nvPr>
            <p:ph sz="half" idx="1"/>
          </p:nvPr>
        </p:nvSpPr>
        <p:spPr>
          <a:xfrm>
            <a:off x="1154954" y="2603500"/>
            <a:ext cx="4825158" cy="3492500"/>
          </a:xfrm>
        </p:spPr>
        <p:txBody>
          <a:bodyPr>
            <a:noAutofit/>
          </a:bodyPr>
          <a:lstStyle/>
          <a:p>
            <a:r>
              <a:rPr lang="en-US" sz="3000" dirty="0"/>
              <a:t>Ability to lead and manage organizational change </a:t>
            </a:r>
          </a:p>
          <a:p>
            <a:r>
              <a:rPr lang="en-US" sz="3000" dirty="0"/>
              <a:t>Persuasive and influential skills (Park &amp; Kim, 2018)</a:t>
            </a:r>
          </a:p>
          <a:p>
            <a:r>
              <a:rPr lang="en-US" sz="3000" dirty="0"/>
              <a:t>Strategic planning and delivery</a:t>
            </a:r>
          </a:p>
        </p:txBody>
      </p:sp>
      <p:pic>
        <p:nvPicPr>
          <p:cNvPr id="7" name="Content Placeholder 6">
            <a:extLst>
              <a:ext uri="{FF2B5EF4-FFF2-40B4-BE49-F238E27FC236}">
                <a16:creationId xmlns:a16="http://schemas.microsoft.com/office/drawing/2014/main" id="{897CFC38-F715-4FCA-BF7B-88C843089176}"/>
              </a:ext>
            </a:extLst>
          </p:cNvPr>
          <p:cNvPicPr>
            <a:picLocks noGrp="1" noChangeAspect="1"/>
          </p:cNvPicPr>
          <p:nvPr>
            <p:ph sz="half" idx="2"/>
          </p:nvPr>
        </p:nvPicPr>
        <p:blipFill>
          <a:blip r:embed="rId3"/>
          <a:stretch>
            <a:fillRect/>
          </a:stretch>
        </p:blipFill>
        <p:spPr>
          <a:xfrm>
            <a:off x="6336429" y="2560638"/>
            <a:ext cx="4408642" cy="3309937"/>
          </a:xfrm>
          <a:prstGeom prst="rect">
            <a:avLst/>
          </a:prstGeom>
        </p:spPr>
      </p:pic>
    </p:spTree>
    <p:extLst>
      <p:ext uri="{BB962C8B-B14F-4D97-AF65-F5344CB8AC3E}">
        <p14:creationId xmlns:p14="http://schemas.microsoft.com/office/powerpoint/2010/main" val="2829363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solidFill>
                  <a:srgbClr val="0070C0"/>
                </a:solidFill>
              </a:rPr>
              <a:t>Continued….</a:t>
            </a:r>
            <a:r>
              <a:rPr lang="en-US" dirty="0">
                <a:solidFill>
                  <a:srgbClr val="0070C0"/>
                </a:solidFill>
              </a:rPr>
              <a:t> Leadership Knowledge I </a:t>
            </a:r>
            <a:br>
              <a:rPr lang="en-US" dirty="0">
                <a:solidFill>
                  <a:srgbClr val="0070C0"/>
                </a:solidFill>
              </a:rPr>
            </a:br>
            <a:r>
              <a:rPr lang="en-US" dirty="0">
                <a:solidFill>
                  <a:srgbClr val="0070C0"/>
                </a:solidFill>
              </a:rPr>
              <a:t>Need to Succeed</a:t>
            </a:r>
          </a:p>
        </p:txBody>
      </p:sp>
      <p:sp>
        <p:nvSpPr>
          <p:cNvPr id="3" name="Content Placeholder 2"/>
          <p:cNvSpPr>
            <a:spLocks noGrp="1"/>
          </p:cNvSpPr>
          <p:nvPr>
            <p:ph sz="half" idx="1"/>
          </p:nvPr>
        </p:nvSpPr>
        <p:spPr>
          <a:xfrm>
            <a:off x="1154954" y="2603500"/>
            <a:ext cx="4825158" cy="4132580"/>
          </a:xfrm>
        </p:spPr>
        <p:txBody>
          <a:bodyPr>
            <a:noAutofit/>
          </a:bodyPr>
          <a:lstStyle/>
          <a:p>
            <a:r>
              <a:rPr lang="en-US" sz="3000" dirty="0"/>
              <a:t>Team-Building Skills</a:t>
            </a:r>
          </a:p>
          <a:p>
            <a:endParaRPr lang="en-US" sz="3000" dirty="0"/>
          </a:p>
          <a:p>
            <a:r>
              <a:rPr lang="en-US" sz="3000" dirty="0"/>
              <a:t>Problem-solving knowledge (Indeed Editorial Team, 2021)</a:t>
            </a:r>
          </a:p>
          <a:p>
            <a:r>
              <a:rPr lang="en-US" sz="3000" dirty="0"/>
              <a:t>Innovative and creative </a:t>
            </a:r>
          </a:p>
        </p:txBody>
      </p:sp>
      <p:pic>
        <p:nvPicPr>
          <p:cNvPr id="7" name="Content Placeholder 6">
            <a:extLst>
              <a:ext uri="{FF2B5EF4-FFF2-40B4-BE49-F238E27FC236}">
                <a16:creationId xmlns:a16="http://schemas.microsoft.com/office/drawing/2014/main" id="{19C4A9E1-6808-4EB7-A64D-B08F75CE3018}"/>
              </a:ext>
            </a:extLst>
          </p:cNvPr>
          <p:cNvPicPr>
            <a:picLocks noGrp="1" noChangeAspect="1"/>
          </p:cNvPicPr>
          <p:nvPr>
            <p:ph sz="half" idx="2"/>
          </p:nvPr>
        </p:nvPicPr>
        <p:blipFill>
          <a:blip r:embed="rId3"/>
          <a:stretch>
            <a:fillRect/>
          </a:stretch>
        </p:blipFill>
        <p:spPr>
          <a:xfrm>
            <a:off x="5980112" y="2794000"/>
            <a:ext cx="5263621" cy="3081867"/>
          </a:xfrm>
          <a:prstGeom prst="rect">
            <a:avLst/>
          </a:prstGeom>
        </p:spPr>
      </p:pic>
    </p:spTree>
    <p:extLst>
      <p:ext uri="{BB962C8B-B14F-4D97-AF65-F5344CB8AC3E}">
        <p14:creationId xmlns:p14="http://schemas.microsoft.com/office/powerpoint/2010/main" val="928674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1119384"/>
          </a:xfrm>
        </p:spPr>
        <p:txBody>
          <a:bodyPr>
            <a:normAutofit fontScale="90000"/>
          </a:bodyPr>
          <a:lstStyle/>
          <a:p>
            <a:r>
              <a:rPr lang="en-US" sz="4000" dirty="0">
                <a:solidFill>
                  <a:srgbClr val="0070C0"/>
                </a:solidFill>
              </a:rPr>
              <a:t>Knowledge that I Possess </a:t>
            </a:r>
            <a:br>
              <a:rPr lang="en-US" sz="4000" dirty="0">
                <a:solidFill>
                  <a:srgbClr val="0070C0"/>
                </a:solidFill>
              </a:rPr>
            </a:br>
            <a:r>
              <a:rPr lang="en-US" sz="4000" dirty="0">
                <a:solidFill>
                  <a:srgbClr val="0070C0"/>
                </a:solidFill>
              </a:rPr>
              <a:t>Already</a:t>
            </a:r>
          </a:p>
        </p:txBody>
      </p:sp>
      <p:sp>
        <p:nvSpPr>
          <p:cNvPr id="3" name="Content Placeholder 2"/>
          <p:cNvSpPr>
            <a:spLocks noGrp="1"/>
          </p:cNvSpPr>
          <p:nvPr>
            <p:ph sz="half" idx="1"/>
          </p:nvPr>
        </p:nvSpPr>
        <p:spPr>
          <a:xfrm>
            <a:off x="1154954" y="2603500"/>
            <a:ext cx="4825158" cy="3604796"/>
          </a:xfrm>
        </p:spPr>
        <p:txBody>
          <a:bodyPr>
            <a:noAutofit/>
          </a:bodyPr>
          <a:lstStyle/>
          <a:p>
            <a:r>
              <a:rPr lang="en-US" sz="3000" dirty="0"/>
              <a:t>Effective Communication</a:t>
            </a:r>
          </a:p>
          <a:p>
            <a:endParaRPr lang="en-US" sz="3000" dirty="0"/>
          </a:p>
          <a:p>
            <a:r>
              <a:rPr lang="en-US" sz="3000" dirty="0"/>
              <a:t>Problem-solving </a:t>
            </a:r>
          </a:p>
          <a:p>
            <a:endParaRPr lang="en-US" sz="3000" dirty="0"/>
          </a:p>
          <a:p>
            <a:r>
              <a:rPr lang="en-US" sz="3000" dirty="0"/>
              <a:t> People management </a:t>
            </a:r>
          </a:p>
          <a:p>
            <a:endParaRPr lang="en-US" sz="3000" dirty="0"/>
          </a:p>
          <a:p>
            <a:endParaRPr lang="en-US" sz="1100" dirty="0"/>
          </a:p>
        </p:txBody>
      </p:sp>
      <p:pic>
        <p:nvPicPr>
          <p:cNvPr id="7" name="Content Placeholder 6">
            <a:extLst>
              <a:ext uri="{FF2B5EF4-FFF2-40B4-BE49-F238E27FC236}">
                <a16:creationId xmlns:a16="http://schemas.microsoft.com/office/drawing/2014/main" id="{4D0EEA05-13C1-4270-9FDF-F0F828812D16}"/>
              </a:ext>
            </a:extLst>
          </p:cNvPr>
          <p:cNvPicPr>
            <a:picLocks noGrp="1" noChangeAspect="1"/>
          </p:cNvPicPr>
          <p:nvPr>
            <p:ph sz="half" idx="2"/>
          </p:nvPr>
        </p:nvPicPr>
        <p:blipFill>
          <a:blip r:embed="rId3"/>
          <a:stretch>
            <a:fillRect/>
          </a:stretch>
        </p:blipFill>
        <p:spPr>
          <a:xfrm>
            <a:off x="6181725" y="2598364"/>
            <a:ext cx="4718050" cy="3234485"/>
          </a:xfrm>
          <a:prstGeom prst="rect">
            <a:avLst/>
          </a:prstGeom>
        </p:spPr>
      </p:pic>
    </p:spTree>
    <p:extLst>
      <p:ext uri="{BB962C8B-B14F-4D97-AF65-F5344CB8AC3E}">
        <p14:creationId xmlns:p14="http://schemas.microsoft.com/office/powerpoint/2010/main" val="2577424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solidFill>
                  <a:srgbClr val="0070C0"/>
                </a:solidFill>
              </a:rPr>
              <a:t>Knowledge That I Do </a:t>
            </a:r>
            <a:br>
              <a:rPr lang="en-US" dirty="0">
                <a:solidFill>
                  <a:srgbClr val="0070C0"/>
                </a:solidFill>
              </a:rPr>
            </a:br>
            <a:r>
              <a:rPr lang="en-US" dirty="0">
                <a:solidFill>
                  <a:srgbClr val="0070C0"/>
                </a:solidFill>
              </a:rPr>
              <a:t>Not Have Yet</a:t>
            </a:r>
          </a:p>
        </p:txBody>
      </p:sp>
      <p:sp>
        <p:nvSpPr>
          <p:cNvPr id="3" name="Content Placeholder 2"/>
          <p:cNvSpPr>
            <a:spLocks noGrp="1"/>
          </p:cNvSpPr>
          <p:nvPr>
            <p:ph sz="half" idx="1"/>
          </p:nvPr>
        </p:nvSpPr>
        <p:spPr>
          <a:xfrm>
            <a:off x="1154954" y="2603500"/>
            <a:ext cx="4825158" cy="3652921"/>
          </a:xfrm>
        </p:spPr>
        <p:txBody>
          <a:bodyPr>
            <a:noAutofit/>
          </a:bodyPr>
          <a:lstStyle/>
          <a:p>
            <a:r>
              <a:rPr lang="en-US" sz="3200" dirty="0"/>
              <a:t>Strategic management</a:t>
            </a:r>
          </a:p>
          <a:p>
            <a:endParaRPr lang="en-US" sz="3200" dirty="0"/>
          </a:p>
          <a:p>
            <a:r>
              <a:rPr lang="en-US" sz="3200" dirty="0"/>
              <a:t>Managing organizational change </a:t>
            </a:r>
          </a:p>
          <a:p>
            <a:endParaRPr lang="en-US" sz="3200" dirty="0"/>
          </a:p>
          <a:p>
            <a:r>
              <a:rPr lang="en-US" sz="3200" dirty="0"/>
              <a:t>Team building </a:t>
            </a:r>
          </a:p>
        </p:txBody>
      </p:sp>
      <p:pic>
        <p:nvPicPr>
          <p:cNvPr id="7" name="Content Placeholder 6">
            <a:extLst>
              <a:ext uri="{FF2B5EF4-FFF2-40B4-BE49-F238E27FC236}">
                <a16:creationId xmlns:a16="http://schemas.microsoft.com/office/drawing/2014/main" id="{5DDCF209-4DB5-4995-BF08-0E9D6760B874}"/>
              </a:ext>
            </a:extLst>
          </p:cNvPr>
          <p:cNvPicPr>
            <a:picLocks noGrp="1" noChangeAspect="1"/>
          </p:cNvPicPr>
          <p:nvPr>
            <p:ph sz="half" idx="2"/>
          </p:nvPr>
        </p:nvPicPr>
        <p:blipFill>
          <a:blip r:embed="rId3"/>
          <a:stretch>
            <a:fillRect/>
          </a:stretch>
        </p:blipFill>
        <p:spPr>
          <a:xfrm>
            <a:off x="6181725" y="2602622"/>
            <a:ext cx="4718050" cy="3652921"/>
          </a:xfrm>
          <a:prstGeom prst="rect">
            <a:avLst/>
          </a:prstGeom>
        </p:spPr>
      </p:pic>
    </p:spTree>
    <p:extLst>
      <p:ext uri="{BB962C8B-B14F-4D97-AF65-F5344CB8AC3E}">
        <p14:creationId xmlns:p14="http://schemas.microsoft.com/office/powerpoint/2010/main" val="559274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solidFill>
                  <a:srgbClr val="0070C0"/>
                </a:solidFill>
              </a:rPr>
              <a:t>How to Leverage Knowledge to </a:t>
            </a:r>
            <a:br>
              <a:rPr lang="en-US" dirty="0">
                <a:solidFill>
                  <a:srgbClr val="0070C0"/>
                </a:solidFill>
              </a:rPr>
            </a:br>
            <a:r>
              <a:rPr lang="en-US" dirty="0">
                <a:solidFill>
                  <a:srgbClr val="0070C0"/>
                </a:solidFill>
              </a:rPr>
              <a:t>Empower Employees  </a:t>
            </a:r>
          </a:p>
        </p:txBody>
      </p:sp>
      <p:sp>
        <p:nvSpPr>
          <p:cNvPr id="3" name="Content Placeholder 2"/>
          <p:cNvSpPr>
            <a:spLocks noGrp="1"/>
          </p:cNvSpPr>
          <p:nvPr>
            <p:ph sz="half" idx="1"/>
          </p:nvPr>
        </p:nvSpPr>
        <p:spPr/>
        <p:txBody>
          <a:bodyPr>
            <a:normAutofit/>
          </a:bodyPr>
          <a:lstStyle/>
          <a:p>
            <a:r>
              <a:rPr lang="en-US" sz="3000" dirty="0"/>
              <a:t>By sharing knowledge with employees</a:t>
            </a:r>
          </a:p>
          <a:p>
            <a:r>
              <a:rPr lang="en-US" sz="3000" dirty="0"/>
              <a:t>By delegating decision-making and authority</a:t>
            </a:r>
          </a:p>
          <a:p>
            <a:r>
              <a:rPr lang="en-US" sz="3000" dirty="0"/>
              <a:t>Give constructive feedback (Zeb et al., 2019).</a:t>
            </a:r>
          </a:p>
          <a:p>
            <a:endParaRPr lang="en-US" sz="3000" dirty="0"/>
          </a:p>
        </p:txBody>
      </p:sp>
      <p:pic>
        <p:nvPicPr>
          <p:cNvPr id="6" name="Content Placeholder 5">
            <a:extLst>
              <a:ext uri="{FF2B5EF4-FFF2-40B4-BE49-F238E27FC236}">
                <a16:creationId xmlns:a16="http://schemas.microsoft.com/office/drawing/2014/main" id="{1D7CB0BC-47BF-4C5D-BAFB-F87248F0AD5A}"/>
              </a:ext>
            </a:extLst>
          </p:cNvPr>
          <p:cNvPicPr>
            <a:picLocks noGrp="1" noChangeAspect="1"/>
          </p:cNvPicPr>
          <p:nvPr>
            <p:ph sz="half" idx="2"/>
          </p:nvPr>
        </p:nvPicPr>
        <p:blipFill>
          <a:blip r:embed="rId3"/>
          <a:stretch>
            <a:fillRect/>
          </a:stretch>
        </p:blipFill>
        <p:spPr>
          <a:xfrm>
            <a:off x="6181725" y="2560321"/>
            <a:ext cx="5011208" cy="3310128"/>
          </a:xfrm>
          <a:prstGeom prst="rect">
            <a:avLst/>
          </a:prstGeom>
        </p:spPr>
      </p:pic>
    </p:spTree>
    <p:extLst>
      <p:ext uri="{BB962C8B-B14F-4D97-AF65-F5344CB8AC3E}">
        <p14:creationId xmlns:p14="http://schemas.microsoft.com/office/powerpoint/2010/main" val="4135719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9893C-0ED1-446D-975C-A11DD8C282A1}"/>
              </a:ext>
            </a:extLst>
          </p:cNvPr>
          <p:cNvSpPr>
            <a:spLocks noGrp="1"/>
          </p:cNvSpPr>
          <p:nvPr>
            <p:ph type="title"/>
          </p:nvPr>
        </p:nvSpPr>
        <p:spPr/>
        <p:txBody>
          <a:bodyPr>
            <a:normAutofit fontScale="90000"/>
          </a:bodyPr>
          <a:lstStyle/>
          <a:p>
            <a:r>
              <a:rPr lang="en-US" dirty="0">
                <a:solidFill>
                  <a:srgbClr val="0070C0"/>
                </a:solidFill>
              </a:rPr>
              <a:t>How to Increase Workplace </a:t>
            </a:r>
            <a:br>
              <a:rPr lang="en-US" dirty="0">
                <a:solidFill>
                  <a:srgbClr val="0070C0"/>
                </a:solidFill>
              </a:rPr>
            </a:br>
            <a:r>
              <a:rPr lang="en-US" dirty="0">
                <a:solidFill>
                  <a:srgbClr val="0070C0"/>
                </a:solidFill>
              </a:rPr>
              <a:t>Morale </a:t>
            </a:r>
          </a:p>
        </p:txBody>
      </p:sp>
      <p:sp>
        <p:nvSpPr>
          <p:cNvPr id="3" name="Content Placeholder 2">
            <a:extLst>
              <a:ext uri="{FF2B5EF4-FFF2-40B4-BE49-F238E27FC236}">
                <a16:creationId xmlns:a16="http://schemas.microsoft.com/office/drawing/2014/main" id="{1096F04B-0B3F-421F-85E6-86BC6AA28565}"/>
              </a:ext>
            </a:extLst>
          </p:cNvPr>
          <p:cNvSpPr>
            <a:spLocks noGrp="1"/>
          </p:cNvSpPr>
          <p:nvPr>
            <p:ph sz="half" idx="1"/>
          </p:nvPr>
        </p:nvSpPr>
        <p:spPr/>
        <p:txBody>
          <a:bodyPr>
            <a:normAutofit/>
          </a:bodyPr>
          <a:lstStyle/>
          <a:p>
            <a:r>
              <a:rPr lang="en-US" sz="3000" dirty="0"/>
              <a:t>Entrench open communication </a:t>
            </a:r>
          </a:p>
          <a:p>
            <a:r>
              <a:rPr lang="en-US" sz="3000" dirty="0"/>
              <a:t>Seek and respond to employee feedback</a:t>
            </a:r>
          </a:p>
          <a:p>
            <a:r>
              <a:rPr lang="en-US" sz="3000" dirty="0"/>
              <a:t>Reward employee effort and achievements (Varma, 2017)</a:t>
            </a:r>
          </a:p>
        </p:txBody>
      </p:sp>
      <p:pic>
        <p:nvPicPr>
          <p:cNvPr id="5" name="Content Placeholder 4">
            <a:extLst>
              <a:ext uri="{FF2B5EF4-FFF2-40B4-BE49-F238E27FC236}">
                <a16:creationId xmlns:a16="http://schemas.microsoft.com/office/drawing/2014/main" id="{E44416A4-C9E4-4F54-A372-2CBDCCB95423}"/>
              </a:ext>
            </a:extLst>
          </p:cNvPr>
          <p:cNvPicPr>
            <a:picLocks noGrp="1" noChangeAspect="1"/>
          </p:cNvPicPr>
          <p:nvPr>
            <p:ph sz="half" idx="2"/>
          </p:nvPr>
        </p:nvPicPr>
        <p:blipFill>
          <a:blip r:embed="rId3"/>
          <a:stretch>
            <a:fillRect/>
          </a:stretch>
        </p:blipFill>
        <p:spPr>
          <a:xfrm>
            <a:off x="6175250" y="2560320"/>
            <a:ext cx="4966883" cy="3310128"/>
          </a:xfrm>
          <a:prstGeom prst="rect">
            <a:avLst/>
          </a:prstGeom>
        </p:spPr>
      </p:pic>
    </p:spTree>
    <p:extLst>
      <p:ext uri="{BB962C8B-B14F-4D97-AF65-F5344CB8AC3E}">
        <p14:creationId xmlns:p14="http://schemas.microsoft.com/office/powerpoint/2010/main" val="276736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BE3E9-6135-429F-8F4C-5B1666D43560}"/>
              </a:ext>
            </a:extLst>
          </p:cNvPr>
          <p:cNvSpPr>
            <a:spLocks noGrp="1"/>
          </p:cNvSpPr>
          <p:nvPr>
            <p:ph type="title"/>
          </p:nvPr>
        </p:nvSpPr>
        <p:spPr/>
        <p:txBody>
          <a:bodyPr>
            <a:normAutofit fontScale="90000"/>
          </a:bodyPr>
          <a:lstStyle/>
          <a:p>
            <a:r>
              <a:rPr lang="en-US" sz="2700" dirty="0">
                <a:solidFill>
                  <a:srgbClr val="0070C0"/>
                </a:solidFill>
              </a:rPr>
              <a:t>Continued</a:t>
            </a:r>
            <a:r>
              <a:rPr lang="en-US" dirty="0">
                <a:solidFill>
                  <a:srgbClr val="0070C0"/>
                </a:solidFill>
              </a:rPr>
              <a:t>…How to Increase Employee </a:t>
            </a:r>
            <a:br>
              <a:rPr lang="en-US" dirty="0">
                <a:solidFill>
                  <a:srgbClr val="0070C0"/>
                </a:solidFill>
              </a:rPr>
            </a:br>
            <a:r>
              <a:rPr lang="en-US" dirty="0">
                <a:solidFill>
                  <a:srgbClr val="0070C0"/>
                </a:solidFill>
              </a:rPr>
              <a:t>			Workplace Morale </a:t>
            </a:r>
          </a:p>
        </p:txBody>
      </p:sp>
      <p:sp>
        <p:nvSpPr>
          <p:cNvPr id="3" name="Content Placeholder 2">
            <a:extLst>
              <a:ext uri="{FF2B5EF4-FFF2-40B4-BE49-F238E27FC236}">
                <a16:creationId xmlns:a16="http://schemas.microsoft.com/office/drawing/2014/main" id="{AF760711-3C5E-4A71-A7E6-8087EAC8F189}"/>
              </a:ext>
            </a:extLst>
          </p:cNvPr>
          <p:cNvSpPr>
            <a:spLocks noGrp="1"/>
          </p:cNvSpPr>
          <p:nvPr>
            <p:ph sz="half" idx="1"/>
          </p:nvPr>
        </p:nvSpPr>
        <p:spPr/>
        <p:txBody>
          <a:bodyPr>
            <a:normAutofit lnSpcReduction="10000"/>
          </a:bodyPr>
          <a:lstStyle/>
          <a:p>
            <a:r>
              <a:rPr lang="en-US" sz="2800" dirty="0"/>
              <a:t>Offer opportunities for professional growth</a:t>
            </a:r>
          </a:p>
          <a:p>
            <a:r>
              <a:rPr lang="en-US" sz="2800" dirty="0"/>
              <a:t>Foster a culture of honesty and integrity</a:t>
            </a:r>
          </a:p>
          <a:p>
            <a:r>
              <a:rPr lang="en-US" sz="2800" dirty="0"/>
              <a:t>Setting challenging but achievable employee goals (Zeb et al., 2019).</a:t>
            </a:r>
          </a:p>
          <a:p>
            <a:pPr lvl="1"/>
            <a:endParaRPr lang="en-US" sz="2400" dirty="0"/>
          </a:p>
        </p:txBody>
      </p:sp>
      <p:pic>
        <p:nvPicPr>
          <p:cNvPr id="5" name="Content Placeholder 4">
            <a:extLst>
              <a:ext uri="{FF2B5EF4-FFF2-40B4-BE49-F238E27FC236}">
                <a16:creationId xmlns:a16="http://schemas.microsoft.com/office/drawing/2014/main" id="{FB8AEE0F-2BC7-4B39-AABC-47EB9C04E169}"/>
              </a:ext>
            </a:extLst>
          </p:cNvPr>
          <p:cNvPicPr>
            <a:picLocks noGrp="1" noChangeAspect="1"/>
          </p:cNvPicPr>
          <p:nvPr>
            <p:ph sz="half" idx="2"/>
          </p:nvPr>
        </p:nvPicPr>
        <p:blipFill>
          <a:blip r:embed="rId3"/>
          <a:stretch>
            <a:fillRect/>
          </a:stretch>
        </p:blipFill>
        <p:spPr>
          <a:xfrm>
            <a:off x="6181725" y="2727393"/>
            <a:ext cx="4718050" cy="2976426"/>
          </a:xfrm>
          <a:prstGeom prst="rect">
            <a:avLst/>
          </a:prstGeom>
        </p:spPr>
      </p:pic>
    </p:spTree>
    <p:extLst>
      <p:ext uri="{BB962C8B-B14F-4D97-AF65-F5344CB8AC3E}">
        <p14:creationId xmlns:p14="http://schemas.microsoft.com/office/powerpoint/2010/main" val="297633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solidFill>
                  <a:srgbClr val="0070C0"/>
                </a:solidFill>
              </a:rPr>
              <a:t>PART 3: Personal Leadership Training Plan: Skills</a:t>
            </a:r>
          </a:p>
        </p:txBody>
      </p:sp>
      <p:sp>
        <p:nvSpPr>
          <p:cNvPr id="3" name="Content Placeholder 2"/>
          <p:cNvSpPr>
            <a:spLocks noGrp="1"/>
          </p:cNvSpPr>
          <p:nvPr>
            <p:ph idx="1"/>
          </p:nvPr>
        </p:nvSpPr>
        <p:spPr/>
        <p:txBody>
          <a:bodyPr>
            <a:normAutofit fontScale="92500" lnSpcReduction="10000"/>
          </a:bodyPr>
          <a:lstStyle/>
          <a:p>
            <a:r>
              <a:rPr lang="en-US" dirty="0"/>
              <a:t>Personal leadership regards taking responsibility of ones aspect of life and leading it in the best direction.</a:t>
            </a:r>
          </a:p>
          <a:p>
            <a:r>
              <a:rPr lang="en-US" dirty="0"/>
              <a:t>Taking responsibility ensures that an individual is organized and is accountable for ay actions taken (</a:t>
            </a:r>
            <a:r>
              <a:rPr lang="en-US" dirty="0">
                <a:solidFill>
                  <a:srgbClr val="222222"/>
                </a:solidFill>
                <a:latin typeface="Arial" panose="020B0604020202020204" pitchFamily="34" charset="0"/>
              </a:rPr>
              <a:t>Wirba, 2012</a:t>
            </a:r>
            <a:r>
              <a:rPr lang="en-US" dirty="0"/>
              <a:t>).</a:t>
            </a:r>
          </a:p>
          <a:p>
            <a:r>
              <a:rPr lang="en-US" dirty="0"/>
              <a:t>Leadership skills involve effective listening, discipline, critical thinking, constant learning, team work, taking initiatives among others.</a:t>
            </a:r>
          </a:p>
          <a:p>
            <a:r>
              <a:rPr lang="en-US" dirty="0"/>
              <a:t>The situational leadership model and normative decision model are essential leadership training theories whose application can only be achieved by exhibiting certain skills.</a:t>
            </a:r>
          </a:p>
        </p:txBody>
      </p:sp>
    </p:spTree>
    <p:extLst>
      <p:ext uri="{BB962C8B-B14F-4D97-AF65-F5344CB8AC3E}">
        <p14:creationId xmlns:p14="http://schemas.microsoft.com/office/powerpoint/2010/main" val="2993882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solidFill>
                  <a:srgbClr val="0070C0"/>
                </a:solidFill>
              </a:rPr>
              <a:t>PART 3: Personal Leadership Training Plan: Skills</a:t>
            </a:r>
            <a:br>
              <a:rPr lang="en-US" dirty="0">
                <a:solidFill>
                  <a:srgbClr val="0070C0"/>
                </a:solidFill>
              </a:rPr>
            </a:br>
            <a:endParaRPr lang="en-US" dirty="0">
              <a:solidFill>
                <a:srgbClr val="0070C0"/>
              </a:solidFill>
            </a:endParaRPr>
          </a:p>
        </p:txBody>
      </p:sp>
      <p:sp>
        <p:nvSpPr>
          <p:cNvPr id="3" name="Content Placeholder 2"/>
          <p:cNvSpPr>
            <a:spLocks noGrp="1"/>
          </p:cNvSpPr>
          <p:nvPr>
            <p:ph sz="half" idx="1"/>
          </p:nvPr>
        </p:nvSpPr>
        <p:spPr/>
        <p:txBody>
          <a:bodyPr>
            <a:normAutofit fontScale="85000" lnSpcReduction="20000"/>
          </a:bodyPr>
          <a:lstStyle/>
          <a:p>
            <a:pPr marL="0" indent="0">
              <a:buNone/>
            </a:pPr>
            <a:r>
              <a:rPr lang="en-US" sz="3200" b="1" dirty="0">
                <a:solidFill>
                  <a:schemeClr val="tx1"/>
                </a:solidFill>
              </a:rPr>
              <a:t>Personal Skills for Situational </a:t>
            </a:r>
            <a:br>
              <a:rPr lang="en-US" sz="3200" b="1" dirty="0">
                <a:solidFill>
                  <a:schemeClr val="tx1"/>
                </a:solidFill>
              </a:rPr>
            </a:br>
            <a:r>
              <a:rPr lang="en-US" sz="3200" b="1" dirty="0">
                <a:solidFill>
                  <a:schemeClr val="tx1"/>
                </a:solidFill>
              </a:rPr>
              <a:t>Leadership Model</a:t>
            </a:r>
          </a:p>
          <a:p>
            <a:r>
              <a:rPr lang="en-US" sz="3200" dirty="0"/>
              <a:t>Leadership adapts styles to team dynamics</a:t>
            </a:r>
          </a:p>
          <a:p>
            <a:r>
              <a:rPr lang="en-US" sz="3200" dirty="0"/>
              <a:t>Effective communication</a:t>
            </a:r>
          </a:p>
          <a:p>
            <a:r>
              <a:rPr lang="en-US" sz="3200" dirty="0"/>
              <a:t>Persuasion </a:t>
            </a:r>
          </a:p>
          <a:p>
            <a:r>
              <a:rPr lang="en-US" sz="3200" dirty="0"/>
              <a:t>Collaboration</a:t>
            </a:r>
          </a:p>
          <a:p>
            <a:endParaRPr lang="en-US" sz="3200" dirty="0"/>
          </a:p>
        </p:txBody>
      </p:sp>
      <p:pic>
        <p:nvPicPr>
          <p:cNvPr id="7" name="Content Placeholder 6">
            <a:extLst>
              <a:ext uri="{FF2B5EF4-FFF2-40B4-BE49-F238E27FC236}">
                <a16:creationId xmlns:a16="http://schemas.microsoft.com/office/drawing/2014/main" id="{4CAC414E-0CF4-4BCA-BD13-4E4C9B0CCDFE}"/>
              </a:ext>
            </a:extLst>
          </p:cNvPr>
          <p:cNvPicPr>
            <a:picLocks noGrp="1" noChangeAspect="1"/>
          </p:cNvPicPr>
          <p:nvPr>
            <p:ph sz="half" idx="2"/>
          </p:nvPr>
        </p:nvPicPr>
        <p:blipFill>
          <a:blip r:embed="rId3"/>
          <a:stretch>
            <a:fillRect/>
          </a:stretch>
        </p:blipFill>
        <p:spPr>
          <a:xfrm>
            <a:off x="5610386" y="2560638"/>
            <a:ext cx="5120701" cy="3468203"/>
          </a:xfrm>
          <a:prstGeom prst="rect">
            <a:avLst/>
          </a:prstGeom>
        </p:spPr>
      </p:pic>
    </p:spTree>
    <p:extLst>
      <p:ext uri="{BB962C8B-B14F-4D97-AF65-F5344CB8AC3E}">
        <p14:creationId xmlns:p14="http://schemas.microsoft.com/office/powerpoint/2010/main" val="1649521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Introduction</a:t>
            </a:r>
          </a:p>
        </p:txBody>
      </p:sp>
      <p:sp>
        <p:nvSpPr>
          <p:cNvPr id="3" name="Content Placeholder 2"/>
          <p:cNvSpPr>
            <a:spLocks noGrp="1"/>
          </p:cNvSpPr>
          <p:nvPr>
            <p:ph sz="half" idx="1"/>
          </p:nvPr>
        </p:nvSpPr>
        <p:spPr>
          <a:xfrm>
            <a:off x="1154954" y="2603501"/>
            <a:ext cx="4855322" cy="3765216"/>
          </a:xfrm>
        </p:spPr>
        <p:txBody>
          <a:bodyPr>
            <a:normAutofit fontScale="85000" lnSpcReduction="10000"/>
          </a:bodyPr>
          <a:lstStyle/>
          <a:p>
            <a:r>
              <a:rPr lang="en-US" sz="3200" dirty="0"/>
              <a:t>Leadership is responsible for the success or failure of an organization</a:t>
            </a:r>
          </a:p>
          <a:p>
            <a:r>
              <a:rPr lang="en-US" sz="3200" dirty="0"/>
              <a:t>Leadership focus on developing human potential to achieve strategic goals </a:t>
            </a:r>
          </a:p>
          <a:p>
            <a:r>
              <a:rPr lang="en-US" sz="3200" dirty="0"/>
              <a:t>Effective leadership is at the heart of organizational success</a:t>
            </a:r>
          </a:p>
          <a:p>
            <a:endParaRPr lang="en-US" sz="3200" dirty="0"/>
          </a:p>
          <a:p>
            <a:endParaRPr lang="en-US" sz="3200" dirty="0"/>
          </a:p>
          <a:p>
            <a:pPr marL="0" indent="0">
              <a:buNone/>
            </a:pPr>
            <a:endParaRPr lang="en-US" sz="3200" dirty="0"/>
          </a:p>
          <a:p>
            <a:endParaRPr lang="en-US" sz="3200" dirty="0"/>
          </a:p>
          <a:p>
            <a:endParaRPr lang="en-US" sz="3200" dirty="0"/>
          </a:p>
          <a:p>
            <a:endParaRPr lang="en-US" dirty="0"/>
          </a:p>
        </p:txBody>
      </p:sp>
      <p:pic>
        <p:nvPicPr>
          <p:cNvPr id="6" name="Content Placeholder 5">
            <a:extLst>
              <a:ext uri="{FF2B5EF4-FFF2-40B4-BE49-F238E27FC236}">
                <a16:creationId xmlns:a16="http://schemas.microsoft.com/office/drawing/2014/main" id="{6402855D-31AC-4702-BDED-32045C1F36ED}"/>
              </a:ext>
            </a:extLst>
          </p:cNvPr>
          <p:cNvPicPr>
            <a:picLocks noGrp="1" noChangeAspect="1"/>
          </p:cNvPicPr>
          <p:nvPr>
            <p:ph sz="half" idx="2"/>
          </p:nvPr>
        </p:nvPicPr>
        <p:blipFill>
          <a:blip r:embed="rId3"/>
          <a:stretch>
            <a:fillRect/>
          </a:stretch>
        </p:blipFill>
        <p:spPr>
          <a:xfrm>
            <a:off x="6334125" y="2560638"/>
            <a:ext cx="4413249" cy="3309937"/>
          </a:xfrm>
          <a:prstGeom prst="rect">
            <a:avLst/>
          </a:prstGeom>
        </p:spPr>
      </p:pic>
    </p:spTree>
    <p:extLst>
      <p:ext uri="{BB962C8B-B14F-4D97-AF65-F5344CB8AC3E}">
        <p14:creationId xmlns:p14="http://schemas.microsoft.com/office/powerpoint/2010/main" val="1189224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Personal Skills for Normative </a:t>
            </a:r>
            <a:br>
              <a:rPr lang="en-US" dirty="0">
                <a:solidFill>
                  <a:srgbClr val="0070C0"/>
                </a:solidFill>
              </a:rPr>
            </a:br>
            <a:r>
              <a:rPr lang="en-US" dirty="0">
                <a:solidFill>
                  <a:srgbClr val="0070C0"/>
                </a:solidFill>
              </a:rPr>
              <a:t>Decision Model</a:t>
            </a:r>
          </a:p>
        </p:txBody>
      </p:sp>
      <p:sp>
        <p:nvSpPr>
          <p:cNvPr id="3" name="Content Placeholder 2"/>
          <p:cNvSpPr>
            <a:spLocks noGrp="1"/>
          </p:cNvSpPr>
          <p:nvPr>
            <p:ph sz="half" idx="1"/>
          </p:nvPr>
        </p:nvSpPr>
        <p:spPr/>
        <p:txBody>
          <a:bodyPr>
            <a:normAutofit fontScale="92500"/>
          </a:bodyPr>
          <a:lstStyle/>
          <a:p>
            <a:r>
              <a:rPr lang="en-US" sz="2800" dirty="0"/>
              <a:t>Ability to use minimal information for decision-making</a:t>
            </a:r>
          </a:p>
          <a:p>
            <a:r>
              <a:rPr lang="en-US" sz="2800" dirty="0"/>
              <a:t>Consultative approach to decision-making</a:t>
            </a:r>
          </a:p>
          <a:p>
            <a:r>
              <a:rPr lang="en-US" sz="2800" dirty="0"/>
              <a:t>Trustworthiness</a:t>
            </a:r>
          </a:p>
          <a:p>
            <a:r>
              <a:rPr lang="en-US" sz="2800" dirty="0"/>
              <a:t>Creativity </a:t>
            </a:r>
          </a:p>
          <a:p>
            <a:endParaRPr lang="en-US" sz="2800" dirty="0"/>
          </a:p>
        </p:txBody>
      </p:sp>
      <p:pic>
        <p:nvPicPr>
          <p:cNvPr id="5" name="Content Placeholder 4">
            <a:extLst>
              <a:ext uri="{FF2B5EF4-FFF2-40B4-BE49-F238E27FC236}">
                <a16:creationId xmlns:a16="http://schemas.microsoft.com/office/drawing/2014/main" id="{BBF9EB26-B29F-4573-BA97-CB3EC7AD4709}"/>
              </a:ext>
            </a:extLst>
          </p:cNvPr>
          <p:cNvPicPr>
            <a:picLocks noGrp="1" noChangeAspect="1"/>
          </p:cNvPicPr>
          <p:nvPr>
            <p:ph sz="half" idx="2"/>
          </p:nvPr>
        </p:nvPicPr>
        <p:blipFill>
          <a:blip r:embed="rId3"/>
          <a:stretch>
            <a:fillRect/>
          </a:stretch>
        </p:blipFill>
        <p:spPr>
          <a:xfrm>
            <a:off x="6181725" y="2433234"/>
            <a:ext cx="4718050" cy="3580108"/>
          </a:xfrm>
          <a:prstGeom prst="rect">
            <a:avLst/>
          </a:prstGeom>
        </p:spPr>
      </p:pic>
    </p:spTree>
    <p:extLst>
      <p:ext uri="{BB962C8B-B14F-4D97-AF65-F5344CB8AC3E}">
        <p14:creationId xmlns:p14="http://schemas.microsoft.com/office/powerpoint/2010/main" val="847326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Skills needed to implement Situational Leadership Model</a:t>
            </a:r>
          </a:p>
        </p:txBody>
      </p:sp>
      <p:sp>
        <p:nvSpPr>
          <p:cNvPr id="3" name="Content Placeholder 2"/>
          <p:cNvSpPr>
            <a:spLocks noGrp="1"/>
          </p:cNvSpPr>
          <p:nvPr>
            <p:ph sz="half" idx="1"/>
          </p:nvPr>
        </p:nvSpPr>
        <p:spPr/>
        <p:txBody>
          <a:bodyPr>
            <a:normAutofit lnSpcReduction="10000"/>
          </a:bodyPr>
          <a:lstStyle/>
          <a:p>
            <a:r>
              <a:rPr lang="en-US" sz="3600" dirty="0"/>
              <a:t>Problem diagnosis </a:t>
            </a:r>
          </a:p>
          <a:p>
            <a:r>
              <a:rPr lang="en-US" sz="3600" dirty="0"/>
              <a:t>Partnerships </a:t>
            </a:r>
          </a:p>
          <a:p>
            <a:r>
              <a:rPr lang="en-US" sz="3600" dirty="0"/>
              <a:t>Effective communication</a:t>
            </a:r>
          </a:p>
          <a:p>
            <a:r>
              <a:rPr lang="en-US" sz="3600" dirty="0"/>
              <a:t>Motivational</a:t>
            </a:r>
          </a:p>
        </p:txBody>
      </p:sp>
      <p:pic>
        <p:nvPicPr>
          <p:cNvPr id="5" name="Content Placeholder 4">
            <a:extLst>
              <a:ext uri="{FF2B5EF4-FFF2-40B4-BE49-F238E27FC236}">
                <a16:creationId xmlns:a16="http://schemas.microsoft.com/office/drawing/2014/main" id="{37F898A8-F9DA-48A6-8281-169F5C916B40}"/>
              </a:ext>
            </a:extLst>
          </p:cNvPr>
          <p:cNvPicPr>
            <a:picLocks noGrp="1" noChangeAspect="1"/>
          </p:cNvPicPr>
          <p:nvPr>
            <p:ph sz="half" idx="2"/>
          </p:nvPr>
        </p:nvPicPr>
        <p:blipFill>
          <a:blip r:embed="rId3"/>
          <a:stretch>
            <a:fillRect/>
          </a:stretch>
        </p:blipFill>
        <p:spPr>
          <a:xfrm>
            <a:off x="6339513" y="2560638"/>
            <a:ext cx="4402474" cy="3309937"/>
          </a:xfrm>
          <a:prstGeom prst="rect">
            <a:avLst/>
          </a:prstGeom>
        </p:spPr>
      </p:pic>
    </p:spTree>
    <p:extLst>
      <p:ext uri="{BB962C8B-B14F-4D97-AF65-F5344CB8AC3E}">
        <p14:creationId xmlns:p14="http://schemas.microsoft.com/office/powerpoint/2010/main" val="32228664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Skills Needed to Implement Normative Decision Model</a:t>
            </a:r>
          </a:p>
        </p:txBody>
      </p:sp>
      <p:sp>
        <p:nvSpPr>
          <p:cNvPr id="3" name="Content Placeholder 2"/>
          <p:cNvSpPr>
            <a:spLocks noGrp="1"/>
          </p:cNvSpPr>
          <p:nvPr>
            <p:ph sz="half" idx="1"/>
          </p:nvPr>
        </p:nvSpPr>
        <p:spPr/>
        <p:txBody>
          <a:bodyPr>
            <a:normAutofit lnSpcReduction="10000"/>
          </a:bodyPr>
          <a:lstStyle/>
          <a:p>
            <a:r>
              <a:rPr lang="en-US" sz="3200" dirty="0"/>
              <a:t>Flexibility and adaptability skills </a:t>
            </a:r>
          </a:p>
          <a:p>
            <a:r>
              <a:rPr lang="en-US" sz="3200" dirty="0"/>
              <a:t>Commitment skills</a:t>
            </a:r>
          </a:p>
          <a:p>
            <a:r>
              <a:rPr lang="en-US" sz="3200" dirty="0"/>
              <a:t>Accountability </a:t>
            </a:r>
          </a:p>
          <a:p>
            <a:r>
              <a:rPr lang="en-US" sz="3200" dirty="0"/>
              <a:t>Creativity and trustworthiness</a:t>
            </a:r>
          </a:p>
        </p:txBody>
      </p:sp>
      <p:pic>
        <p:nvPicPr>
          <p:cNvPr id="6" name="Content Placeholder 5">
            <a:extLst>
              <a:ext uri="{FF2B5EF4-FFF2-40B4-BE49-F238E27FC236}">
                <a16:creationId xmlns:a16="http://schemas.microsoft.com/office/drawing/2014/main" id="{523E72B2-8ACA-494E-9C20-2173938944D8}"/>
              </a:ext>
            </a:extLst>
          </p:cNvPr>
          <p:cNvPicPr>
            <a:picLocks noGrp="1" noChangeAspect="1"/>
          </p:cNvPicPr>
          <p:nvPr>
            <p:ph sz="half" idx="2"/>
          </p:nvPr>
        </p:nvPicPr>
        <p:blipFill>
          <a:blip r:embed="rId3"/>
          <a:stretch>
            <a:fillRect/>
          </a:stretch>
        </p:blipFill>
        <p:spPr>
          <a:xfrm>
            <a:off x="6181725" y="2696705"/>
            <a:ext cx="4718050" cy="3173743"/>
          </a:xfrm>
          <a:prstGeom prst="rect">
            <a:avLst/>
          </a:prstGeom>
        </p:spPr>
      </p:pic>
    </p:spTree>
    <p:extLst>
      <p:ext uri="{BB962C8B-B14F-4D97-AF65-F5344CB8AC3E}">
        <p14:creationId xmlns:p14="http://schemas.microsoft.com/office/powerpoint/2010/main" val="446557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Differences between Normative Decision Model &amp; Situational Leadership Model</a:t>
            </a:r>
          </a:p>
        </p:txBody>
      </p:sp>
      <p:sp>
        <p:nvSpPr>
          <p:cNvPr id="3" name="Content Placeholder 2"/>
          <p:cNvSpPr>
            <a:spLocks noGrp="1"/>
          </p:cNvSpPr>
          <p:nvPr>
            <p:ph idx="1"/>
          </p:nvPr>
        </p:nvSpPr>
        <p:spPr/>
        <p:txBody>
          <a:bodyPr>
            <a:normAutofit fontScale="92500" lnSpcReduction="10000"/>
          </a:bodyPr>
          <a:lstStyle/>
          <a:p>
            <a:r>
              <a:rPr lang="en-US" dirty="0"/>
              <a:t>The decision that the leaders decides upon may not be impacted by the followers as compared to SLM that is significantly influenced by members.</a:t>
            </a:r>
          </a:p>
          <a:p>
            <a:r>
              <a:rPr lang="en-US" dirty="0"/>
              <a:t>The leader makes decisions alone in normative decision model before explaining to the members in comparison to SLM that portrays sharing and teamwork (</a:t>
            </a:r>
            <a:r>
              <a:rPr lang="en-US" dirty="0">
                <a:solidFill>
                  <a:srgbClr val="222222"/>
                </a:solidFill>
              </a:rPr>
              <a:t>Wuryani et al., 2021</a:t>
            </a:r>
            <a:r>
              <a:rPr lang="en-US" dirty="0"/>
              <a:t>).</a:t>
            </a:r>
          </a:p>
          <a:p>
            <a:r>
              <a:rPr lang="en-US" dirty="0"/>
              <a:t>In normative decision model, the follower behaviors rarely affect the leadership style while SLM, the applied leadership style depends on follower behaviors.</a:t>
            </a:r>
          </a:p>
          <a:p>
            <a:r>
              <a:rPr lang="en-US" dirty="0"/>
              <a:t>The maturity level of team members influence the SLM while it does not affect the normative decision model leadership style.</a:t>
            </a:r>
          </a:p>
        </p:txBody>
      </p:sp>
    </p:spTree>
    <p:extLst>
      <p:ext uri="{BB962C8B-B14F-4D97-AF65-F5344CB8AC3E}">
        <p14:creationId xmlns:p14="http://schemas.microsoft.com/office/powerpoint/2010/main" val="1906318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70C0"/>
                </a:solidFill>
              </a:rPr>
              <a:t>Pros &amp; Cons of SLM</a:t>
            </a:r>
          </a:p>
        </p:txBody>
      </p:sp>
      <p:sp>
        <p:nvSpPr>
          <p:cNvPr id="3" name="Content Placeholder 2"/>
          <p:cNvSpPr>
            <a:spLocks noGrp="1"/>
          </p:cNvSpPr>
          <p:nvPr>
            <p:ph sz="half" idx="1"/>
          </p:nvPr>
        </p:nvSpPr>
        <p:spPr/>
        <p:txBody>
          <a:bodyPr>
            <a:normAutofit fontScale="85000" lnSpcReduction="20000"/>
          </a:bodyPr>
          <a:lstStyle/>
          <a:p>
            <a:pPr marL="0" indent="0">
              <a:buNone/>
            </a:pPr>
            <a:r>
              <a:rPr lang="en-US" b="1" dirty="0"/>
              <a:t>Pros</a:t>
            </a:r>
          </a:p>
          <a:p>
            <a:r>
              <a:rPr lang="en-US" dirty="0"/>
              <a:t>Is simple to apply as it is based on maturity and competence of the team players.</a:t>
            </a:r>
          </a:p>
          <a:p>
            <a:r>
              <a:rPr lang="en-US" dirty="0"/>
              <a:t>It exhibits a simple scale for assessing the leadership style.</a:t>
            </a:r>
          </a:p>
          <a:p>
            <a:pPr marL="0" indent="0">
              <a:buNone/>
            </a:pPr>
            <a:r>
              <a:rPr lang="en-US" b="1" dirty="0"/>
              <a:t>Cons</a:t>
            </a:r>
          </a:p>
          <a:p>
            <a:r>
              <a:rPr lang="en-US" dirty="0"/>
              <a:t>It may not apply to leaders with limited powers.</a:t>
            </a:r>
          </a:p>
          <a:p>
            <a:r>
              <a:rPr lang="en-US" dirty="0"/>
              <a:t>Is less applicable in situations with complicity tasks and time constraints.</a:t>
            </a:r>
          </a:p>
        </p:txBody>
      </p:sp>
      <p:pic>
        <p:nvPicPr>
          <p:cNvPr id="6" name="Content Placeholder 5">
            <a:extLst>
              <a:ext uri="{FF2B5EF4-FFF2-40B4-BE49-F238E27FC236}">
                <a16:creationId xmlns:a16="http://schemas.microsoft.com/office/drawing/2014/main" id="{65602136-F35F-4730-AEE5-9641F565F1F5}"/>
              </a:ext>
            </a:extLst>
          </p:cNvPr>
          <p:cNvPicPr>
            <a:picLocks noGrp="1" noChangeAspect="1"/>
          </p:cNvPicPr>
          <p:nvPr>
            <p:ph sz="half" idx="2"/>
          </p:nvPr>
        </p:nvPicPr>
        <p:blipFill>
          <a:blip r:embed="rId3"/>
          <a:stretch>
            <a:fillRect/>
          </a:stretch>
        </p:blipFill>
        <p:spPr>
          <a:xfrm>
            <a:off x="6334125" y="2560638"/>
            <a:ext cx="4413249" cy="3309937"/>
          </a:xfrm>
          <a:prstGeom prst="rect">
            <a:avLst/>
          </a:prstGeom>
        </p:spPr>
      </p:pic>
    </p:spTree>
    <p:extLst>
      <p:ext uri="{BB962C8B-B14F-4D97-AF65-F5344CB8AC3E}">
        <p14:creationId xmlns:p14="http://schemas.microsoft.com/office/powerpoint/2010/main" val="39599909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Pros &amp; Cons of Normative </a:t>
            </a:r>
            <a:br>
              <a:rPr lang="en-US" dirty="0">
                <a:solidFill>
                  <a:srgbClr val="0070C0"/>
                </a:solidFill>
              </a:rPr>
            </a:br>
            <a:r>
              <a:rPr lang="en-US" dirty="0">
                <a:solidFill>
                  <a:srgbClr val="0070C0"/>
                </a:solidFill>
              </a:rPr>
              <a:t>Decision Model</a:t>
            </a:r>
          </a:p>
        </p:txBody>
      </p:sp>
      <p:sp>
        <p:nvSpPr>
          <p:cNvPr id="3" name="Content Placeholder 2"/>
          <p:cNvSpPr>
            <a:spLocks noGrp="1"/>
          </p:cNvSpPr>
          <p:nvPr>
            <p:ph sz="half" idx="1"/>
          </p:nvPr>
        </p:nvSpPr>
        <p:spPr/>
        <p:txBody>
          <a:bodyPr>
            <a:normAutofit fontScale="92500" lnSpcReduction="10000"/>
          </a:bodyPr>
          <a:lstStyle/>
          <a:p>
            <a:pPr marL="0" indent="0">
              <a:buNone/>
            </a:pPr>
            <a:r>
              <a:rPr lang="en-US" sz="1800" b="1" dirty="0"/>
              <a:t>Pros</a:t>
            </a:r>
          </a:p>
          <a:p>
            <a:r>
              <a:rPr lang="en-US" sz="1800" dirty="0"/>
              <a:t>Leaders can effectively make quality decisions.</a:t>
            </a:r>
          </a:p>
          <a:p>
            <a:r>
              <a:rPr lang="en-US" sz="1800" dirty="0"/>
              <a:t>The decisions making process is first and minimizes time wastage that may impact decision outcomes.</a:t>
            </a:r>
          </a:p>
          <a:p>
            <a:pPr marL="0" indent="0">
              <a:buNone/>
            </a:pPr>
            <a:r>
              <a:rPr lang="en-US" sz="1800" b="1" dirty="0"/>
              <a:t>Cons</a:t>
            </a:r>
          </a:p>
          <a:p>
            <a:r>
              <a:rPr lang="en-US" sz="1800" dirty="0"/>
              <a:t>Information that followers provide may be insufficient to make decisions.</a:t>
            </a:r>
          </a:p>
          <a:p>
            <a:r>
              <a:rPr lang="en-US" sz="1800" dirty="0"/>
              <a:t>The model provides firsthand objective experience processes to leaders.</a:t>
            </a:r>
          </a:p>
        </p:txBody>
      </p:sp>
      <p:pic>
        <p:nvPicPr>
          <p:cNvPr id="5" name="Content Placeholder 4">
            <a:extLst>
              <a:ext uri="{FF2B5EF4-FFF2-40B4-BE49-F238E27FC236}">
                <a16:creationId xmlns:a16="http://schemas.microsoft.com/office/drawing/2014/main" id="{20F81604-8778-4715-A901-E02B76D9B00B}"/>
              </a:ext>
            </a:extLst>
          </p:cNvPr>
          <p:cNvPicPr>
            <a:picLocks noGrp="1" noChangeAspect="1"/>
          </p:cNvPicPr>
          <p:nvPr>
            <p:ph sz="half" idx="2"/>
          </p:nvPr>
        </p:nvPicPr>
        <p:blipFill>
          <a:blip r:embed="rId3"/>
          <a:stretch>
            <a:fillRect/>
          </a:stretch>
        </p:blipFill>
        <p:spPr>
          <a:xfrm>
            <a:off x="6181725" y="2560320"/>
            <a:ext cx="4718050" cy="3310127"/>
          </a:xfrm>
          <a:prstGeom prst="rect">
            <a:avLst/>
          </a:prstGeom>
        </p:spPr>
      </p:pic>
    </p:spTree>
    <p:extLst>
      <p:ext uri="{BB962C8B-B14F-4D97-AF65-F5344CB8AC3E}">
        <p14:creationId xmlns:p14="http://schemas.microsoft.com/office/powerpoint/2010/main" val="34158780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70C0"/>
                </a:solidFill>
              </a:rPr>
              <a:t>PART 4: Experience and Leadership</a:t>
            </a:r>
          </a:p>
        </p:txBody>
      </p:sp>
      <p:sp>
        <p:nvSpPr>
          <p:cNvPr id="3" name="Content Placeholder 2"/>
          <p:cNvSpPr>
            <a:spLocks noGrp="1"/>
          </p:cNvSpPr>
          <p:nvPr>
            <p:ph sz="half" idx="1"/>
          </p:nvPr>
        </p:nvSpPr>
        <p:spPr/>
        <p:txBody>
          <a:bodyPr>
            <a:normAutofit lnSpcReduction="10000"/>
          </a:bodyPr>
          <a:lstStyle/>
          <a:p>
            <a:r>
              <a:rPr lang="en-US" sz="2800" dirty="0"/>
              <a:t>Experience contributes to strong leadership</a:t>
            </a:r>
          </a:p>
          <a:p>
            <a:r>
              <a:rPr lang="en-US" sz="2800" dirty="0"/>
              <a:t>Experience fosters problem-solving skills</a:t>
            </a:r>
          </a:p>
          <a:p>
            <a:r>
              <a:rPr lang="en-US" sz="2800" dirty="0"/>
              <a:t>The quantity, quality, and diversity of experiences are essential. </a:t>
            </a:r>
          </a:p>
        </p:txBody>
      </p:sp>
      <p:pic>
        <p:nvPicPr>
          <p:cNvPr id="5" name="Content Placeholder 4">
            <a:extLst>
              <a:ext uri="{FF2B5EF4-FFF2-40B4-BE49-F238E27FC236}">
                <a16:creationId xmlns:a16="http://schemas.microsoft.com/office/drawing/2014/main" id="{10144D0A-3DA2-4E78-A0DB-5E0A4C0AD152}"/>
              </a:ext>
            </a:extLst>
          </p:cNvPr>
          <p:cNvPicPr>
            <a:picLocks noGrp="1" noChangeAspect="1"/>
          </p:cNvPicPr>
          <p:nvPr>
            <p:ph sz="half" idx="2"/>
          </p:nvPr>
        </p:nvPicPr>
        <p:blipFill>
          <a:blip r:embed="rId3"/>
          <a:stretch>
            <a:fillRect/>
          </a:stretch>
        </p:blipFill>
        <p:spPr>
          <a:xfrm>
            <a:off x="6181725" y="2642923"/>
            <a:ext cx="4718050" cy="3145366"/>
          </a:xfrm>
          <a:prstGeom prst="rect">
            <a:avLst/>
          </a:prstGeom>
        </p:spPr>
      </p:pic>
    </p:spTree>
    <p:extLst>
      <p:ext uri="{BB962C8B-B14F-4D97-AF65-F5344CB8AC3E}">
        <p14:creationId xmlns:p14="http://schemas.microsoft.com/office/powerpoint/2010/main" val="3874856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1994" r="22469"/>
          <a:stretch/>
        </p:blipFill>
        <p:spPr>
          <a:xfrm>
            <a:off x="3335627" y="2225946"/>
            <a:ext cx="4520485" cy="2783935"/>
          </a:xfrm>
          <a:prstGeom prst="ellipse">
            <a:avLst/>
          </a:prstGeom>
          <a:ln>
            <a:noFill/>
          </a:ln>
          <a:effectLst>
            <a:softEdge rad="112500"/>
          </a:effectLst>
        </p:spPr>
      </p:pic>
      <p:sp>
        <p:nvSpPr>
          <p:cNvPr id="2" name="Title 1"/>
          <p:cNvSpPr>
            <a:spLocks noGrp="1"/>
          </p:cNvSpPr>
          <p:nvPr>
            <p:ph type="title"/>
          </p:nvPr>
        </p:nvSpPr>
        <p:spPr/>
        <p:txBody>
          <a:bodyPr/>
          <a:lstStyle/>
          <a:p>
            <a:pPr algn="ctr"/>
            <a:r>
              <a:rPr lang="en-US" dirty="0">
                <a:solidFill>
                  <a:srgbClr val="0070C0"/>
                </a:solidFill>
              </a:rPr>
              <a:t>Types of Experiences</a:t>
            </a:r>
          </a:p>
        </p:txBody>
      </p:sp>
      <p:sp>
        <p:nvSpPr>
          <p:cNvPr id="3" name="Content Placeholder 2"/>
          <p:cNvSpPr>
            <a:spLocks noGrp="1"/>
          </p:cNvSpPr>
          <p:nvPr>
            <p:ph sz="quarter" idx="13"/>
          </p:nvPr>
        </p:nvSpPr>
        <p:spPr/>
        <p:txBody>
          <a:bodyPr>
            <a:normAutofit lnSpcReduction="10000"/>
          </a:bodyPr>
          <a:lstStyle/>
          <a:p>
            <a:r>
              <a:rPr lang="en-US" dirty="0"/>
              <a:t>Through leading projects in school, the leading roles have enhanced my awareness in individual ability regarding delegating tasks.</a:t>
            </a:r>
          </a:p>
          <a:p>
            <a:r>
              <a:rPr lang="en-US" dirty="0"/>
              <a:t>Organization the team representation has equipped me with organizational skills essential for strong leadership.</a:t>
            </a:r>
          </a:p>
          <a:p>
            <a:r>
              <a:rPr lang="en-US" dirty="0"/>
              <a:t>I have garnered creativity in sporting and solving problems to critical situations that obstruct the achievement of team goals.</a:t>
            </a:r>
          </a:p>
          <a:p>
            <a:r>
              <a:rPr lang="en-US" dirty="0"/>
              <a:t>I have participated in sports and volunteer groups that have aided my understanding of different cultures and importance of diversity.</a:t>
            </a:r>
          </a:p>
        </p:txBody>
      </p:sp>
    </p:spTree>
    <p:extLst>
      <p:ext uri="{BB962C8B-B14F-4D97-AF65-F5344CB8AC3E}">
        <p14:creationId xmlns:p14="http://schemas.microsoft.com/office/powerpoint/2010/main" val="36640165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70C0"/>
                </a:solidFill>
              </a:rPr>
              <a:t>Types of Experiences cont.</a:t>
            </a:r>
          </a:p>
        </p:txBody>
      </p:sp>
      <p:sp>
        <p:nvSpPr>
          <p:cNvPr id="3" name="Content Placeholder 2"/>
          <p:cNvSpPr>
            <a:spLocks noGrp="1"/>
          </p:cNvSpPr>
          <p:nvPr>
            <p:ph sz="quarter" idx="13"/>
          </p:nvPr>
        </p:nvSpPr>
        <p:spPr>
          <a:xfrm>
            <a:off x="1073257" y="2916407"/>
            <a:ext cx="10394707" cy="3311189"/>
          </a:xfrm>
        </p:spPr>
        <p:txBody>
          <a:bodyPr>
            <a:normAutofit lnSpcReduction="10000"/>
          </a:bodyPr>
          <a:lstStyle/>
          <a:p>
            <a:r>
              <a:rPr lang="en-US" dirty="0"/>
              <a:t>In socializing with diverse individuals, I have enhanced my self-awareness concerning effective leadership identity, brand, and wisdom.</a:t>
            </a:r>
          </a:p>
          <a:p>
            <a:r>
              <a:rPr lang="en-US" dirty="0"/>
              <a:t>Strong leadership is facilitated by learning agility in internalizing factors causing problems and sense-making (Nichols, 2016).</a:t>
            </a:r>
          </a:p>
          <a:p>
            <a:r>
              <a:rPr lang="en-US" dirty="0"/>
              <a:t>Literature class has enhanced my communication skills on active listening, gathering, and delivering feedback.</a:t>
            </a:r>
          </a:p>
          <a:p>
            <a:r>
              <a:rPr lang="en-US" dirty="0"/>
              <a:t>Team projects have equipped me with self promotion skills fur cultivating group trust and leveraging networks.</a:t>
            </a:r>
          </a:p>
        </p:txBody>
      </p:sp>
    </p:spTree>
    <p:extLst>
      <p:ext uri="{BB962C8B-B14F-4D97-AF65-F5344CB8AC3E}">
        <p14:creationId xmlns:p14="http://schemas.microsoft.com/office/powerpoint/2010/main" val="1372543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25" y="685800"/>
            <a:ext cx="10915258" cy="1151965"/>
          </a:xfrm>
        </p:spPr>
        <p:txBody>
          <a:bodyPr>
            <a:normAutofit fontScale="90000"/>
          </a:bodyPr>
          <a:lstStyle/>
          <a:p>
            <a:pPr algn="ctr"/>
            <a:r>
              <a:rPr lang="en-US" dirty="0">
                <a:solidFill>
                  <a:srgbClr val="0070C0"/>
                </a:solidFill>
              </a:rPr>
              <a:t>Experience with Organizational</a:t>
            </a:r>
            <a:br>
              <a:rPr lang="en-US" dirty="0">
                <a:solidFill>
                  <a:srgbClr val="0070C0"/>
                </a:solidFill>
              </a:rPr>
            </a:br>
            <a:r>
              <a:rPr lang="en-US" dirty="0">
                <a:solidFill>
                  <a:srgbClr val="0070C0"/>
                </a:solidFill>
              </a:rPr>
              <a:t> Change</a:t>
            </a:r>
          </a:p>
        </p:txBody>
      </p:sp>
      <p:sp>
        <p:nvSpPr>
          <p:cNvPr id="3" name="Content Placeholder 2"/>
          <p:cNvSpPr>
            <a:spLocks noGrp="1"/>
          </p:cNvSpPr>
          <p:nvPr>
            <p:ph sz="quarter" idx="13"/>
          </p:nvPr>
        </p:nvSpPr>
        <p:spPr/>
        <p:txBody>
          <a:bodyPr>
            <a:normAutofit lnSpcReduction="10000"/>
          </a:bodyPr>
          <a:lstStyle/>
          <a:p>
            <a:r>
              <a:rPr lang="en-US" dirty="0"/>
              <a:t>I am a volunteer at a local shelter in my community. I have worked part time for around 5 years in volunteering to take care of pets.</a:t>
            </a:r>
          </a:p>
          <a:p>
            <a:r>
              <a:rPr lang="en-US" dirty="0"/>
              <a:t>The local shelter is tasked with finding stray pets while at the same time ensure that the shelter is not overcrowded to strain the facilities.</a:t>
            </a:r>
          </a:p>
          <a:p>
            <a:r>
              <a:rPr lang="en-US" dirty="0"/>
              <a:t>As I began the voluntary work, the staff at the shelter were struggling with improving their pet adoption rates.</a:t>
            </a:r>
          </a:p>
          <a:p>
            <a:r>
              <a:rPr lang="en-US" dirty="0"/>
              <a:t>The facility was then overcrowded as the adoption rates were lower compared to the rates that stray pets were being brought in and the new births.</a:t>
            </a:r>
          </a:p>
        </p:txBody>
      </p:sp>
    </p:spTree>
    <p:extLst>
      <p:ext uri="{BB962C8B-B14F-4D97-AF65-F5344CB8AC3E}">
        <p14:creationId xmlns:p14="http://schemas.microsoft.com/office/powerpoint/2010/main" val="4171432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PART 1: Current Issues in Leadership</a:t>
            </a:r>
            <a:br>
              <a:rPr lang="en-US" dirty="0">
                <a:solidFill>
                  <a:srgbClr val="0070C0"/>
                </a:solidFill>
              </a:rPr>
            </a:br>
            <a:endParaRPr lang="en-US" dirty="0">
              <a:solidFill>
                <a:srgbClr val="0070C0"/>
              </a:solidFill>
            </a:endParaRPr>
          </a:p>
        </p:txBody>
      </p:sp>
      <p:sp>
        <p:nvSpPr>
          <p:cNvPr id="3" name="Content Placeholder 2"/>
          <p:cNvSpPr>
            <a:spLocks noGrp="1"/>
          </p:cNvSpPr>
          <p:nvPr>
            <p:ph sz="half" idx="1"/>
          </p:nvPr>
        </p:nvSpPr>
        <p:spPr/>
        <p:txBody>
          <a:bodyPr>
            <a:normAutofit/>
          </a:bodyPr>
          <a:lstStyle/>
          <a:p>
            <a:r>
              <a:rPr lang="en-US" sz="2800" b="1" dirty="0"/>
              <a:t>Types of Leaders</a:t>
            </a:r>
          </a:p>
          <a:p>
            <a:endParaRPr lang="en-US" sz="2800" b="1" dirty="0"/>
          </a:p>
          <a:p>
            <a:pPr lvl="1"/>
            <a:r>
              <a:rPr lang="en-US" sz="2400" dirty="0"/>
              <a:t>Charismatic</a:t>
            </a:r>
          </a:p>
          <a:p>
            <a:endParaRPr lang="en-US" sz="2800" dirty="0"/>
          </a:p>
          <a:p>
            <a:pPr lvl="1"/>
            <a:r>
              <a:rPr lang="en-US" sz="2400" dirty="0"/>
              <a:t>Transformative leadership</a:t>
            </a:r>
          </a:p>
        </p:txBody>
      </p:sp>
      <p:pic>
        <p:nvPicPr>
          <p:cNvPr id="5" name="Content Placeholder 4">
            <a:extLst>
              <a:ext uri="{FF2B5EF4-FFF2-40B4-BE49-F238E27FC236}">
                <a16:creationId xmlns:a16="http://schemas.microsoft.com/office/drawing/2014/main" id="{082E39A4-5517-4250-AAB5-282C1973389C}"/>
              </a:ext>
            </a:extLst>
          </p:cNvPr>
          <p:cNvPicPr>
            <a:picLocks noGrp="1" noChangeAspect="1"/>
          </p:cNvPicPr>
          <p:nvPr>
            <p:ph sz="half" idx="2"/>
          </p:nvPr>
        </p:nvPicPr>
        <p:blipFill>
          <a:blip r:embed="rId3"/>
          <a:stretch>
            <a:fillRect/>
          </a:stretch>
        </p:blipFill>
        <p:spPr>
          <a:xfrm>
            <a:off x="5858359" y="2560319"/>
            <a:ext cx="4718304" cy="3310127"/>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70C0"/>
                </a:solidFill>
              </a:rPr>
              <a:t>Facilitating the Change</a:t>
            </a:r>
          </a:p>
        </p:txBody>
      </p:sp>
      <p:sp>
        <p:nvSpPr>
          <p:cNvPr id="3" name="Content Placeholder 2"/>
          <p:cNvSpPr>
            <a:spLocks noGrp="1"/>
          </p:cNvSpPr>
          <p:nvPr>
            <p:ph sz="quarter" idx="13"/>
          </p:nvPr>
        </p:nvSpPr>
        <p:spPr>
          <a:xfrm>
            <a:off x="898646" y="2760820"/>
            <a:ext cx="10394707" cy="3311189"/>
          </a:xfrm>
        </p:spPr>
        <p:txBody>
          <a:bodyPr>
            <a:normAutofit lnSpcReduction="10000"/>
          </a:bodyPr>
          <a:lstStyle/>
          <a:p>
            <a:r>
              <a:rPr lang="en-US" dirty="0"/>
              <a:t>Among the first solutions I employed in facilitating change involved researching what other animal shelter around were doing.</a:t>
            </a:r>
          </a:p>
          <a:p>
            <a:r>
              <a:rPr lang="en-US" dirty="0"/>
              <a:t>Most shelters that carried out rescues in the neighboring communities had registered high and successful adoption rates.</a:t>
            </a:r>
          </a:p>
          <a:p>
            <a:r>
              <a:rPr lang="en-US" dirty="0"/>
              <a:t>Through evaluation skills and using partnering networks, I was able to figure out the methods employed by the competition (Zaccaro </a:t>
            </a:r>
            <a:r>
              <a:rPr lang="en-US" i="1" dirty="0"/>
              <a:t>et al</a:t>
            </a:r>
            <a:r>
              <a:rPr lang="en-US" dirty="0"/>
              <a:t>., 2015).</a:t>
            </a:r>
          </a:p>
          <a:p>
            <a:r>
              <a:rPr lang="en-US" dirty="0"/>
              <a:t> Through analytical and situational research, I established that the shelters hosted events in their facilities to attract more clients.</a:t>
            </a:r>
          </a:p>
        </p:txBody>
      </p:sp>
    </p:spTree>
    <p:extLst>
      <p:ext uri="{BB962C8B-B14F-4D97-AF65-F5344CB8AC3E}">
        <p14:creationId xmlns:p14="http://schemas.microsoft.com/office/powerpoint/2010/main" val="3428694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70C0"/>
                </a:solidFill>
              </a:rPr>
              <a:t>Successful Organizational Change</a:t>
            </a:r>
          </a:p>
        </p:txBody>
      </p:sp>
      <p:sp>
        <p:nvSpPr>
          <p:cNvPr id="3" name="Content Placeholder 2"/>
          <p:cNvSpPr>
            <a:spLocks noGrp="1"/>
          </p:cNvSpPr>
          <p:nvPr>
            <p:ph sz="quarter" idx="13"/>
          </p:nvPr>
        </p:nvSpPr>
        <p:spPr/>
        <p:txBody>
          <a:bodyPr/>
          <a:lstStyle/>
          <a:p>
            <a:r>
              <a:rPr lang="en-US" dirty="0"/>
              <a:t>The competition held successful hosting events that enhanced awareness and brought to them more clients that needed pets.</a:t>
            </a:r>
          </a:p>
          <a:p>
            <a:r>
              <a:rPr lang="en-US" dirty="0"/>
              <a:t>I discussed the findings with the coordinator of the volunteer program who approved my request aided by my communication and persuasion skills.</a:t>
            </a:r>
          </a:p>
          <a:p>
            <a:r>
              <a:rPr lang="en-US" dirty="0"/>
              <a:t>I worked with the staff by doing a presentation to them on importance of hosting events at the premises.</a:t>
            </a:r>
          </a:p>
          <a:p>
            <a:r>
              <a:rPr lang="en-US" dirty="0"/>
              <a:t>The coordinator approved a holiday-themed event attended by families.</a:t>
            </a:r>
          </a:p>
        </p:txBody>
      </p:sp>
    </p:spTree>
    <p:extLst>
      <p:ext uri="{BB962C8B-B14F-4D97-AF65-F5344CB8AC3E}">
        <p14:creationId xmlns:p14="http://schemas.microsoft.com/office/powerpoint/2010/main" val="2053475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11080507" cy="1151965"/>
          </a:xfrm>
        </p:spPr>
        <p:txBody>
          <a:bodyPr>
            <a:normAutofit fontScale="90000"/>
          </a:bodyPr>
          <a:lstStyle/>
          <a:p>
            <a:pPr algn="ctr"/>
            <a:r>
              <a:rPr lang="en-US" sz="4000" dirty="0">
                <a:solidFill>
                  <a:srgbClr val="0070C0"/>
                </a:solidFill>
              </a:rPr>
              <a:t>Importance of experience in </a:t>
            </a:r>
            <a:br>
              <a:rPr lang="en-US" sz="4000" dirty="0">
                <a:solidFill>
                  <a:srgbClr val="0070C0"/>
                </a:solidFill>
              </a:rPr>
            </a:br>
            <a:r>
              <a:rPr lang="en-US" sz="4000" dirty="0">
                <a:solidFill>
                  <a:srgbClr val="0070C0"/>
                </a:solidFill>
              </a:rPr>
              <a:t>Personal leadership</a:t>
            </a:r>
          </a:p>
        </p:txBody>
      </p:sp>
      <p:sp>
        <p:nvSpPr>
          <p:cNvPr id="3" name="Content Placeholder 2"/>
          <p:cNvSpPr>
            <a:spLocks noGrp="1"/>
          </p:cNvSpPr>
          <p:nvPr>
            <p:ph sz="quarter" idx="13"/>
          </p:nvPr>
        </p:nvSpPr>
        <p:spPr/>
        <p:txBody>
          <a:bodyPr/>
          <a:lstStyle/>
          <a:p>
            <a:r>
              <a:rPr lang="en-US" dirty="0"/>
              <a:t>Organizational experience is especially essential in establishing effective ways of working in a team.</a:t>
            </a:r>
          </a:p>
          <a:p>
            <a:r>
              <a:rPr lang="en-US" dirty="0"/>
              <a:t>Personal experience forms the basic foundations for leadership skills.</a:t>
            </a:r>
          </a:p>
          <a:p>
            <a:r>
              <a:rPr lang="en-US" dirty="0"/>
              <a:t>Assertiveness, self-awareness, learning agility, and cross-cultural experience facilitate coordination and prompt actions (Zaccaro </a:t>
            </a:r>
            <a:r>
              <a:rPr lang="en-US" i="1" dirty="0"/>
              <a:t>et al</a:t>
            </a:r>
            <a:r>
              <a:rPr lang="en-US" dirty="0"/>
              <a:t>., 2015).</a:t>
            </a:r>
          </a:p>
          <a:p>
            <a:r>
              <a:rPr lang="en-US" dirty="0"/>
              <a:t>The breakthrough experiences facilitates a leader’s development and growth since the changes are transformational experiences. </a:t>
            </a:r>
          </a:p>
        </p:txBody>
      </p:sp>
    </p:spTree>
    <p:extLst>
      <p:ext uri="{BB962C8B-B14F-4D97-AF65-F5344CB8AC3E}">
        <p14:creationId xmlns:p14="http://schemas.microsoft.com/office/powerpoint/2010/main" val="4060358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8653" y="2063396"/>
            <a:ext cx="5718220" cy="2956059"/>
          </a:xfrm>
          <a:prstGeom prst="ellipse">
            <a:avLst/>
          </a:prstGeom>
          <a:ln>
            <a:noFill/>
          </a:ln>
          <a:effectLst>
            <a:softEdge rad="112500"/>
          </a:effectLst>
        </p:spPr>
      </p:pic>
      <p:sp>
        <p:nvSpPr>
          <p:cNvPr id="2" name="Title 1"/>
          <p:cNvSpPr>
            <a:spLocks noGrp="1"/>
          </p:cNvSpPr>
          <p:nvPr>
            <p:ph type="title"/>
          </p:nvPr>
        </p:nvSpPr>
        <p:spPr>
          <a:xfrm>
            <a:off x="0" y="685800"/>
            <a:ext cx="11082683" cy="1151965"/>
          </a:xfrm>
        </p:spPr>
        <p:txBody>
          <a:bodyPr>
            <a:noAutofit/>
          </a:bodyPr>
          <a:lstStyle/>
          <a:p>
            <a:pPr algn="ctr"/>
            <a:r>
              <a:rPr lang="en-US" sz="4000" dirty="0">
                <a:solidFill>
                  <a:srgbClr val="0070C0"/>
                </a:solidFill>
              </a:rPr>
              <a:t>Using Kotter's 8-Step Process for </a:t>
            </a:r>
            <a:br>
              <a:rPr lang="en-US" sz="4000" dirty="0">
                <a:solidFill>
                  <a:srgbClr val="0070C0"/>
                </a:solidFill>
              </a:rPr>
            </a:br>
            <a:r>
              <a:rPr lang="en-US" sz="4000" dirty="0">
                <a:solidFill>
                  <a:srgbClr val="0070C0"/>
                </a:solidFill>
              </a:rPr>
              <a:t>Organizational Change</a:t>
            </a:r>
          </a:p>
        </p:txBody>
      </p:sp>
      <p:sp>
        <p:nvSpPr>
          <p:cNvPr id="3" name="Content Placeholder 2"/>
          <p:cNvSpPr>
            <a:spLocks noGrp="1"/>
          </p:cNvSpPr>
          <p:nvPr>
            <p:ph sz="quarter" idx="13"/>
          </p:nvPr>
        </p:nvSpPr>
        <p:spPr/>
        <p:txBody>
          <a:bodyPr>
            <a:normAutofit lnSpcReduction="10000"/>
          </a:bodyPr>
          <a:lstStyle/>
          <a:p>
            <a:r>
              <a:rPr lang="en-US" dirty="0"/>
              <a:t>In creating a sense of urgency, I would endeavor evaluating pressing problems affecting career development that can promptly be solved.</a:t>
            </a:r>
          </a:p>
          <a:p>
            <a:r>
              <a:rPr lang="en-US" dirty="0"/>
              <a:t>A guiding and powerful coalition is essential especially if an event involves change of a big company.</a:t>
            </a:r>
          </a:p>
          <a:p>
            <a:r>
              <a:rPr lang="en-US" dirty="0"/>
              <a:t>Using a change vision will aid in guiding career development and the achievement of understandable desires (Tang, 2019).</a:t>
            </a:r>
          </a:p>
          <a:p>
            <a:r>
              <a:rPr lang="en-US" dirty="0"/>
              <a:t>Communicating a change vision will enable defeating the competition by speaking convincingly and comparing current and future states.</a:t>
            </a:r>
          </a:p>
        </p:txBody>
      </p:sp>
    </p:spTree>
    <p:extLst>
      <p:ext uri="{BB962C8B-B14F-4D97-AF65-F5344CB8AC3E}">
        <p14:creationId xmlns:p14="http://schemas.microsoft.com/office/powerpoint/2010/main" val="3435338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solidFill>
                  <a:srgbClr val="0070C0"/>
                </a:solidFill>
              </a:rPr>
              <a:t>Using Kotter's 8-Step Process for organizational change Cont.</a:t>
            </a:r>
          </a:p>
        </p:txBody>
      </p:sp>
      <p:sp>
        <p:nvSpPr>
          <p:cNvPr id="3" name="Content Placeholder 2"/>
          <p:cNvSpPr>
            <a:spLocks noGrp="1"/>
          </p:cNvSpPr>
          <p:nvPr>
            <p:ph sz="quarter" idx="13"/>
          </p:nvPr>
        </p:nvSpPr>
        <p:spPr>
          <a:xfrm>
            <a:off x="898646" y="2564679"/>
            <a:ext cx="10394707" cy="3311189"/>
          </a:xfrm>
        </p:spPr>
        <p:txBody>
          <a:bodyPr>
            <a:normAutofit lnSpcReduction="10000"/>
          </a:bodyPr>
          <a:lstStyle/>
          <a:p>
            <a:r>
              <a:rPr lang="en-US" dirty="0"/>
              <a:t>Removing obstacles is essential for countering the expected resistance to changes for personal development and organizational success.</a:t>
            </a:r>
          </a:p>
          <a:p>
            <a:r>
              <a:rPr lang="en-US" dirty="0"/>
              <a:t>Short-term wins are important for establishing consistency into the long-term and is facilitated by motivation of team members (Bhatt, 2017).</a:t>
            </a:r>
          </a:p>
          <a:p>
            <a:r>
              <a:rPr lang="en-US" dirty="0"/>
              <a:t>Building a sustained acceleration improves credibility of structures, policies and organizational systems.</a:t>
            </a:r>
          </a:p>
          <a:p>
            <a:r>
              <a:rPr lang="en-US" dirty="0"/>
              <a:t>Anchoring the changes to the corporate culture ensures the replacement of old leadership habits.</a:t>
            </a:r>
          </a:p>
        </p:txBody>
      </p:sp>
    </p:spTree>
    <p:extLst>
      <p:ext uri="{BB962C8B-B14F-4D97-AF65-F5344CB8AC3E}">
        <p14:creationId xmlns:p14="http://schemas.microsoft.com/office/powerpoint/2010/main" val="20403516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F499B-07B4-4DB2-BFAE-AEAB1FE8E797}"/>
              </a:ext>
            </a:extLst>
          </p:cNvPr>
          <p:cNvSpPr>
            <a:spLocks noGrp="1"/>
          </p:cNvSpPr>
          <p:nvPr>
            <p:ph type="title"/>
          </p:nvPr>
        </p:nvSpPr>
        <p:spPr/>
        <p:txBody>
          <a:bodyPr>
            <a:normAutofit fontScale="90000"/>
          </a:bodyPr>
          <a:lstStyle/>
          <a:p>
            <a:r>
              <a:rPr lang="en-US" dirty="0">
                <a:solidFill>
                  <a:srgbClr val="0070C0"/>
                </a:solidFill>
              </a:rPr>
              <a:t>PART 5: Example of Successful Organizational Culture Change: British Airways (BA)</a:t>
            </a:r>
            <a:br>
              <a:rPr lang="en-US" dirty="0">
                <a:solidFill>
                  <a:srgbClr val="0070C0"/>
                </a:solidFill>
              </a:rPr>
            </a:br>
            <a:endParaRPr lang="en-US" dirty="0">
              <a:solidFill>
                <a:srgbClr val="0070C0"/>
              </a:solidFill>
            </a:endParaRPr>
          </a:p>
        </p:txBody>
      </p:sp>
      <p:sp>
        <p:nvSpPr>
          <p:cNvPr id="3" name="Content Placeholder 2">
            <a:extLst>
              <a:ext uri="{FF2B5EF4-FFF2-40B4-BE49-F238E27FC236}">
                <a16:creationId xmlns:a16="http://schemas.microsoft.com/office/drawing/2014/main" id="{E7390918-EC9E-4EB1-9286-BAC02772AF40}"/>
              </a:ext>
            </a:extLst>
          </p:cNvPr>
          <p:cNvSpPr>
            <a:spLocks noGrp="1"/>
          </p:cNvSpPr>
          <p:nvPr>
            <p:ph sz="half" idx="1"/>
          </p:nvPr>
        </p:nvSpPr>
        <p:spPr/>
        <p:txBody>
          <a:bodyPr>
            <a:normAutofit fontScale="92500" lnSpcReduction="10000"/>
          </a:bodyPr>
          <a:lstStyle/>
          <a:p>
            <a:r>
              <a:rPr lang="en-US" dirty="0"/>
              <a:t>BA was formed from the merger of British Overseas Airways Corporation (BOAC) and British-European Airlines (BEA)</a:t>
            </a:r>
          </a:p>
          <a:p>
            <a:r>
              <a:rPr lang="en-US" dirty="0"/>
              <a:t>The two companies had different organizational cultures (Balmer et al., 2009)</a:t>
            </a:r>
          </a:p>
          <a:p>
            <a:r>
              <a:rPr lang="en-US" dirty="0"/>
              <a:t>Changing and managing the new organizational culture became crucial </a:t>
            </a:r>
          </a:p>
        </p:txBody>
      </p:sp>
      <p:pic>
        <p:nvPicPr>
          <p:cNvPr id="5" name="Content Placeholder 4">
            <a:extLst>
              <a:ext uri="{FF2B5EF4-FFF2-40B4-BE49-F238E27FC236}">
                <a16:creationId xmlns:a16="http://schemas.microsoft.com/office/drawing/2014/main" id="{AD77CA9E-1958-44AF-9A31-885DFC51D800}"/>
              </a:ext>
            </a:extLst>
          </p:cNvPr>
          <p:cNvPicPr>
            <a:picLocks noGrp="1" noChangeAspect="1"/>
          </p:cNvPicPr>
          <p:nvPr>
            <p:ph sz="half" idx="2"/>
          </p:nvPr>
        </p:nvPicPr>
        <p:blipFill>
          <a:blip r:embed="rId3"/>
          <a:stretch>
            <a:fillRect/>
          </a:stretch>
        </p:blipFill>
        <p:spPr>
          <a:xfrm>
            <a:off x="6181725" y="2888331"/>
            <a:ext cx="4718050" cy="2654551"/>
          </a:xfrm>
          <a:prstGeom prst="rect">
            <a:avLst/>
          </a:prstGeom>
        </p:spPr>
      </p:pic>
    </p:spTree>
    <p:extLst>
      <p:ext uri="{BB962C8B-B14F-4D97-AF65-F5344CB8AC3E}">
        <p14:creationId xmlns:p14="http://schemas.microsoft.com/office/powerpoint/2010/main" val="666998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B4676-BAA6-4246-9CD2-ECE1BB62C9F9}"/>
              </a:ext>
            </a:extLst>
          </p:cNvPr>
          <p:cNvSpPr>
            <a:spLocks noGrp="1"/>
          </p:cNvSpPr>
          <p:nvPr>
            <p:ph type="title"/>
          </p:nvPr>
        </p:nvSpPr>
        <p:spPr/>
        <p:txBody>
          <a:bodyPr/>
          <a:lstStyle/>
          <a:p>
            <a:r>
              <a:rPr lang="en-US" dirty="0">
                <a:solidFill>
                  <a:srgbClr val="0070C0"/>
                </a:solidFill>
              </a:rPr>
              <a:t>Previous Organizational Culture at BA </a:t>
            </a:r>
          </a:p>
        </p:txBody>
      </p:sp>
      <p:sp>
        <p:nvSpPr>
          <p:cNvPr id="3" name="Content Placeholder 2">
            <a:extLst>
              <a:ext uri="{FF2B5EF4-FFF2-40B4-BE49-F238E27FC236}">
                <a16:creationId xmlns:a16="http://schemas.microsoft.com/office/drawing/2014/main" id="{ED6F5F7F-6EF1-41F2-AD15-DB2749F2DB52}"/>
              </a:ext>
            </a:extLst>
          </p:cNvPr>
          <p:cNvSpPr>
            <a:spLocks noGrp="1"/>
          </p:cNvSpPr>
          <p:nvPr>
            <p:ph sz="half" idx="1"/>
          </p:nvPr>
        </p:nvSpPr>
        <p:spPr/>
        <p:txBody>
          <a:bodyPr>
            <a:normAutofit lnSpcReduction="10000"/>
          </a:bodyPr>
          <a:lstStyle/>
          <a:p>
            <a:r>
              <a:rPr lang="en-US" sz="2800" dirty="0"/>
              <a:t>Based on military command-on-control culture</a:t>
            </a:r>
          </a:p>
          <a:p>
            <a:r>
              <a:rPr lang="en-US" sz="2800" dirty="0"/>
              <a:t>Emphasis on safety and mechanical performance </a:t>
            </a:r>
          </a:p>
          <a:p>
            <a:r>
              <a:rPr lang="en-US" sz="2800" dirty="0"/>
              <a:t>Lacked satisfactory customer care services (Balmer et al., 2009)</a:t>
            </a:r>
          </a:p>
        </p:txBody>
      </p:sp>
      <p:pic>
        <p:nvPicPr>
          <p:cNvPr id="5" name="Content Placeholder 4">
            <a:extLst>
              <a:ext uri="{FF2B5EF4-FFF2-40B4-BE49-F238E27FC236}">
                <a16:creationId xmlns:a16="http://schemas.microsoft.com/office/drawing/2014/main" id="{E755DF5E-C4C5-44DA-BDC3-060FC37E1E54}"/>
              </a:ext>
            </a:extLst>
          </p:cNvPr>
          <p:cNvPicPr>
            <a:picLocks noGrp="1" noChangeAspect="1"/>
          </p:cNvPicPr>
          <p:nvPr>
            <p:ph sz="half" idx="2"/>
          </p:nvPr>
        </p:nvPicPr>
        <p:blipFill>
          <a:blip r:embed="rId3"/>
          <a:stretch>
            <a:fillRect/>
          </a:stretch>
        </p:blipFill>
        <p:spPr>
          <a:xfrm>
            <a:off x="6096000" y="2560320"/>
            <a:ext cx="4504841" cy="3310127"/>
          </a:xfrm>
          <a:prstGeom prst="rect">
            <a:avLst/>
          </a:prstGeom>
        </p:spPr>
      </p:pic>
    </p:spTree>
    <p:extLst>
      <p:ext uri="{BB962C8B-B14F-4D97-AF65-F5344CB8AC3E}">
        <p14:creationId xmlns:p14="http://schemas.microsoft.com/office/powerpoint/2010/main" val="3447854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59AA0-AE9B-4F27-85A1-38D98BA03FA7}"/>
              </a:ext>
            </a:extLst>
          </p:cNvPr>
          <p:cNvSpPr>
            <a:spLocks noGrp="1"/>
          </p:cNvSpPr>
          <p:nvPr>
            <p:ph type="title"/>
          </p:nvPr>
        </p:nvSpPr>
        <p:spPr/>
        <p:txBody>
          <a:bodyPr>
            <a:normAutofit fontScale="90000"/>
          </a:bodyPr>
          <a:lstStyle/>
          <a:p>
            <a:r>
              <a:rPr lang="en-US" dirty="0">
                <a:solidFill>
                  <a:srgbClr val="0070C0"/>
                </a:solidFill>
              </a:rPr>
              <a:t>Changing Business Environment Forces </a:t>
            </a:r>
            <a:br>
              <a:rPr lang="en-US" dirty="0">
                <a:solidFill>
                  <a:srgbClr val="0070C0"/>
                </a:solidFill>
              </a:rPr>
            </a:br>
            <a:r>
              <a:rPr lang="en-US" dirty="0">
                <a:solidFill>
                  <a:srgbClr val="0070C0"/>
                </a:solidFill>
              </a:rPr>
              <a:t>Organizational Culture Change </a:t>
            </a:r>
          </a:p>
        </p:txBody>
      </p:sp>
      <p:sp>
        <p:nvSpPr>
          <p:cNvPr id="3" name="Content Placeholder 2">
            <a:extLst>
              <a:ext uri="{FF2B5EF4-FFF2-40B4-BE49-F238E27FC236}">
                <a16:creationId xmlns:a16="http://schemas.microsoft.com/office/drawing/2014/main" id="{4825E2D7-EDAD-4862-B2DA-09F369FEF35A}"/>
              </a:ext>
            </a:extLst>
          </p:cNvPr>
          <p:cNvSpPr>
            <a:spLocks noGrp="1"/>
          </p:cNvSpPr>
          <p:nvPr>
            <p:ph sz="half" idx="1"/>
          </p:nvPr>
        </p:nvSpPr>
        <p:spPr/>
        <p:txBody>
          <a:bodyPr>
            <a:normAutofit lnSpcReduction="10000"/>
          </a:bodyPr>
          <a:lstStyle/>
          <a:p>
            <a:r>
              <a:rPr lang="en-US" dirty="0"/>
              <a:t>The Airline industry was shifting towards customer-centric services</a:t>
            </a:r>
          </a:p>
          <a:p>
            <a:r>
              <a:rPr lang="en-US" dirty="0"/>
              <a:t>The British PM demanded public institutions to be lean and financially independent</a:t>
            </a:r>
          </a:p>
          <a:p>
            <a:r>
              <a:rPr lang="en-US" dirty="0"/>
              <a:t>Deregulation in the industry meant increased competition (Balmer et al., 2009)</a:t>
            </a:r>
          </a:p>
        </p:txBody>
      </p:sp>
      <p:pic>
        <p:nvPicPr>
          <p:cNvPr id="5" name="Content Placeholder 4">
            <a:extLst>
              <a:ext uri="{FF2B5EF4-FFF2-40B4-BE49-F238E27FC236}">
                <a16:creationId xmlns:a16="http://schemas.microsoft.com/office/drawing/2014/main" id="{D47EE2DB-921D-4143-8A1F-1A59063C14C7}"/>
              </a:ext>
            </a:extLst>
          </p:cNvPr>
          <p:cNvPicPr>
            <a:picLocks noGrp="1" noChangeAspect="1"/>
          </p:cNvPicPr>
          <p:nvPr>
            <p:ph sz="half" idx="2"/>
          </p:nvPr>
        </p:nvPicPr>
        <p:blipFill>
          <a:blip r:embed="rId3"/>
          <a:stretch>
            <a:fillRect/>
          </a:stretch>
        </p:blipFill>
        <p:spPr>
          <a:xfrm>
            <a:off x="6416263" y="2560638"/>
            <a:ext cx="4248973" cy="3309937"/>
          </a:xfrm>
          <a:prstGeom prst="rect">
            <a:avLst/>
          </a:prstGeom>
        </p:spPr>
      </p:pic>
    </p:spTree>
    <p:extLst>
      <p:ext uri="{BB962C8B-B14F-4D97-AF65-F5344CB8AC3E}">
        <p14:creationId xmlns:p14="http://schemas.microsoft.com/office/powerpoint/2010/main" val="662884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4B761-281C-41C4-835E-0EAE798645A6}"/>
              </a:ext>
            </a:extLst>
          </p:cNvPr>
          <p:cNvSpPr>
            <a:spLocks noGrp="1"/>
          </p:cNvSpPr>
          <p:nvPr>
            <p:ph type="title"/>
          </p:nvPr>
        </p:nvSpPr>
        <p:spPr/>
        <p:txBody>
          <a:bodyPr>
            <a:normAutofit fontScale="90000"/>
          </a:bodyPr>
          <a:lstStyle/>
          <a:p>
            <a:r>
              <a:rPr lang="en-US" dirty="0">
                <a:solidFill>
                  <a:srgbClr val="0070C0"/>
                </a:solidFill>
              </a:rPr>
              <a:t>How BA Changed Its </a:t>
            </a:r>
            <a:br>
              <a:rPr lang="en-US" dirty="0">
                <a:solidFill>
                  <a:srgbClr val="0070C0"/>
                </a:solidFill>
              </a:rPr>
            </a:br>
            <a:r>
              <a:rPr lang="en-US" dirty="0">
                <a:solidFill>
                  <a:srgbClr val="0070C0"/>
                </a:solidFill>
              </a:rPr>
              <a:t>Organizational Culture</a:t>
            </a:r>
          </a:p>
        </p:txBody>
      </p:sp>
      <p:sp>
        <p:nvSpPr>
          <p:cNvPr id="3" name="Content Placeholder 2">
            <a:extLst>
              <a:ext uri="{FF2B5EF4-FFF2-40B4-BE49-F238E27FC236}">
                <a16:creationId xmlns:a16="http://schemas.microsoft.com/office/drawing/2014/main" id="{A17E4B44-68F8-4473-B90D-8BB6865FDDE8}"/>
              </a:ext>
            </a:extLst>
          </p:cNvPr>
          <p:cNvSpPr>
            <a:spLocks noGrp="1"/>
          </p:cNvSpPr>
          <p:nvPr>
            <p:ph sz="half" idx="1"/>
          </p:nvPr>
        </p:nvSpPr>
        <p:spPr/>
        <p:txBody>
          <a:bodyPr>
            <a:normAutofit lnSpcReduction="10000"/>
          </a:bodyPr>
          <a:lstStyle/>
          <a:p>
            <a:r>
              <a:rPr lang="en-US" dirty="0"/>
              <a:t>Laid off 22,000 employees (Balmer et al., 2009)</a:t>
            </a:r>
          </a:p>
          <a:p>
            <a:r>
              <a:rPr lang="en-US" dirty="0"/>
              <a:t>CEO Collin Marshall emphasized the mission of superior customer care services</a:t>
            </a:r>
          </a:p>
          <a:p>
            <a:r>
              <a:rPr lang="en-US" dirty="0"/>
              <a:t>CEO communicated strategy focused on customer satisfaction and growing market share.</a:t>
            </a:r>
          </a:p>
        </p:txBody>
      </p:sp>
      <p:pic>
        <p:nvPicPr>
          <p:cNvPr id="5" name="Content Placeholder 4">
            <a:extLst>
              <a:ext uri="{FF2B5EF4-FFF2-40B4-BE49-F238E27FC236}">
                <a16:creationId xmlns:a16="http://schemas.microsoft.com/office/drawing/2014/main" id="{42A17724-F979-4837-805B-0DFEAC1C205F}"/>
              </a:ext>
            </a:extLst>
          </p:cNvPr>
          <p:cNvPicPr>
            <a:picLocks noGrp="1" noChangeAspect="1"/>
          </p:cNvPicPr>
          <p:nvPr>
            <p:ph sz="half" idx="2"/>
          </p:nvPr>
        </p:nvPicPr>
        <p:blipFill>
          <a:blip r:embed="rId3"/>
          <a:stretch>
            <a:fillRect/>
          </a:stretch>
        </p:blipFill>
        <p:spPr>
          <a:xfrm>
            <a:off x="6334125" y="2560638"/>
            <a:ext cx="4413249" cy="3309937"/>
          </a:xfrm>
          <a:prstGeom prst="rect">
            <a:avLst/>
          </a:prstGeom>
        </p:spPr>
      </p:pic>
    </p:spTree>
    <p:extLst>
      <p:ext uri="{BB962C8B-B14F-4D97-AF65-F5344CB8AC3E}">
        <p14:creationId xmlns:p14="http://schemas.microsoft.com/office/powerpoint/2010/main" val="39600650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C90FC-48F4-458A-A6CE-0A7D04BC41F4}"/>
              </a:ext>
            </a:extLst>
          </p:cNvPr>
          <p:cNvSpPr>
            <a:spLocks noGrp="1"/>
          </p:cNvSpPr>
          <p:nvPr>
            <p:ph type="title"/>
          </p:nvPr>
        </p:nvSpPr>
        <p:spPr/>
        <p:txBody>
          <a:bodyPr/>
          <a:lstStyle/>
          <a:p>
            <a:r>
              <a:rPr lang="en-US" dirty="0">
                <a:solidFill>
                  <a:srgbClr val="0070C0"/>
                </a:solidFill>
              </a:rPr>
              <a:t>New Ethos in the Organization</a:t>
            </a:r>
          </a:p>
        </p:txBody>
      </p:sp>
      <p:sp>
        <p:nvSpPr>
          <p:cNvPr id="3" name="Content Placeholder 2">
            <a:extLst>
              <a:ext uri="{FF2B5EF4-FFF2-40B4-BE49-F238E27FC236}">
                <a16:creationId xmlns:a16="http://schemas.microsoft.com/office/drawing/2014/main" id="{46EBE9A7-A834-469D-B262-B322CA071D07}"/>
              </a:ext>
            </a:extLst>
          </p:cNvPr>
          <p:cNvSpPr>
            <a:spLocks noGrp="1"/>
          </p:cNvSpPr>
          <p:nvPr>
            <p:ph sz="half" idx="1"/>
          </p:nvPr>
        </p:nvSpPr>
        <p:spPr/>
        <p:txBody>
          <a:bodyPr>
            <a:normAutofit fontScale="92500" lnSpcReduction="10000"/>
          </a:bodyPr>
          <a:lstStyle/>
          <a:p>
            <a:r>
              <a:rPr lang="en-US" sz="2800" dirty="0"/>
              <a:t>Abandon commanding culture to a more open communication among employees</a:t>
            </a:r>
          </a:p>
          <a:p>
            <a:r>
              <a:rPr lang="en-US" sz="2800" dirty="0"/>
              <a:t>Building trusting relationship at formal and informal groups</a:t>
            </a:r>
          </a:p>
          <a:p>
            <a:r>
              <a:rPr lang="en-US" sz="2800" dirty="0"/>
              <a:t>Entrench participative decision-making approach (Balmer et al., 2009)</a:t>
            </a:r>
          </a:p>
        </p:txBody>
      </p:sp>
      <p:pic>
        <p:nvPicPr>
          <p:cNvPr id="5" name="Content Placeholder 4">
            <a:extLst>
              <a:ext uri="{FF2B5EF4-FFF2-40B4-BE49-F238E27FC236}">
                <a16:creationId xmlns:a16="http://schemas.microsoft.com/office/drawing/2014/main" id="{941725CF-525F-4349-B733-5CEAFD7C5DCC}"/>
              </a:ext>
            </a:extLst>
          </p:cNvPr>
          <p:cNvPicPr>
            <a:picLocks noGrp="1" noChangeAspect="1"/>
          </p:cNvPicPr>
          <p:nvPr>
            <p:ph sz="half" idx="2"/>
          </p:nvPr>
        </p:nvPicPr>
        <p:blipFill>
          <a:blip r:embed="rId3"/>
          <a:stretch>
            <a:fillRect/>
          </a:stretch>
        </p:blipFill>
        <p:spPr>
          <a:xfrm>
            <a:off x="6181725" y="2727702"/>
            <a:ext cx="4718050" cy="3142746"/>
          </a:xfrm>
          <a:prstGeom prst="rect">
            <a:avLst/>
          </a:prstGeom>
        </p:spPr>
      </p:pic>
    </p:spTree>
    <p:extLst>
      <p:ext uri="{BB962C8B-B14F-4D97-AF65-F5344CB8AC3E}">
        <p14:creationId xmlns:p14="http://schemas.microsoft.com/office/powerpoint/2010/main" val="325846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My Charismatic Leader</a:t>
            </a:r>
          </a:p>
        </p:txBody>
      </p:sp>
      <p:sp>
        <p:nvSpPr>
          <p:cNvPr id="3" name="Content Placeholder 2"/>
          <p:cNvSpPr>
            <a:spLocks noGrp="1"/>
          </p:cNvSpPr>
          <p:nvPr>
            <p:ph sz="half" idx="1"/>
          </p:nvPr>
        </p:nvSpPr>
        <p:spPr/>
        <p:txBody>
          <a:bodyPr>
            <a:normAutofit fontScale="92500" lnSpcReduction="10000"/>
          </a:bodyPr>
          <a:lstStyle/>
          <a:p>
            <a:r>
              <a:rPr lang="en-US" sz="3600" dirty="0"/>
              <a:t>General Colin Powell</a:t>
            </a:r>
          </a:p>
          <a:p>
            <a:pPr lvl="1"/>
            <a:r>
              <a:rPr lang="en-US" sz="3200" dirty="0"/>
              <a:t>Retired four-star general</a:t>
            </a:r>
          </a:p>
          <a:p>
            <a:pPr lvl="1"/>
            <a:r>
              <a:rPr lang="en-US" sz="3200" dirty="0"/>
              <a:t>Former Secretary of State</a:t>
            </a:r>
          </a:p>
          <a:p>
            <a:pPr lvl="1"/>
            <a:r>
              <a:rPr lang="en-US" sz="3200" dirty="0"/>
              <a:t>First African-American Secretary of State</a:t>
            </a:r>
          </a:p>
        </p:txBody>
      </p:sp>
      <p:sp>
        <p:nvSpPr>
          <p:cNvPr id="5" name="Content Placeholder 4">
            <a:extLst>
              <a:ext uri="{FF2B5EF4-FFF2-40B4-BE49-F238E27FC236}">
                <a16:creationId xmlns:a16="http://schemas.microsoft.com/office/drawing/2014/main" id="{CE308640-869F-4E4F-AA02-A0DE8B08618C}"/>
              </a:ext>
            </a:extLst>
          </p:cNvPr>
          <p:cNvSpPr>
            <a:spLocks noGrp="1"/>
          </p:cNvSpPr>
          <p:nvPr>
            <p:ph sz="half" idx="2"/>
          </p:nvPr>
        </p:nvSpPr>
        <p:spPr/>
        <p:txBody>
          <a:bodyPr>
            <a:normAutofit fontScale="92500" lnSpcReduction="10000"/>
          </a:bodyPr>
          <a:lstStyle/>
          <a:p>
            <a:endParaRPr lang="en-US" dirty="0"/>
          </a:p>
        </p:txBody>
      </p:sp>
      <p:pic>
        <p:nvPicPr>
          <p:cNvPr id="4" name="Picture 3" descr="170px-GEN_Colin_Powell.jpg"/>
          <p:cNvPicPr>
            <a:picLocks noChangeAspect="1"/>
          </p:cNvPicPr>
          <p:nvPr/>
        </p:nvPicPr>
        <p:blipFill>
          <a:blip r:embed="rId3"/>
          <a:stretch>
            <a:fillRect/>
          </a:stretch>
        </p:blipFill>
        <p:spPr>
          <a:xfrm>
            <a:off x="6524786" y="2560320"/>
            <a:ext cx="4368766" cy="3174053"/>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1D34E-84D5-4F35-802C-5F736777E4F0}"/>
              </a:ext>
            </a:extLst>
          </p:cNvPr>
          <p:cNvSpPr>
            <a:spLocks noGrp="1"/>
          </p:cNvSpPr>
          <p:nvPr>
            <p:ph type="title"/>
          </p:nvPr>
        </p:nvSpPr>
        <p:spPr/>
        <p:txBody>
          <a:bodyPr/>
          <a:lstStyle/>
          <a:p>
            <a:r>
              <a:rPr lang="en-US" dirty="0">
                <a:solidFill>
                  <a:srgbClr val="0070C0"/>
                </a:solidFill>
              </a:rPr>
              <a:t>New Organizational Culture</a:t>
            </a:r>
          </a:p>
        </p:txBody>
      </p:sp>
      <p:sp>
        <p:nvSpPr>
          <p:cNvPr id="3" name="Content Placeholder 2">
            <a:extLst>
              <a:ext uri="{FF2B5EF4-FFF2-40B4-BE49-F238E27FC236}">
                <a16:creationId xmlns:a16="http://schemas.microsoft.com/office/drawing/2014/main" id="{DCE663A6-4C38-42D1-B080-CFBA9A0E610C}"/>
              </a:ext>
            </a:extLst>
          </p:cNvPr>
          <p:cNvSpPr>
            <a:spLocks noGrp="1"/>
          </p:cNvSpPr>
          <p:nvPr>
            <p:ph sz="half" idx="1"/>
          </p:nvPr>
        </p:nvSpPr>
        <p:spPr/>
        <p:txBody>
          <a:bodyPr>
            <a:normAutofit lnSpcReduction="10000"/>
          </a:bodyPr>
          <a:lstStyle/>
          <a:p>
            <a:r>
              <a:rPr lang="en-US" sz="2800" dirty="0"/>
              <a:t>Team-based in managing reports</a:t>
            </a:r>
          </a:p>
          <a:p>
            <a:r>
              <a:rPr lang="en-US" sz="2800" dirty="0"/>
              <a:t>Entrenched provision of constructive feedback to employees</a:t>
            </a:r>
          </a:p>
          <a:p>
            <a:r>
              <a:rPr lang="en-US" sz="2800" dirty="0"/>
              <a:t>Performance appraisal for managers</a:t>
            </a:r>
          </a:p>
          <a:p>
            <a:endParaRPr lang="en-US" sz="2800" dirty="0"/>
          </a:p>
          <a:p>
            <a:endParaRPr lang="en-US" sz="2800" dirty="0"/>
          </a:p>
        </p:txBody>
      </p:sp>
      <p:pic>
        <p:nvPicPr>
          <p:cNvPr id="5" name="Content Placeholder 4">
            <a:extLst>
              <a:ext uri="{FF2B5EF4-FFF2-40B4-BE49-F238E27FC236}">
                <a16:creationId xmlns:a16="http://schemas.microsoft.com/office/drawing/2014/main" id="{434CD3FB-14CE-4644-A0AF-475FB9F1F712}"/>
              </a:ext>
            </a:extLst>
          </p:cNvPr>
          <p:cNvPicPr>
            <a:picLocks noGrp="1" noChangeAspect="1"/>
          </p:cNvPicPr>
          <p:nvPr>
            <p:ph sz="half" idx="2"/>
          </p:nvPr>
        </p:nvPicPr>
        <p:blipFill>
          <a:blip r:embed="rId3"/>
          <a:stretch>
            <a:fillRect/>
          </a:stretch>
        </p:blipFill>
        <p:spPr>
          <a:xfrm>
            <a:off x="6334125" y="2560638"/>
            <a:ext cx="4413249" cy="3309937"/>
          </a:xfrm>
          <a:prstGeom prst="rect">
            <a:avLst/>
          </a:prstGeom>
        </p:spPr>
      </p:pic>
    </p:spTree>
    <p:extLst>
      <p:ext uri="{BB962C8B-B14F-4D97-AF65-F5344CB8AC3E}">
        <p14:creationId xmlns:p14="http://schemas.microsoft.com/office/powerpoint/2010/main" val="12213306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211BC-C53A-4AD4-9621-4AD518F2AA0C}"/>
              </a:ext>
            </a:extLst>
          </p:cNvPr>
          <p:cNvSpPr>
            <a:spLocks noGrp="1"/>
          </p:cNvSpPr>
          <p:nvPr>
            <p:ph type="title"/>
          </p:nvPr>
        </p:nvSpPr>
        <p:spPr/>
        <p:txBody>
          <a:bodyPr/>
          <a:lstStyle/>
          <a:p>
            <a:r>
              <a:rPr lang="en-US" dirty="0">
                <a:solidFill>
                  <a:srgbClr val="0070C0"/>
                </a:solidFill>
              </a:rPr>
              <a:t>Results of Organizational Change</a:t>
            </a:r>
          </a:p>
        </p:txBody>
      </p:sp>
      <p:sp>
        <p:nvSpPr>
          <p:cNvPr id="3" name="Content Placeholder 2">
            <a:extLst>
              <a:ext uri="{FF2B5EF4-FFF2-40B4-BE49-F238E27FC236}">
                <a16:creationId xmlns:a16="http://schemas.microsoft.com/office/drawing/2014/main" id="{45CC6096-470F-490A-B830-6417278E3622}"/>
              </a:ext>
            </a:extLst>
          </p:cNvPr>
          <p:cNvSpPr>
            <a:spLocks noGrp="1"/>
          </p:cNvSpPr>
          <p:nvPr>
            <p:ph sz="half" idx="1"/>
          </p:nvPr>
        </p:nvSpPr>
        <p:spPr/>
        <p:txBody>
          <a:bodyPr>
            <a:normAutofit fontScale="92500"/>
          </a:bodyPr>
          <a:lstStyle/>
          <a:p>
            <a:r>
              <a:rPr lang="en-US" sz="3200" dirty="0"/>
              <a:t>Increased customer satisfaction (Balmer et al., 2009).</a:t>
            </a:r>
          </a:p>
          <a:p>
            <a:r>
              <a:rPr lang="en-US" sz="3200" dirty="0"/>
              <a:t>More employee productivity</a:t>
            </a:r>
          </a:p>
          <a:p>
            <a:r>
              <a:rPr lang="en-US" sz="3200" dirty="0"/>
              <a:t>Enhanced brand reputation</a:t>
            </a:r>
          </a:p>
        </p:txBody>
      </p:sp>
      <p:pic>
        <p:nvPicPr>
          <p:cNvPr id="5" name="Content Placeholder 4">
            <a:extLst>
              <a:ext uri="{FF2B5EF4-FFF2-40B4-BE49-F238E27FC236}">
                <a16:creationId xmlns:a16="http://schemas.microsoft.com/office/drawing/2014/main" id="{26C1F8FC-FC0E-4655-A82C-5C231A05B5DD}"/>
              </a:ext>
            </a:extLst>
          </p:cNvPr>
          <p:cNvPicPr>
            <a:picLocks noGrp="1" noChangeAspect="1"/>
          </p:cNvPicPr>
          <p:nvPr>
            <p:ph sz="half" idx="2"/>
          </p:nvPr>
        </p:nvPicPr>
        <p:blipFill>
          <a:blip r:embed="rId3"/>
          <a:stretch>
            <a:fillRect/>
          </a:stretch>
        </p:blipFill>
        <p:spPr>
          <a:xfrm>
            <a:off x="6416263" y="2560638"/>
            <a:ext cx="4248973" cy="3309937"/>
          </a:xfrm>
          <a:prstGeom prst="rect">
            <a:avLst/>
          </a:prstGeom>
        </p:spPr>
      </p:pic>
    </p:spTree>
    <p:extLst>
      <p:ext uri="{BB962C8B-B14F-4D97-AF65-F5344CB8AC3E}">
        <p14:creationId xmlns:p14="http://schemas.microsoft.com/office/powerpoint/2010/main" val="574263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37E59-5532-4787-86ED-215FA6EF99A1}"/>
              </a:ext>
            </a:extLst>
          </p:cNvPr>
          <p:cNvSpPr>
            <a:spLocks noGrp="1"/>
          </p:cNvSpPr>
          <p:nvPr>
            <p:ph type="title"/>
          </p:nvPr>
        </p:nvSpPr>
        <p:spPr/>
        <p:txBody>
          <a:bodyPr>
            <a:normAutofit fontScale="90000"/>
          </a:bodyPr>
          <a:lstStyle/>
          <a:p>
            <a:r>
              <a:rPr lang="en-US" dirty="0">
                <a:solidFill>
                  <a:srgbClr val="0070C0"/>
                </a:solidFill>
              </a:rPr>
              <a:t>Lessons from BA </a:t>
            </a:r>
            <a:br>
              <a:rPr lang="en-US" dirty="0">
                <a:solidFill>
                  <a:srgbClr val="0070C0"/>
                </a:solidFill>
              </a:rPr>
            </a:br>
            <a:r>
              <a:rPr lang="en-US" dirty="0">
                <a:solidFill>
                  <a:srgbClr val="0070C0"/>
                </a:solidFill>
              </a:rPr>
              <a:t>Organizational Culture Changes</a:t>
            </a:r>
          </a:p>
        </p:txBody>
      </p:sp>
      <p:sp>
        <p:nvSpPr>
          <p:cNvPr id="3" name="Content Placeholder 2">
            <a:extLst>
              <a:ext uri="{FF2B5EF4-FFF2-40B4-BE49-F238E27FC236}">
                <a16:creationId xmlns:a16="http://schemas.microsoft.com/office/drawing/2014/main" id="{23CC3FE8-136F-40B2-BDBA-FFA806BF36BC}"/>
              </a:ext>
            </a:extLst>
          </p:cNvPr>
          <p:cNvSpPr>
            <a:spLocks noGrp="1"/>
          </p:cNvSpPr>
          <p:nvPr>
            <p:ph sz="half" idx="1"/>
          </p:nvPr>
        </p:nvSpPr>
        <p:spPr/>
        <p:txBody>
          <a:bodyPr>
            <a:normAutofit lnSpcReduction="10000"/>
          </a:bodyPr>
          <a:lstStyle/>
          <a:p>
            <a:r>
              <a:rPr lang="en-US" sz="2800" dirty="0"/>
              <a:t>Changing organizational culture change takes time</a:t>
            </a:r>
          </a:p>
          <a:p>
            <a:r>
              <a:rPr lang="en-US" sz="2800" dirty="0"/>
              <a:t>The top leadership must be committed to the desired changes</a:t>
            </a:r>
          </a:p>
          <a:p>
            <a:r>
              <a:rPr lang="en-US" sz="2800" dirty="0"/>
              <a:t>Organizational culture change affects all stakeholders </a:t>
            </a:r>
          </a:p>
        </p:txBody>
      </p:sp>
      <p:pic>
        <p:nvPicPr>
          <p:cNvPr id="5" name="Content Placeholder 4">
            <a:extLst>
              <a:ext uri="{FF2B5EF4-FFF2-40B4-BE49-F238E27FC236}">
                <a16:creationId xmlns:a16="http://schemas.microsoft.com/office/drawing/2014/main" id="{1A908756-E8E6-47A3-B09D-71DFD792144D}"/>
              </a:ext>
            </a:extLst>
          </p:cNvPr>
          <p:cNvPicPr>
            <a:picLocks noGrp="1" noChangeAspect="1"/>
          </p:cNvPicPr>
          <p:nvPr>
            <p:ph sz="half" idx="2"/>
          </p:nvPr>
        </p:nvPicPr>
        <p:blipFill>
          <a:blip r:embed="rId3"/>
          <a:stretch>
            <a:fillRect/>
          </a:stretch>
        </p:blipFill>
        <p:spPr>
          <a:xfrm>
            <a:off x="6096001" y="2560638"/>
            <a:ext cx="4122082" cy="3309937"/>
          </a:xfrm>
          <a:prstGeom prst="rect">
            <a:avLst/>
          </a:prstGeom>
        </p:spPr>
      </p:pic>
    </p:spTree>
    <p:extLst>
      <p:ext uri="{BB962C8B-B14F-4D97-AF65-F5344CB8AC3E}">
        <p14:creationId xmlns:p14="http://schemas.microsoft.com/office/powerpoint/2010/main" val="26820836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DD804-92A7-4361-AF85-A128DDB69B50}"/>
              </a:ext>
            </a:extLst>
          </p:cNvPr>
          <p:cNvSpPr>
            <a:spLocks noGrp="1"/>
          </p:cNvSpPr>
          <p:nvPr>
            <p:ph type="title"/>
          </p:nvPr>
        </p:nvSpPr>
        <p:spPr/>
        <p:txBody>
          <a:bodyPr>
            <a:normAutofit fontScale="90000"/>
          </a:bodyPr>
          <a:lstStyle/>
          <a:p>
            <a:r>
              <a:rPr lang="en-US" sz="2700" dirty="0">
                <a:solidFill>
                  <a:srgbClr val="0070C0"/>
                </a:solidFill>
              </a:rPr>
              <a:t>Continued….</a:t>
            </a:r>
            <a:r>
              <a:rPr lang="en-US" dirty="0">
                <a:solidFill>
                  <a:srgbClr val="0070C0"/>
                </a:solidFill>
              </a:rPr>
              <a:t>Lessons from BA Organizational Culture Change</a:t>
            </a:r>
          </a:p>
        </p:txBody>
      </p:sp>
      <p:sp>
        <p:nvSpPr>
          <p:cNvPr id="3" name="Content Placeholder 2">
            <a:extLst>
              <a:ext uri="{FF2B5EF4-FFF2-40B4-BE49-F238E27FC236}">
                <a16:creationId xmlns:a16="http://schemas.microsoft.com/office/drawing/2014/main" id="{CFA75B26-4907-4C42-89F2-FFDC4B005DD4}"/>
              </a:ext>
            </a:extLst>
          </p:cNvPr>
          <p:cNvSpPr>
            <a:spLocks noGrp="1"/>
          </p:cNvSpPr>
          <p:nvPr>
            <p:ph sz="half" idx="1"/>
          </p:nvPr>
        </p:nvSpPr>
        <p:spPr/>
        <p:txBody>
          <a:bodyPr>
            <a:normAutofit lnSpcReduction="10000"/>
          </a:bodyPr>
          <a:lstStyle/>
          <a:p>
            <a:r>
              <a:rPr lang="en-US" sz="2800" dirty="0"/>
              <a:t>Organizational culture change should be tied to strategic goals</a:t>
            </a:r>
          </a:p>
          <a:p>
            <a:r>
              <a:rPr lang="en-US" sz="2800" dirty="0"/>
              <a:t>It is important to connect culture and accountability </a:t>
            </a:r>
          </a:p>
          <a:p>
            <a:r>
              <a:rPr lang="en-US" sz="2800" dirty="0"/>
              <a:t>Leaders should align culture with the brand and industry</a:t>
            </a:r>
          </a:p>
          <a:p>
            <a:endParaRPr lang="en-US" sz="2800" dirty="0"/>
          </a:p>
        </p:txBody>
      </p:sp>
      <p:pic>
        <p:nvPicPr>
          <p:cNvPr id="5" name="Content Placeholder 4">
            <a:extLst>
              <a:ext uri="{FF2B5EF4-FFF2-40B4-BE49-F238E27FC236}">
                <a16:creationId xmlns:a16="http://schemas.microsoft.com/office/drawing/2014/main" id="{B2540DCE-9AB4-4661-8320-756CCAECEC26}"/>
              </a:ext>
            </a:extLst>
          </p:cNvPr>
          <p:cNvPicPr>
            <a:picLocks noGrp="1" noChangeAspect="1"/>
          </p:cNvPicPr>
          <p:nvPr>
            <p:ph sz="half" idx="2"/>
          </p:nvPr>
        </p:nvPicPr>
        <p:blipFill>
          <a:blip r:embed="rId3"/>
          <a:stretch>
            <a:fillRect/>
          </a:stretch>
        </p:blipFill>
        <p:spPr>
          <a:xfrm>
            <a:off x="6175250" y="2560638"/>
            <a:ext cx="4441089" cy="3309937"/>
          </a:xfrm>
          <a:prstGeom prst="rect">
            <a:avLst/>
          </a:prstGeom>
        </p:spPr>
      </p:pic>
    </p:spTree>
    <p:extLst>
      <p:ext uri="{BB962C8B-B14F-4D97-AF65-F5344CB8AC3E}">
        <p14:creationId xmlns:p14="http://schemas.microsoft.com/office/powerpoint/2010/main" val="10548256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87252-7462-4A07-9DB0-96150F01CD98}"/>
              </a:ext>
            </a:extLst>
          </p:cNvPr>
          <p:cNvSpPr>
            <a:spLocks noGrp="1"/>
          </p:cNvSpPr>
          <p:nvPr>
            <p:ph type="title"/>
          </p:nvPr>
        </p:nvSpPr>
        <p:spPr/>
        <p:txBody>
          <a:bodyPr/>
          <a:lstStyle/>
          <a:p>
            <a:r>
              <a:rPr lang="en-US" dirty="0"/>
              <a:t>Conclusion </a:t>
            </a:r>
          </a:p>
        </p:txBody>
      </p:sp>
      <p:sp>
        <p:nvSpPr>
          <p:cNvPr id="3" name="Content Placeholder 2">
            <a:extLst>
              <a:ext uri="{FF2B5EF4-FFF2-40B4-BE49-F238E27FC236}">
                <a16:creationId xmlns:a16="http://schemas.microsoft.com/office/drawing/2014/main" id="{4DD02BD5-87BF-4B7F-A7BE-0BB46F0FDC07}"/>
              </a:ext>
            </a:extLst>
          </p:cNvPr>
          <p:cNvSpPr>
            <a:spLocks noGrp="1"/>
          </p:cNvSpPr>
          <p:nvPr>
            <p:ph sz="half" idx="1"/>
          </p:nvPr>
        </p:nvSpPr>
        <p:spPr/>
        <p:txBody>
          <a:bodyPr>
            <a:normAutofit fontScale="92500"/>
          </a:bodyPr>
          <a:lstStyle/>
          <a:p>
            <a:pPr>
              <a:buFont typeface="Arial" panose="020B0604020202020204" pitchFamily="34" charset="0"/>
              <a:buChar char="•"/>
            </a:pPr>
            <a:r>
              <a:rPr lang="en-US" sz="2800" dirty="0"/>
              <a:t>Acquiring knowledge, skills, and experience is essential for leaders</a:t>
            </a:r>
          </a:p>
          <a:p>
            <a:r>
              <a:rPr lang="en-US" sz="2800" dirty="0"/>
              <a:t>Leaders should have knowledge in a broad range issues</a:t>
            </a:r>
          </a:p>
          <a:p>
            <a:r>
              <a:rPr lang="en-US" sz="2800" dirty="0"/>
              <a:t>Leaders</a:t>
            </a:r>
            <a:r>
              <a:rPr lang="en-US" sz="3500" dirty="0"/>
              <a:t> </a:t>
            </a:r>
            <a:r>
              <a:rPr lang="en-US" sz="2800" dirty="0"/>
              <a:t>should leverage their knowledge and skills to empower employees</a:t>
            </a:r>
          </a:p>
        </p:txBody>
      </p:sp>
      <p:pic>
        <p:nvPicPr>
          <p:cNvPr id="5" name="Content Placeholder 4">
            <a:extLst>
              <a:ext uri="{FF2B5EF4-FFF2-40B4-BE49-F238E27FC236}">
                <a16:creationId xmlns:a16="http://schemas.microsoft.com/office/drawing/2014/main" id="{BDA94ADA-9F76-4776-AC49-A906F8C19DBF}"/>
              </a:ext>
            </a:extLst>
          </p:cNvPr>
          <p:cNvPicPr>
            <a:picLocks noGrp="1" noChangeAspect="1"/>
          </p:cNvPicPr>
          <p:nvPr>
            <p:ph sz="half" idx="2"/>
          </p:nvPr>
        </p:nvPicPr>
        <p:blipFill>
          <a:blip r:embed="rId3"/>
          <a:stretch>
            <a:fillRect/>
          </a:stretch>
        </p:blipFill>
        <p:spPr>
          <a:xfrm>
            <a:off x="6181725" y="2560321"/>
            <a:ext cx="4718050" cy="2982238"/>
          </a:xfrm>
          <a:prstGeom prst="rect">
            <a:avLst/>
          </a:prstGeom>
        </p:spPr>
      </p:pic>
    </p:spTree>
    <p:extLst>
      <p:ext uri="{BB962C8B-B14F-4D97-AF65-F5344CB8AC3E}">
        <p14:creationId xmlns:p14="http://schemas.microsoft.com/office/powerpoint/2010/main" val="36158665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7AC50-1A1C-4939-82D9-C785ADA4B7CB}"/>
              </a:ext>
            </a:extLst>
          </p:cNvPr>
          <p:cNvSpPr>
            <a:spLocks noGrp="1"/>
          </p:cNvSpPr>
          <p:nvPr>
            <p:ph type="title"/>
          </p:nvPr>
        </p:nvSpPr>
        <p:spPr>
          <a:xfrm>
            <a:off x="1295402" y="982132"/>
            <a:ext cx="9601196" cy="1303867"/>
          </a:xfrm>
        </p:spPr>
        <p:txBody>
          <a:bodyPr/>
          <a:lstStyle/>
          <a:p>
            <a:r>
              <a:rPr lang="en-US" dirty="0"/>
              <a:t>References </a:t>
            </a:r>
          </a:p>
        </p:txBody>
      </p:sp>
      <p:sp>
        <p:nvSpPr>
          <p:cNvPr id="3" name="Content Placeholder 2">
            <a:extLst>
              <a:ext uri="{FF2B5EF4-FFF2-40B4-BE49-F238E27FC236}">
                <a16:creationId xmlns:a16="http://schemas.microsoft.com/office/drawing/2014/main" id="{E1522232-D238-46B7-B698-8CB386BBD45F}"/>
              </a:ext>
            </a:extLst>
          </p:cNvPr>
          <p:cNvSpPr>
            <a:spLocks noGrp="1"/>
          </p:cNvSpPr>
          <p:nvPr>
            <p:ph idx="1"/>
          </p:nvPr>
        </p:nvSpPr>
        <p:spPr>
          <a:xfrm>
            <a:off x="1295401" y="2556932"/>
            <a:ext cx="9601196" cy="3318936"/>
          </a:xfrm>
        </p:spPr>
        <p:txBody>
          <a:bodyPr>
            <a:normAutofit fontScale="62500" lnSpcReduction="20000"/>
          </a:bodyPr>
          <a:lstStyle/>
          <a:p>
            <a:pPr marL="0" indent="-457200">
              <a:buNone/>
            </a:pPr>
            <a:r>
              <a:rPr lang="en-US" dirty="0">
                <a:solidFill>
                  <a:srgbClr val="222222"/>
                </a:solidFill>
              </a:rPr>
              <a:t>Balmer, J. M., Stuart, H., &amp; </a:t>
            </a:r>
            <a:r>
              <a:rPr lang="en-US" dirty="0" err="1">
                <a:solidFill>
                  <a:srgbClr val="222222"/>
                </a:solidFill>
              </a:rPr>
              <a:t>Greyser</a:t>
            </a:r>
            <a:r>
              <a:rPr lang="en-US" dirty="0">
                <a:solidFill>
                  <a:srgbClr val="222222"/>
                </a:solidFill>
              </a:rPr>
              <a:t>, S. A. (2009). Aligning identity and strategy: Corporate branding at 	British 	Airways 	in the late 20th century. </a:t>
            </a:r>
            <a:r>
              <a:rPr lang="en-US" i="1" dirty="0">
                <a:solidFill>
                  <a:srgbClr val="222222"/>
                </a:solidFill>
              </a:rPr>
              <a:t>California Management Review</a:t>
            </a:r>
            <a:r>
              <a:rPr lang="en-US" dirty="0">
                <a:solidFill>
                  <a:srgbClr val="222222"/>
                </a:solidFill>
              </a:rPr>
              <a:t>, </a:t>
            </a:r>
            <a:r>
              <a:rPr lang="en-US" i="1" dirty="0">
                <a:solidFill>
                  <a:srgbClr val="222222"/>
                </a:solidFill>
              </a:rPr>
              <a:t>51</a:t>
            </a:r>
            <a:r>
              <a:rPr lang="en-US" dirty="0">
                <a:solidFill>
                  <a:srgbClr val="222222"/>
                </a:solidFill>
              </a:rPr>
              <a:t>(3). </a:t>
            </a:r>
            <a:r>
              <a:rPr lang="en-US" dirty="0">
                <a:solidFill>
                  <a:srgbClr val="222222"/>
                </a:solidFill>
                <a:hlinkClick r:id="rId2"/>
              </a:rPr>
              <a:t>https://www.sagepub.com/sites/default/files/upm-</a:t>
            </a:r>
            <a:r>
              <a:rPr lang="en-US" dirty="0">
                <a:solidFill>
                  <a:srgbClr val="222222"/>
                </a:solidFill>
              </a:rPr>
              <a:t>	binaries/58464_Chapter_11.pdf</a:t>
            </a:r>
            <a:endParaRPr lang="en-US" dirty="0"/>
          </a:p>
          <a:p>
            <a:pPr marL="0" indent="-457200">
              <a:buNone/>
            </a:pPr>
            <a:r>
              <a:rPr lang="en-US" dirty="0"/>
              <a:t>Indeed Editorial Team. (2021). Leadership Skills: Definitions and 	Exampleshttps://www.indeed.com/career-	advice/resumes-cover-letters/leadership-skills</a:t>
            </a:r>
          </a:p>
          <a:p>
            <a:pPr marL="0" indent="-457200">
              <a:buNone/>
            </a:pPr>
            <a:r>
              <a:rPr lang="en-US" dirty="0" err="1"/>
              <a:t>Moldoveanu</a:t>
            </a:r>
            <a:r>
              <a:rPr lang="en-US" dirty="0"/>
              <a:t>, M., &amp; </a:t>
            </a:r>
            <a:r>
              <a:rPr lang="en-US" dirty="0" err="1"/>
              <a:t>Narayandas</a:t>
            </a:r>
            <a:r>
              <a:rPr lang="en-US" dirty="0"/>
              <a:t>, D. (2019). The future of leadership 	development. Harvard Business 	Review, 97(2), 	40-48.</a:t>
            </a:r>
          </a:p>
          <a:p>
            <a:pPr marL="0" indent="-457200">
              <a:buNone/>
            </a:pPr>
            <a:r>
              <a:rPr lang="en-US" dirty="0"/>
              <a:t>Park, S., &amp; Kim, E. J. (2018). Fostering organizational learning through leadership and 	knowledge	sharing. Journal of 	Knowledge Management.</a:t>
            </a:r>
          </a:p>
          <a:p>
            <a:pPr marL="0" indent="-457200">
              <a:buNone/>
            </a:pPr>
            <a:r>
              <a:rPr lang="en-US" dirty="0"/>
              <a:t>Varma, C. (2017). Importance of employee motivation &amp; job satisfaction for organizational 	performance. International journal 	of social science &amp; interdisciplinary research, 6(2).</a:t>
            </a:r>
          </a:p>
          <a:p>
            <a:pPr marL="0" indent="-457200">
              <a:buNone/>
            </a:pPr>
            <a:r>
              <a:rPr lang="en-US" dirty="0"/>
              <a:t>Zeb, A., Abdullah, N. H., Hussain, A., &amp; Safi, A. (2019). Authentic leadership, knowledge sharing, 	and 	employees’ 	creativity. Management 	Research Review.</a:t>
            </a:r>
          </a:p>
        </p:txBody>
      </p:sp>
    </p:spTree>
    <p:extLst>
      <p:ext uri="{BB962C8B-B14F-4D97-AF65-F5344CB8AC3E}">
        <p14:creationId xmlns:p14="http://schemas.microsoft.com/office/powerpoint/2010/main" val="340065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70C0"/>
                </a:solidFill>
              </a:rPr>
              <a:t>Qualities of General Colin Powell</a:t>
            </a:r>
          </a:p>
        </p:txBody>
      </p:sp>
      <p:sp>
        <p:nvSpPr>
          <p:cNvPr id="3" name="Content Placeholder 2"/>
          <p:cNvSpPr>
            <a:spLocks noGrp="1"/>
          </p:cNvSpPr>
          <p:nvPr>
            <p:ph idx="1"/>
          </p:nvPr>
        </p:nvSpPr>
        <p:spPr/>
        <p:txBody>
          <a:bodyPr/>
          <a:lstStyle/>
          <a:p>
            <a:r>
              <a:rPr lang="en-US" dirty="0"/>
              <a:t>Articulate</a:t>
            </a:r>
          </a:p>
          <a:p>
            <a:r>
              <a:rPr lang="en-US" dirty="0"/>
              <a:t>Self-confident</a:t>
            </a:r>
          </a:p>
          <a:p>
            <a:r>
              <a:rPr lang="en-US" dirty="0"/>
              <a:t>Inspirational</a:t>
            </a:r>
          </a:p>
          <a:p>
            <a:r>
              <a:rPr lang="en-US" dirty="0"/>
              <a:t>Supportive and</a:t>
            </a:r>
          </a:p>
          <a:p>
            <a:r>
              <a:rPr lang="en-US" dirty="0"/>
              <a:t>Revolutionary (Prive, 2012). </a:t>
            </a:r>
          </a:p>
          <a:p>
            <a:endParaRPr lang="en-US" dirty="0"/>
          </a:p>
        </p:txBody>
      </p:sp>
      <p:pic>
        <p:nvPicPr>
          <p:cNvPr id="4" name="Picture 3" descr="Leadership-Qualities-in-Business-Management.png"/>
          <p:cNvPicPr>
            <a:picLocks noChangeAspect="1"/>
          </p:cNvPicPr>
          <p:nvPr/>
        </p:nvPicPr>
        <p:blipFill>
          <a:blip r:embed="rId3" cstate="print"/>
          <a:stretch>
            <a:fillRect/>
          </a:stretch>
        </p:blipFill>
        <p:spPr>
          <a:xfrm>
            <a:off x="7010400" y="2667000"/>
            <a:ext cx="3291804" cy="3200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Possible Drawbacks of a </a:t>
            </a:r>
            <a:br>
              <a:rPr lang="en-US" dirty="0">
                <a:solidFill>
                  <a:srgbClr val="0070C0"/>
                </a:solidFill>
              </a:rPr>
            </a:br>
            <a:r>
              <a:rPr lang="en-US" dirty="0">
                <a:solidFill>
                  <a:srgbClr val="0070C0"/>
                </a:solidFill>
              </a:rPr>
              <a:t>Charismatic Leader</a:t>
            </a:r>
          </a:p>
        </p:txBody>
      </p:sp>
      <p:sp>
        <p:nvSpPr>
          <p:cNvPr id="3" name="Content Placeholder 2"/>
          <p:cNvSpPr>
            <a:spLocks noGrp="1"/>
          </p:cNvSpPr>
          <p:nvPr>
            <p:ph sz="half" idx="1"/>
          </p:nvPr>
        </p:nvSpPr>
        <p:spPr/>
        <p:txBody>
          <a:bodyPr>
            <a:normAutofit/>
          </a:bodyPr>
          <a:lstStyle/>
          <a:p>
            <a:r>
              <a:rPr lang="en-US" sz="3200" dirty="0"/>
              <a:t>Lack of successors</a:t>
            </a:r>
          </a:p>
          <a:p>
            <a:r>
              <a:rPr lang="en-US" sz="3200" dirty="0"/>
              <a:t>Over reliance on the leader</a:t>
            </a:r>
          </a:p>
          <a:p>
            <a:r>
              <a:rPr lang="en-US" sz="3200" dirty="0"/>
              <a:t>Perception</a:t>
            </a:r>
          </a:p>
          <a:p>
            <a:r>
              <a:rPr lang="en-US" sz="3200" dirty="0"/>
              <a:t>Lack of Lucidity</a:t>
            </a:r>
          </a:p>
        </p:txBody>
      </p:sp>
      <p:pic>
        <p:nvPicPr>
          <p:cNvPr id="5" name="Content Placeholder 4">
            <a:extLst>
              <a:ext uri="{FF2B5EF4-FFF2-40B4-BE49-F238E27FC236}">
                <a16:creationId xmlns:a16="http://schemas.microsoft.com/office/drawing/2014/main" id="{7A4AB743-E438-46D2-8229-56CC5CA299BF}"/>
              </a:ext>
            </a:extLst>
          </p:cNvPr>
          <p:cNvPicPr>
            <a:picLocks noGrp="1" noChangeAspect="1"/>
          </p:cNvPicPr>
          <p:nvPr>
            <p:ph sz="half" idx="2"/>
          </p:nvPr>
        </p:nvPicPr>
        <p:blipFill>
          <a:blip r:embed="rId3"/>
          <a:stretch>
            <a:fillRect/>
          </a:stretch>
        </p:blipFill>
        <p:spPr>
          <a:xfrm>
            <a:off x="6399026" y="2560638"/>
            <a:ext cx="4283447" cy="330993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70C0"/>
                </a:solidFill>
              </a:rPr>
              <a:t>My Transformational Leader</a:t>
            </a:r>
          </a:p>
        </p:txBody>
      </p:sp>
      <p:sp>
        <p:nvSpPr>
          <p:cNvPr id="3" name="Content Placeholder 2"/>
          <p:cNvSpPr>
            <a:spLocks noGrp="1"/>
          </p:cNvSpPr>
          <p:nvPr>
            <p:ph sz="half" idx="1"/>
          </p:nvPr>
        </p:nvSpPr>
        <p:spPr/>
        <p:txBody>
          <a:bodyPr>
            <a:normAutofit lnSpcReduction="10000"/>
          </a:bodyPr>
          <a:lstStyle/>
          <a:p>
            <a:endParaRPr lang="en-US" sz="3600" dirty="0"/>
          </a:p>
          <a:p>
            <a:r>
              <a:rPr lang="en-US" sz="3600" dirty="0"/>
              <a:t>Walt Disney</a:t>
            </a:r>
          </a:p>
          <a:p>
            <a:r>
              <a:rPr lang="en-US" sz="3600" dirty="0"/>
              <a:t>Founded Disney Company</a:t>
            </a:r>
          </a:p>
          <a:p>
            <a:r>
              <a:rPr lang="en-US" sz="3600" dirty="0"/>
              <a:t>American Entrepreneur  </a:t>
            </a:r>
          </a:p>
          <a:p>
            <a:endParaRPr lang="en-US" sz="3600" dirty="0"/>
          </a:p>
        </p:txBody>
      </p:sp>
      <p:sp>
        <p:nvSpPr>
          <p:cNvPr id="4" name="Content Placeholder 3">
            <a:extLst>
              <a:ext uri="{FF2B5EF4-FFF2-40B4-BE49-F238E27FC236}">
                <a16:creationId xmlns:a16="http://schemas.microsoft.com/office/drawing/2014/main" id="{CAE8A758-FD8F-40F3-95A6-DFE8CC6CD1E0}"/>
              </a:ext>
            </a:extLst>
          </p:cNvPr>
          <p:cNvSpPr>
            <a:spLocks noGrp="1"/>
          </p:cNvSpPr>
          <p:nvPr>
            <p:ph sz="half" idx="2"/>
          </p:nvPr>
        </p:nvSpPr>
        <p:spPr/>
        <p:txBody>
          <a:bodyPr>
            <a:normAutofit lnSpcReduction="10000"/>
          </a:bodyPr>
          <a:lstStyle/>
          <a:p>
            <a:endParaRPr lang="en-US"/>
          </a:p>
        </p:txBody>
      </p:sp>
      <p:pic>
        <p:nvPicPr>
          <p:cNvPr id="8" name="Picture 6" descr="The Hungarian Immigrant Who Funded Walt Disne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5248" y="2560320"/>
            <a:ext cx="4718303" cy="3310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Qualities of Transformational </a:t>
            </a:r>
            <a:br>
              <a:rPr lang="en-US" dirty="0">
                <a:solidFill>
                  <a:srgbClr val="0070C0"/>
                </a:solidFill>
              </a:rPr>
            </a:br>
            <a:r>
              <a:rPr lang="en-US" dirty="0">
                <a:solidFill>
                  <a:srgbClr val="0070C0"/>
                </a:solidFill>
              </a:rPr>
              <a:t>Leadership Used by Disney</a:t>
            </a:r>
          </a:p>
        </p:txBody>
      </p:sp>
      <p:sp>
        <p:nvSpPr>
          <p:cNvPr id="3" name="Content Placeholder 2"/>
          <p:cNvSpPr>
            <a:spLocks noGrp="1"/>
          </p:cNvSpPr>
          <p:nvPr>
            <p:ph sz="half" idx="1"/>
          </p:nvPr>
        </p:nvSpPr>
        <p:spPr/>
        <p:txBody>
          <a:bodyPr>
            <a:normAutofit/>
          </a:bodyPr>
          <a:lstStyle/>
          <a:p>
            <a:r>
              <a:rPr lang="en-US" sz="3200" dirty="0"/>
              <a:t>Intellectual stimulation</a:t>
            </a:r>
          </a:p>
          <a:p>
            <a:r>
              <a:rPr lang="en-US" sz="3200" dirty="0"/>
              <a:t>Inspirational commitment</a:t>
            </a:r>
          </a:p>
          <a:p>
            <a:r>
              <a:rPr lang="en-US" sz="3200" dirty="0"/>
              <a:t>Individualized influence</a:t>
            </a:r>
          </a:p>
          <a:p>
            <a:r>
              <a:rPr lang="en-US" sz="3200" dirty="0"/>
              <a:t>Individualized consideration</a:t>
            </a:r>
          </a:p>
          <a:p>
            <a:endParaRPr lang="en-US" sz="3200" dirty="0"/>
          </a:p>
        </p:txBody>
      </p:sp>
      <p:sp>
        <p:nvSpPr>
          <p:cNvPr id="5" name="Content Placeholder 4">
            <a:extLst>
              <a:ext uri="{FF2B5EF4-FFF2-40B4-BE49-F238E27FC236}">
                <a16:creationId xmlns:a16="http://schemas.microsoft.com/office/drawing/2014/main" id="{A278E0F1-B7CE-41B9-A9ED-58853156F555}"/>
              </a:ext>
            </a:extLst>
          </p:cNvPr>
          <p:cNvSpPr>
            <a:spLocks noGrp="1"/>
          </p:cNvSpPr>
          <p:nvPr>
            <p:ph sz="half" idx="2"/>
          </p:nvPr>
        </p:nvSpPr>
        <p:spPr/>
        <p:txBody>
          <a:bodyPr/>
          <a:lstStyle/>
          <a:p>
            <a:endParaRPr lang="en-US"/>
          </a:p>
        </p:txBody>
      </p:sp>
      <p:pic>
        <p:nvPicPr>
          <p:cNvPr id="4" name="Picture 3" descr="transformational-leadership.gif"/>
          <p:cNvPicPr>
            <a:picLocks noChangeAspect="1"/>
          </p:cNvPicPr>
          <p:nvPr/>
        </p:nvPicPr>
        <p:blipFill>
          <a:blip r:embed="rId3"/>
          <a:stretch>
            <a:fillRect/>
          </a:stretch>
        </p:blipFill>
        <p:spPr>
          <a:xfrm>
            <a:off x="6010657" y="2625004"/>
            <a:ext cx="4718304" cy="3310128"/>
          </a:xfrm>
          <a:prstGeom prst="rect">
            <a:avLst/>
          </a:prstGeom>
        </p:spPr>
      </p:pic>
    </p:spTree>
    <p:extLst>
      <p:ext uri="{BB962C8B-B14F-4D97-AF65-F5344CB8AC3E}">
        <p14:creationId xmlns:p14="http://schemas.microsoft.com/office/powerpoint/2010/main" val="3179934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70C0"/>
                </a:solidFill>
              </a:rPr>
              <a:t>Possible Drawbacks of a </a:t>
            </a:r>
            <a:br>
              <a:rPr lang="en-US" dirty="0">
                <a:solidFill>
                  <a:srgbClr val="0070C0"/>
                </a:solidFill>
              </a:rPr>
            </a:br>
            <a:r>
              <a:rPr lang="en-US" dirty="0">
                <a:solidFill>
                  <a:srgbClr val="0070C0"/>
                </a:solidFill>
              </a:rPr>
              <a:t>Transformational Leader</a:t>
            </a:r>
          </a:p>
        </p:txBody>
      </p:sp>
      <p:sp>
        <p:nvSpPr>
          <p:cNvPr id="3" name="Content Placeholder 2"/>
          <p:cNvSpPr>
            <a:spLocks noGrp="1"/>
          </p:cNvSpPr>
          <p:nvPr>
            <p:ph sz="half" idx="1"/>
          </p:nvPr>
        </p:nvSpPr>
        <p:spPr/>
        <p:txBody>
          <a:bodyPr>
            <a:normAutofit lnSpcReduction="10000"/>
          </a:bodyPr>
          <a:lstStyle/>
          <a:p>
            <a:r>
              <a:rPr lang="en-US" sz="2800" dirty="0"/>
              <a:t>Employee favoritism</a:t>
            </a:r>
          </a:p>
          <a:p>
            <a:r>
              <a:rPr lang="en-US" sz="2800" dirty="0"/>
              <a:t>Burn out and long working hours</a:t>
            </a:r>
          </a:p>
          <a:p>
            <a:r>
              <a:rPr lang="en-US" sz="2800" dirty="0"/>
              <a:t>Their influences often backfire and</a:t>
            </a:r>
          </a:p>
          <a:p>
            <a:r>
              <a:rPr lang="en-US" sz="2800" dirty="0"/>
              <a:t>Wrong oversight details can be supported (Leonard, 2019)</a:t>
            </a:r>
          </a:p>
        </p:txBody>
      </p:sp>
      <p:pic>
        <p:nvPicPr>
          <p:cNvPr id="5" name="Content Placeholder 4">
            <a:extLst>
              <a:ext uri="{FF2B5EF4-FFF2-40B4-BE49-F238E27FC236}">
                <a16:creationId xmlns:a16="http://schemas.microsoft.com/office/drawing/2014/main" id="{DBA60B50-13A3-4962-9DDC-344E8CA7B064}"/>
              </a:ext>
            </a:extLst>
          </p:cNvPr>
          <p:cNvPicPr>
            <a:picLocks noGrp="1" noChangeAspect="1"/>
          </p:cNvPicPr>
          <p:nvPr>
            <p:ph sz="half" idx="2"/>
          </p:nvPr>
        </p:nvPicPr>
        <p:blipFill>
          <a:blip r:embed="rId3"/>
          <a:stretch>
            <a:fillRect/>
          </a:stretch>
        </p:blipFill>
        <p:spPr>
          <a:xfrm>
            <a:off x="6334125" y="2560638"/>
            <a:ext cx="4413249" cy="330993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9269</TotalTime>
  <Words>5531</Words>
  <Application>Microsoft Office PowerPoint</Application>
  <PresentationFormat>Widescreen</PresentationFormat>
  <Paragraphs>321</Paragraphs>
  <Slides>45</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Garamond</vt:lpstr>
      <vt:lpstr>Organic</vt:lpstr>
      <vt:lpstr>Personal Leadership Training  Plan: Final</vt:lpstr>
      <vt:lpstr>Introduction</vt:lpstr>
      <vt:lpstr>PART 1: Current Issues in Leadership </vt:lpstr>
      <vt:lpstr>My Charismatic Leader</vt:lpstr>
      <vt:lpstr>Qualities of General Colin Powell</vt:lpstr>
      <vt:lpstr>Possible Drawbacks of a  Charismatic Leader</vt:lpstr>
      <vt:lpstr>My Transformational Leader</vt:lpstr>
      <vt:lpstr>Qualities of Transformational  Leadership Used by Disney</vt:lpstr>
      <vt:lpstr>Possible Drawbacks of a  Transformational Leader</vt:lpstr>
      <vt:lpstr>PART 2: Leadership Knowledge  </vt:lpstr>
      <vt:lpstr>Continued…. Leadership Knowledge I  Need to Succeed</vt:lpstr>
      <vt:lpstr>Continued…. Leadership Knowledge I  Need to Succeed</vt:lpstr>
      <vt:lpstr>Knowledge that I Possess  Already</vt:lpstr>
      <vt:lpstr>Knowledge That I Do  Not Have Yet</vt:lpstr>
      <vt:lpstr>How to Leverage Knowledge to  Empower Employees  </vt:lpstr>
      <vt:lpstr>How to Increase Workplace  Morale </vt:lpstr>
      <vt:lpstr>Continued…How to Increase Employee     Workplace Morale </vt:lpstr>
      <vt:lpstr>PART 3: Personal Leadership Training Plan: Skills</vt:lpstr>
      <vt:lpstr>PART 3: Personal Leadership Training Plan: Skills </vt:lpstr>
      <vt:lpstr>Personal Skills for Normative  Decision Model</vt:lpstr>
      <vt:lpstr>Skills needed to implement Situational Leadership Model</vt:lpstr>
      <vt:lpstr>Skills Needed to Implement Normative Decision Model</vt:lpstr>
      <vt:lpstr>Differences between Normative Decision Model &amp; Situational Leadership Model</vt:lpstr>
      <vt:lpstr>Pros &amp; Cons of SLM</vt:lpstr>
      <vt:lpstr>Pros &amp; Cons of Normative  Decision Model</vt:lpstr>
      <vt:lpstr>PART 4: Experience and Leadership</vt:lpstr>
      <vt:lpstr>Types of Experiences</vt:lpstr>
      <vt:lpstr>Types of Experiences cont.</vt:lpstr>
      <vt:lpstr>Experience with Organizational  Change</vt:lpstr>
      <vt:lpstr>Facilitating the Change</vt:lpstr>
      <vt:lpstr>Successful Organizational Change</vt:lpstr>
      <vt:lpstr>Importance of experience in  Personal leadership</vt:lpstr>
      <vt:lpstr>Using Kotter's 8-Step Process for  Organizational Change</vt:lpstr>
      <vt:lpstr>Using Kotter's 8-Step Process for organizational change Cont.</vt:lpstr>
      <vt:lpstr>PART 5: Example of Successful Organizational Culture Change: British Airways (BA) </vt:lpstr>
      <vt:lpstr>Previous Organizational Culture at BA </vt:lpstr>
      <vt:lpstr>Changing Business Environment Forces  Organizational Culture Change </vt:lpstr>
      <vt:lpstr>How BA Changed Its  Organizational Culture</vt:lpstr>
      <vt:lpstr>New Ethos in the Organization</vt:lpstr>
      <vt:lpstr>New Organizational Culture</vt:lpstr>
      <vt:lpstr>Results of Organizational Change</vt:lpstr>
      <vt:lpstr>Lessons from BA  Organizational Culture Changes</vt:lpstr>
      <vt:lpstr>Continued….Lessons from BA Organizational Culture Change</vt:lpstr>
      <vt:lpstr>Conclusion </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FRUITFIT COMPANY</dc:title>
  <dc:creator>OLIVE OMITTO</dc:creator>
  <cp:lastModifiedBy>Felix Nambiro</cp:lastModifiedBy>
  <cp:revision>540</cp:revision>
  <dcterms:created xsi:type="dcterms:W3CDTF">2018-09-02T17:25:00Z</dcterms:created>
  <dcterms:modified xsi:type="dcterms:W3CDTF">2021-08-05T19:04:26Z</dcterms:modified>
</cp:coreProperties>
</file>