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2"/>
  </p:notesMasterIdLst>
  <p:sldIdLst>
    <p:sldId id="256" r:id="rId2"/>
    <p:sldId id="257" r:id="rId3"/>
    <p:sldId id="259" r:id="rId4"/>
    <p:sldId id="258" r:id="rId5"/>
    <p:sldId id="260" r:id="rId6"/>
    <p:sldId id="263" r:id="rId7"/>
    <p:sldId id="261" r:id="rId8"/>
    <p:sldId id="262" r:id="rId9"/>
    <p:sldId id="264" r:id="rId10"/>
    <p:sldId id="265"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6C1A00"/>
    <a:srgbClr val="A40000"/>
    <a:srgbClr val="C46940"/>
    <a:srgbClr val="003296"/>
    <a:srgbClr val="007033"/>
    <a:srgbClr val="990099"/>
    <a:srgbClr val="CC0099"/>
    <a:srgbClr val="FE9202"/>
    <a:srgbClr val="00AA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8" d="100"/>
          <a:sy n="48" d="100"/>
        </p:scale>
        <p:origin x="-80" y="-47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19-Sep-21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Workers health insurance means the assistance provided by the company or the employer </a:t>
            </a:r>
            <a:r>
              <a:rPr lang="en-US" sz="1000" dirty="0" smtClean="0"/>
              <a:t>to the employees for </a:t>
            </a:r>
            <a:r>
              <a:rPr lang="en-US" sz="1000" dirty="0" smtClean="0"/>
              <a:t>medical care.</a:t>
            </a:r>
            <a:r>
              <a:rPr lang="en-US" sz="1000" baseline="0" dirty="0" smtClean="0"/>
              <a:t> In this case the boss pays either the full amount or part of the amount of the premiums. The insurance cover caters for the employee and his or her family </a:t>
            </a:r>
            <a:r>
              <a:rPr lang="en-US" sz="1000" baseline="0" dirty="0" smtClean="0"/>
              <a:t>as well. </a:t>
            </a:r>
            <a:r>
              <a:rPr lang="en-US" sz="1000" baseline="0" dirty="0" smtClean="0"/>
              <a:t>These insurance benefits can as well be used by the employee in times of need. </a:t>
            </a:r>
            <a:r>
              <a:rPr lang="en-US" sz="1000" baseline="0" dirty="0" smtClean="0"/>
              <a:t>Employees also go for check ups catered by the insurance.</a:t>
            </a:r>
            <a:endParaRPr lang="en-US" sz="1000" dirty="0"/>
          </a:p>
        </p:txBody>
      </p:sp>
      <p:sp>
        <p:nvSpPr>
          <p:cNvPr id="4" name="Slide Number Placeholder 3"/>
          <p:cNvSpPr>
            <a:spLocks noGrp="1"/>
          </p:cNvSpPr>
          <p:nvPr>
            <p:ph type="sldNum" sz="quarter" idx="10"/>
          </p:nvPr>
        </p:nvSpPr>
        <p:spPr/>
        <p:txBody>
          <a:bodyPr/>
          <a:lstStyle/>
          <a:p>
            <a:fld id="{AF533E96-F078-4B3D-A8F4-F1AF21EBC357}" type="slidenum">
              <a:rPr lang="en-US" smtClean="0"/>
              <a:t>1</a:t>
            </a:fld>
            <a:endParaRPr lang="en-US"/>
          </a:p>
        </p:txBody>
      </p:sp>
    </p:spTree>
    <p:extLst>
      <p:ext uri="{BB962C8B-B14F-4D97-AF65-F5344CB8AC3E}">
        <p14:creationId xmlns:p14="http://schemas.microsoft.com/office/powerpoint/2010/main" val="1232894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Insurance</a:t>
            </a:r>
            <a:r>
              <a:rPr lang="en-US" baseline="0" dirty="0" smtClean="0"/>
              <a:t> is very important for a worker because for one, he or she knows that their family members are safe in case of any illness. Not forgetting that health care is very expensive especially in chronic cases with insurance one can relax knowing that the hospital expenses are catered </a:t>
            </a:r>
            <a:r>
              <a:rPr lang="en-US" baseline="0" dirty="0" err="1" smtClean="0"/>
              <a:t>forKirkland</a:t>
            </a:r>
            <a:r>
              <a:rPr lang="en-US" baseline="0" dirty="0" smtClean="0"/>
              <a:t>, A., </a:t>
            </a:r>
            <a:r>
              <a:rPr lang="en-US" baseline="0" dirty="0" err="1" smtClean="0"/>
              <a:t>Talesh</a:t>
            </a:r>
            <a:r>
              <a:rPr lang="en-US" baseline="0" dirty="0" smtClean="0"/>
              <a:t>, S., &amp; </a:t>
            </a:r>
            <a:r>
              <a:rPr lang="en-US" baseline="0" dirty="0" err="1" smtClean="0"/>
              <a:t>Perone</a:t>
            </a:r>
            <a:r>
              <a:rPr lang="en-US" baseline="0" dirty="0" smtClean="0"/>
              <a:t>, A. K. (2021). Another benefit is that it saves the employee money because they do not have to use cash from the pocket. Staff are able to go for health checkups this resulting in satisfaction at work knowing that one is healthy and the family as well hence reducing absenteeism and increasing job productivity.</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t>2</a:t>
            </a:fld>
            <a:endParaRPr lang="en-US"/>
          </a:p>
        </p:txBody>
      </p:sp>
    </p:spTree>
    <p:extLst>
      <p:ext uri="{BB962C8B-B14F-4D97-AF65-F5344CB8AC3E}">
        <p14:creationId xmlns:p14="http://schemas.microsoft.com/office/powerpoint/2010/main" val="1275691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paid</a:t>
            </a:r>
            <a:r>
              <a:rPr lang="en-US" baseline="0" dirty="0" smtClean="0"/>
              <a:t> medical and family leave is backed by </a:t>
            </a:r>
            <a:r>
              <a:rPr lang="en-US" baseline="0" dirty="0" smtClean="0"/>
              <a:t>premiums. The premiums are either paid by the employer or the workers themselves. Therefore </a:t>
            </a:r>
            <a:r>
              <a:rPr lang="en-US" baseline="0" dirty="0" smtClean="0"/>
              <a:t>bosses need to calculate </a:t>
            </a:r>
            <a:r>
              <a:rPr lang="en-US" baseline="0" dirty="0" smtClean="0"/>
              <a:t>these premiums according to the agreed amount with the insurance and </a:t>
            </a:r>
            <a:r>
              <a:rPr lang="en-US" baseline="0" dirty="0" smtClean="0"/>
              <a:t>pay the money on behalf of the employees or withhold the amount </a:t>
            </a:r>
            <a:r>
              <a:rPr lang="en-US" baseline="0" dirty="0" smtClean="0"/>
              <a:t>from the </a:t>
            </a:r>
            <a:r>
              <a:rPr lang="en-US" baseline="0" dirty="0" smtClean="0"/>
              <a:t>workers check so that they can submit to the insurance. Additionally, rendering from the law employers ought to update the workers about their paid premiums or any other notices related to insurance (Dionne, G. (Ed.).2000</a:t>
            </a:r>
            <a:r>
              <a:rPr lang="en-US" baseline="0" dirty="0" smtClean="0"/>
              <a:t>). The reason is workers need to be aware of the updates on premiums to know the amounts they ought to spend on their health care.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t>3</a:t>
            </a:fld>
            <a:endParaRPr lang="en-US"/>
          </a:p>
        </p:txBody>
      </p:sp>
    </p:spTree>
    <p:extLst>
      <p:ext uri="{BB962C8B-B14F-4D97-AF65-F5344CB8AC3E}">
        <p14:creationId xmlns:p14="http://schemas.microsoft.com/office/powerpoint/2010/main" val="3801677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dirty="0" smtClean="0"/>
              <a:t>When filing tax returns, employers can cut costs linked to tax since they perceive it as business and </a:t>
            </a:r>
            <a:r>
              <a:rPr lang="en-US" dirty="0" smtClean="0"/>
              <a:t>on the </a:t>
            </a:r>
            <a:r>
              <a:rPr lang="en-US" dirty="0" smtClean="0"/>
              <a:t>other</a:t>
            </a:r>
            <a:r>
              <a:rPr lang="en-US" baseline="0" dirty="0" smtClean="0"/>
              <a:t> hand workers benefit since health covers are not taxed. Workplace wellness </a:t>
            </a:r>
            <a:r>
              <a:rPr lang="en-US" baseline="0" dirty="0" smtClean="0"/>
              <a:t>is quite essential since it reduces </a:t>
            </a:r>
            <a:r>
              <a:rPr lang="en-US" baseline="0" dirty="0" smtClean="0"/>
              <a:t>absenteeism while workers get a chance to stay healthy due to regular check ups and save pocket cash (Dionne, G. (Ed.). (2000). Worker paybacks are branded as such since they offer measurable gain to staffs. Businesses that recompense staffs are more probable to draw top-tier. Job security is highly valued, when workers are sensitized to stay they search elsewhere, hence health cover retains workers.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t>4</a:t>
            </a:fld>
            <a:endParaRPr lang="en-US"/>
          </a:p>
        </p:txBody>
      </p:sp>
    </p:spTree>
    <p:extLst>
      <p:ext uri="{BB962C8B-B14F-4D97-AF65-F5344CB8AC3E}">
        <p14:creationId xmlns:p14="http://schemas.microsoft.com/office/powerpoint/2010/main" val="3831330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Arabia, health is mainly maintained by the government (75 %) or via the expenditures (roughly 25% ). The least sum of individual insurance which is already involved in the provision of healthcare facilities has been noteworthy. Government initiatives buy insurance (</a:t>
            </a:r>
            <a:r>
              <a:rPr lang="en-US" dirty="0" err="1" smtClean="0"/>
              <a:t>Alshammari</a:t>
            </a:r>
            <a:r>
              <a:rPr lang="en-US" dirty="0" smtClean="0"/>
              <a:t>, A. A., </a:t>
            </a:r>
            <a:r>
              <a:rPr lang="en-US" dirty="0" err="1" smtClean="0"/>
              <a:t>Alhabshi</a:t>
            </a:r>
            <a:r>
              <a:rPr lang="en-US" dirty="0" smtClean="0"/>
              <a:t>, S. M. S. J., &amp; </a:t>
            </a:r>
            <a:r>
              <a:rPr lang="en-US" dirty="0" err="1" smtClean="0"/>
              <a:t>Saiti</a:t>
            </a:r>
            <a:r>
              <a:rPr lang="en-US" dirty="0" smtClean="0"/>
              <a:t>, B. 2018</a:t>
            </a:r>
            <a:r>
              <a:rPr lang="en-US" dirty="0" smtClean="0"/>
              <a:t>).</a:t>
            </a:r>
            <a:r>
              <a:rPr lang="en-US" baseline="0" dirty="0" smtClean="0"/>
              <a:t> For instance, Saudi Arabia experiences great costs together with great concerns regarding excellent health care in public facilities. Thus, the government needs to get cash provided by the public to cater for the health of its citizens and foreigners as well. This changes the health care system in both private and public sectors.</a:t>
            </a:r>
            <a:endParaRPr lang="en-US" dirty="0"/>
          </a:p>
        </p:txBody>
      </p:sp>
      <p:sp>
        <p:nvSpPr>
          <p:cNvPr id="4" name="Slide Number Placeholder 3"/>
          <p:cNvSpPr>
            <a:spLocks noGrp="1"/>
          </p:cNvSpPr>
          <p:nvPr>
            <p:ph type="sldNum" sz="quarter" idx="10"/>
          </p:nvPr>
        </p:nvSpPr>
        <p:spPr/>
        <p:txBody>
          <a:bodyPr/>
          <a:lstStyle/>
          <a:p>
            <a:fld id="{87350B06-B074-48FC-8CFD-53D2CD8FB95F}" type="slidenum">
              <a:rPr lang="en-US" smtClean="0"/>
              <a:t>5</a:t>
            </a:fld>
            <a:endParaRPr lang="en-US"/>
          </a:p>
        </p:txBody>
      </p:sp>
    </p:spTree>
    <p:extLst>
      <p:ext uri="{BB962C8B-B14F-4D97-AF65-F5344CB8AC3E}">
        <p14:creationId xmlns:p14="http://schemas.microsoft.com/office/powerpoint/2010/main" val="1284596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Qatar insurance company is listed to be the best flag insurer for approximately 50 years now. The company which is Qatar-based is known to specialize in private and corporate asset protection. Additionally, </a:t>
            </a:r>
            <a:r>
              <a:rPr lang="en-US" dirty="0" err="1" smtClean="0"/>
              <a:t>Bupa</a:t>
            </a:r>
            <a:r>
              <a:rPr lang="en-US" baseline="0" dirty="0" smtClean="0"/>
              <a:t> insurance company is recognized for providing medical cover all over the world. </a:t>
            </a:r>
            <a:r>
              <a:rPr lang="en-US" baseline="0" dirty="0" err="1" smtClean="0"/>
              <a:t>Bupa</a:t>
            </a:r>
            <a:r>
              <a:rPr lang="en-US" baseline="0" dirty="0" smtClean="0"/>
              <a:t> designs an individuals health care system with the local medical system in mind. It has a brilliant reputation. The insurance covers family members as well despite the fact that it is international. The only difference between the two insurance companies is that </a:t>
            </a:r>
            <a:r>
              <a:rPr lang="en-US" baseline="0" dirty="0" err="1" smtClean="0"/>
              <a:t>Bupa</a:t>
            </a:r>
            <a:r>
              <a:rPr lang="en-US" baseline="0" dirty="0" smtClean="0"/>
              <a:t> offers its services globally but Qatar only insurers its citizens.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t>6</a:t>
            </a:fld>
            <a:endParaRPr lang="en-US"/>
          </a:p>
        </p:txBody>
      </p:sp>
    </p:spTree>
    <p:extLst>
      <p:ext uri="{BB962C8B-B14F-4D97-AF65-F5344CB8AC3E}">
        <p14:creationId xmlns:p14="http://schemas.microsoft.com/office/powerpoint/2010/main" val="2069271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Moreover, the common clients do not anticipate to take the advantage of a health insurer. It's possible that such is illegal, dishonest, and unpleasant. The added health service that is paid when people get insured is referred to this as a "moral hazard." According to popular wisdom, these higher health transactions are wasteful as they reflect care that is less beneficial for customers than what it costs to supply (HEC Forum, </a:t>
            </a:r>
            <a:r>
              <a:rPr lang="en-US" dirty="0" err="1" smtClean="0"/>
              <a:t>Vol</a:t>
            </a:r>
            <a:r>
              <a:rPr lang="en-US" dirty="0" smtClean="0"/>
              <a:t> 27</a:t>
            </a:r>
            <a:r>
              <a:rPr lang="en-US" dirty="0" smtClean="0"/>
              <a:t>). Chances are that the persons who are insured tend to consume</a:t>
            </a:r>
            <a:r>
              <a:rPr lang="en-US" baseline="0" dirty="0" smtClean="0"/>
              <a:t> more care in comparison to the health care costs they share. Moral hazard helps people move to the effectual consumption level.</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t>7</a:t>
            </a:fld>
            <a:endParaRPr lang="en-US"/>
          </a:p>
        </p:txBody>
      </p:sp>
    </p:spTree>
    <p:extLst>
      <p:ext uri="{BB962C8B-B14F-4D97-AF65-F5344CB8AC3E}">
        <p14:creationId xmlns:p14="http://schemas.microsoft.com/office/powerpoint/2010/main" val="378656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230" y="2877160"/>
            <a:ext cx="6863490" cy="1528616"/>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48965" y="4400825"/>
            <a:ext cx="6856755" cy="610820"/>
          </a:xfrm>
        </p:spPr>
        <p:txBody>
          <a:bodyPr>
            <a:normAutofit/>
          </a:bodyPr>
          <a:lstStyle>
            <a:lvl1pPr marL="0" indent="0" algn="l">
              <a:buNone/>
              <a:defRPr sz="2800" b="0" i="0">
                <a:solidFill>
                  <a:schemeClr val="accent1">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76237"/>
            <a:ext cx="8246070" cy="769013"/>
          </a:xfrm>
        </p:spPr>
        <p:txBody>
          <a:bodyPr>
            <a:normAutofit/>
          </a:bodyPr>
          <a:lstStyle>
            <a:lvl1pPr algn="l">
              <a:defRPr sz="3600" baseline="0">
                <a:solidFill>
                  <a:schemeClr val="accent1">
                    <a:lumMod val="40000"/>
                    <a:lumOff val="6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350110"/>
            <a:ext cx="8246070" cy="3417153"/>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4569"/>
            <a:ext cx="6582880" cy="763525"/>
          </a:xfrm>
        </p:spPr>
        <p:txBody>
          <a:bodyPr>
            <a:normAutofit/>
          </a:bodyPr>
          <a:lstStyle>
            <a:lvl1pPr algn="l">
              <a:defRPr sz="3600">
                <a:solidFill>
                  <a:srgbClr val="C0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58031" y="1420799"/>
            <a:ext cx="6566315" cy="3344113"/>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19-Sep-21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4199" y="393236"/>
            <a:ext cx="8076896" cy="720670"/>
          </a:xfrm>
        </p:spPr>
        <p:txBody>
          <a:bodyPr>
            <a:normAutofit/>
          </a:bodyPr>
          <a:lstStyle>
            <a:lvl1pPr algn="l">
              <a:defRPr sz="3600" baseline="0">
                <a:solidFill>
                  <a:schemeClr val="accent1">
                    <a:lumMod val="40000"/>
                    <a:lumOff val="6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42459" y="1641238"/>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459" y="2113635"/>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7580" y="1641238"/>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7580" y="2113635"/>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19-Sep-21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19-Sep-21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19-Sep-21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19-Sep-21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19-Sep-21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19-Sep-21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19-Sep-21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334" y="3182570"/>
            <a:ext cx="6719020" cy="916230"/>
          </a:xfrm>
        </p:spPr>
        <p:txBody>
          <a:bodyPr>
            <a:normAutofit/>
          </a:bodyPr>
          <a:lstStyle/>
          <a:p>
            <a:r>
              <a:rPr lang="en-US" sz="4000" b="1" dirty="0"/>
              <a:t>Insurance Providers</a:t>
            </a:r>
          </a:p>
        </p:txBody>
      </p:sp>
      <p:sp>
        <p:nvSpPr>
          <p:cNvPr id="3" name="Subtitle 2"/>
          <p:cNvSpPr>
            <a:spLocks noGrp="1"/>
          </p:cNvSpPr>
          <p:nvPr>
            <p:ph type="subTitle" idx="1"/>
          </p:nvPr>
        </p:nvSpPr>
        <p:spPr>
          <a:xfrm>
            <a:off x="1" y="4098800"/>
            <a:ext cx="8389624" cy="1044700"/>
          </a:xfrm>
          <a:ln>
            <a:solidFill>
              <a:schemeClr val="bg1"/>
            </a:solidFill>
          </a:ln>
        </p:spPr>
        <p:txBody>
          <a:bodyPr>
            <a:normAutofit/>
          </a:bodyPr>
          <a:lstStyle/>
          <a:p>
            <a:r>
              <a:rPr lang="en-US" sz="2400" dirty="0">
                <a:solidFill>
                  <a:schemeClr val="bg1"/>
                </a:solidFill>
              </a:rPr>
              <a:t>Employee health insurance is </a:t>
            </a:r>
            <a:r>
              <a:rPr lang="en-US" sz="2400" dirty="0" smtClean="0">
                <a:solidFill>
                  <a:schemeClr val="bg1"/>
                </a:solidFill>
              </a:rPr>
              <a:t>the assistance offered </a:t>
            </a:r>
            <a:r>
              <a:rPr lang="en-US" sz="2400" dirty="0">
                <a:solidFill>
                  <a:schemeClr val="bg1"/>
                </a:solidFill>
              </a:rPr>
              <a:t>by </a:t>
            </a:r>
            <a:r>
              <a:rPr lang="en-US" sz="2400" dirty="0" smtClean="0">
                <a:solidFill>
                  <a:schemeClr val="bg1"/>
                </a:solidFill>
              </a:rPr>
              <a:t>a person's boss </a:t>
            </a:r>
            <a:r>
              <a:rPr lang="en-US" sz="2400" dirty="0">
                <a:solidFill>
                  <a:schemeClr val="bg1"/>
                </a:solidFill>
              </a:rPr>
              <a:t>to </a:t>
            </a:r>
            <a:r>
              <a:rPr lang="en-US" sz="2400" dirty="0" smtClean="0">
                <a:solidFill>
                  <a:schemeClr val="bg1"/>
                </a:solidFill>
              </a:rPr>
              <a:t>the workers. </a:t>
            </a:r>
            <a:endParaRPr lang="en-US" sz="2400" dirty="0">
              <a:solidFill>
                <a:schemeClr val="bg1"/>
              </a:solidFill>
            </a:endParaRP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7" y="1044700"/>
            <a:ext cx="8236920" cy="916231"/>
          </a:xfrm>
        </p:spPr>
        <p:txBody>
          <a:bodyPr>
            <a:normAutofit fontScale="90000"/>
          </a:bodyPr>
          <a:lstStyle/>
          <a:p>
            <a:r>
              <a:rPr lang="en-US" b="1" dirty="0" smtClean="0">
                <a:solidFill>
                  <a:schemeClr val="bg1">
                    <a:lumMod val="95000"/>
                  </a:schemeClr>
                </a:solidFill>
              </a:rPr>
              <a:t>Benefits to </a:t>
            </a:r>
            <a:r>
              <a:rPr lang="en-US" b="1" dirty="0">
                <a:solidFill>
                  <a:schemeClr val="bg1">
                    <a:lumMod val="95000"/>
                  </a:schemeClr>
                </a:solidFill>
              </a:rPr>
              <a:t>the employees through </a:t>
            </a:r>
            <a:r>
              <a:rPr lang="en-US" b="1" dirty="0" smtClean="0">
                <a:solidFill>
                  <a:schemeClr val="bg1">
                    <a:lumMod val="95000"/>
                  </a:schemeClr>
                </a:solidFill>
              </a:rPr>
              <a:t>health </a:t>
            </a:r>
            <a:r>
              <a:rPr lang="en-US" b="1" dirty="0">
                <a:solidFill>
                  <a:schemeClr val="bg1">
                    <a:lumMod val="95000"/>
                  </a:schemeClr>
                </a:solidFill>
              </a:rPr>
              <a:t>insurance plan</a:t>
            </a:r>
          </a:p>
        </p:txBody>
      </p:sp>
      <p:sp>
        <p:nvSpPr>
          <p:cNvPr id="3" name="Content Placeholder 2"/>
          <p:cNvSpPr>
            <a:spLocks noGrp="1"/>
          </p:cNvSpPr>
          <p:nvPr>
            <p:ph idx="1"/>
          </p:nvPr>
        </p:nvSpPr>
        <p:spPr>
          <a:xfrm>
            <a:off x="448966" y="2113634"/>
            <a:ext cx="8246070" cy="3029865"/>
          </a:xfrm>
        </p:spPr>
        <p:txBody>
          <a:bodyPr/>
          <a:lstStyle/>
          <a:p>
            <a:r>
              <a:rPr lang="en-US" dirty="0" smtClean="0"/>
              <a:t>Employees get medical checkups. </a:t>
            </a:r>
            <a:endParaRPr lang="en-US" dirty="0"/>
          </a:p>
          <a:p>
            <a:r>
              <a:rPr lang="en-US" dirty="0" smtClean="0"/>
              <a:t>Insurance saves money</a:t>
            </a:r>
            <a:endParaRPr lang="en-US" dirty="0"/>
          </a:p>
          <a:p>
            <a:r>
              <a:rPr lang="en-US" dirty="0"/>
              <a:t>Easy access to family health </a:t>
            </a:r>
            <a:r>
              <a:rPr lang="en-US" dirty="0" smtClean="0"/>
              <a:t>insurance</a:t>
            </a:r>
          </a:p>
          <a:p>
            <a:r>
              <a:rPr lang="en-US" dirty="0" smtClean="0"/>
              <a:t>Improves employee satisfaction</a:t>
            </a:r>
          </a:p>
          <a:p>
            <a:r>
              <a:rPr lang="en-US" dirty="0" smtClean="0"/>
              <a:t>Reduces absenteeism at work</a:t>
            </a:r>
            <a:endParaRPr lang="en-US" dirty="0"/>
          </a:p>
          <a:p>
            <a:endParaRPr lang="en-US" dirty="0"/>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3360886"/>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5" y="-8543"/>
            <a:ext cx="7474310" cy="1139624"/>
          </a:xfrm>
        </p:spPr>
        <p:txBody>
          <a:bodyPr>
            <a:normAutofit fontScale="90000"/>
          </a:bodyPr>
          <a:lstStyle/>
          <a:p>
            <a:r>
              <a:rPr lang="en-US" b="1" dirty="0" smtClean="0"/>
              <a:t>Role of employer in regards to premiums</a:t>
            </a:r>
            <a:endParaRPr lang="en-US" b="1" dirty="0"/>
          </a:p>
        </p:txBody>
      </p:sp>
      <p:sp>
        <p:nvSpPr>
          <p:cNvPr id="5" name="Content Placeholder 4"/>
          <p:cNvSpPr>
            <a:spLocks noGrp="1"/>
          </p:cNvSpPr>
          <p:nvPr>
            <p:ph idx="1"/>
          </p:nvPr>
        </p:nvSpPr>
        <p:spPr>
          <a:xfrm>
            <a:off x="143555" y="739291"/>
            <a:ext cx="7024430" cy="4404210"/>
          </a:xfrm>
        </p:spPr>
        <p:txBody>
          <a:bodyPr/>
          <a:lstStyle/>
          <a:p>
            <a:r>
              <a:rPr lang="en-US" dirty="0" smtClean="0"/>
              <a:t>Calculating </a:t>
            </a:r>
            <a:r>
              <a:rPr lang="en-US" dirty="0"/>
              <a:t>and </a:t>
            </a:r>
            <a:r>
              <a:rPr lang="en-US" dirty="0" smtClean="0"/>
              <a:t>collecting premiums</a:t>
            </a:r>
          </a:p>
          <a:p>
            <a:r>
              <a:rPr lang="en-US" dirty="0"/>
              <a:t>Pay premiums and report hours and </a:t>
            </a:r>
            <a:r>
              <a:rPr lang="en-US" dirty="0" smtClean="0"/>
              <a:t>wages</a:t>
            </a:r>
          </a:p>
          <a:p>
            <a:r>
              <a:rPr lang="en-US" dirty="0" smtClean="0"/>
              <a:t>Inform the workers about </a:t>
            </a:r>
            <a:r>
              <a:rPr lang="en-US" dirty="0"/>
              <a:t>the </a:t>
            </a:r>
            <a:r>
              <a:rPr lang="en-US" dirty="0" smtClean="0"/>
              <a:t>benefits.</a:t>
            </a:r>
          </a:p>
          <a:p>
            <a:endParaRPr lang="en-US" dirty="0"/>
          </a:p>
          <a:p>
            <a:endParaRPr lang="en-US"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70" y="2200296"/>
            <a:ext cx="5955495" cy="2943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5" y="891994"/>
            <a:ext cx="8477540" cy="3512215"/>
          </a:xfrm>
        </p:spPr>
        <p:txBody>
          <a:bodyPr>
            <a:normAutofit fontScale="90000"/>
          </a:bodyPr>
          <a:lstStyle/>
          <a:p>
            <a:r>
              <a:rPr lang="en-US" b="1" dirty="0" smtClean="0">
                <a:solidFill>
                  <a:schemeClr val="bg1"/>
                </a:solidFill>
              </a:rPr>
              <a:t/>
            </a:r>
            <a:br>
              <a:rPr lang="en-US" b="1" dirty="0" smtClean="0">
                <a:solidFill>
                  <a:schemeClr val="bg1"/>
                </a:solidFill>
              </a:rPr>
            </a:br>
            <a:r>
              <a:rPr lang="en-US" b="1" dirty="0">
                <a:solidFill>
                  <a:schemeClr val="bg1"/>
                </a:solidFill>
              </a:rPr>
              <a:t/>
            </a:r>
            <a:br>
              <a:rPr lang="en-US" b="1" dirty="0">
                <a:solidFill>
                  <a:schemeClr val="bg1"/>
                </a:solidFill>
              </a:rPr>
            </a:br>
            <a:r>
              <a:rPr lang="en-US" b="1" dirty="0" smtClean="0">
                <a:solidFill>
                  <a:schemeClr val="bg1"/>
                </a:solidFill>
              </a:rPr>
              <a:t/>
            </a:r>
            <a:br>
              <a:rPr lang="en-US" b="1" dirty="0" smtClean="0">
                <a:solidFill>
                  <a:schemeClr val="bg1"/>
                </a:solidFill>
              </a:rPr>
            </a:br>
            <a:r>
              <a:rPr lang="en-US" b="1" dirty="0" smtClean="0">
                <a:solidFill>
                  <a:schemeClr val="bg1"/>
                </a:solidFill>
              </a:rPr>
              <a:t/>
            </a:r>
            <a:br>
              <a:rPr lang="en-US" b="1" dirty="0" smtClean="0">
                <a:solidFill>
                  <a:schemeClr val="bg1"/>
                </a:solidFill>
              </a:rPr>
            </a:br>
            <a:r>
              <a:rPr lang="en-US" b="1" dirty="0" smtClean="0">
                <a:solidFill>
                  <a:schemeClr val="bg1"/>
                </a:solidFill>
              </a:rPr>
              <a:t/>
            </a:r>
            <a:br>
              <a:rPr lang="en-US" b="1" dirty="0" smtClean="0">
                <a:solidFill>
                  <a:schemeClr val="bg1"/>
                </a:solidFill>
              </a:rPr>
            </a:br>
            <a:r>
              <a:rPr lang="en-US" b="1" dirty="0" smtClean="0">
                <a:solidFill>
                  <a:schemeClr val="bg1"/>
                </a:solidFill>
              </a:rPr>
              <a:t>Mutual benefit for worker </a:t>
            </a:r>
            <a:br>
              <a:rPr lang="en-US" b="1" dirty="0" smtClean="0">
                <a:solidFill>
                  <a:schemeClr val="bg1"/>
                </a:solidFill>
              </a:rPr>
            </a:br>
            <a:r>
              <a:rPr lang="en-US" b="1" dirty="0" smtClean="0">
                <a:solidFill>
                  <a:schemeClr val="bg1"/>
                </a:solidFill>
              </a:rPr>
              <a:t>and employer.</a:t>
            </a:r>
            <a:br>
              <a:rPr lang="en-US" b="1" dirty="0" smtClean="0">
                <a:solidFill>
                  <a:schemeClr val="bg1"/>
                </a:solidFill>
              </a:rPr>
            </a:br>
            <a:r>
              <a:rPr lang="en-US" b="1" dirty="0" smtClean="0">
                <a:solidFill>
                  <a:schemeClr val="bg1"/>
                </a:solidFill>
              </a:rPr>
              <a:t>	</a:t>
            </a:r>
            <a:r>
              <a:rPr lang="en-US" sz="3100" dirty="0" smtClean="0">
                <a:solidFill>
                  <a:schemeClr val="bg1"/>
                </a:solidFill>
              </a:rPr>
              <a:t>1.</a:t>
            </a:r>
            <a:r>
              <a:rPr lang="en-US" sz="3100" b="1" dirty="0" smtClean="0">
                <a:solidFill>
                  <a:schemeClr val="bg1"/>
                </a:solidFill>
              </a:rPr>
              <a:t> </a:t>
            </a:r>
            <a:r>
              <a:rPr lang="en-US" sz="3100" dirty="0" smtClean="0">
                <a:solidFill>
                  <a:schemeClr val="bg1"/>
                </a:solidFill>
              </a:rPr>
              <a:t>Deductible tax</a:t>
            </a:r>
            <a:r>
              <a:rPr lang="en-US" sz="3100" dirty="0">
                <a:solidFill>
                  <a:schemeClr val="bg1"/>
                </a:solidFill>
              </a:rPr>
              <a:t/>
            </a:r>
            <a:br>
              <a:rPr lang="en-US" sz="3100" dirty="0">
                <a:solidFill>
                  <a:schemeClr val="bg1"/>
                </a:solidFill>
              </a:rPr>
            </a:br>
            <a:r>
              <a:rPr lang="en-US" sz="3100" dirty="0">
                <a:solidFill>
                  <a:schemeClr val="bg1"/>
                </a:solidFill>
              </a:rPr>
              <a:t>	</a:t>
            </a:r>
            <a:r>
              <a:rPr lang="en-US" sz="3100" dirty="0" smtClean="0">
                <a:solidFill>
                  <a:schemeClr val="bg1"/>
                </a:solidFill>
              </a:rPr>
              <a:t>2. Saves </a:t>
            </a:r>
            <a:r>
              <a:rPr lang="en-US" sz="3100" dirty="0">
                <a:solidFill>
                  <a:schemeClr val="bg1"/>
                </a:solidFill>
              </a:rPr>
              <a:t>on premiums with wellness </a:t>
            </a:r>
            <a:r>
              <a:rPr lang="en-US" sz="3100" dirty="0" smtClean="0">
                <a:solidFill>
                  <a:schemeClr val="bg1"/>
                </a:solidFill>
              </a:rPr>
              <a:t>plans</a:t>
            </a:r>
            <a:br>
              <a:rPr lang="en-US" sz="3100" dirty="0" smtClean="0">
                <a:solidFill>
                  <a:schemeClr val="bg1"/>
                </a:solidFill>
              </a:rPr>
            </a:br>
            <a:r>
              <a:rPr lang="en-US" sz="3100" dirty="0">
                <a:solidFill>
                  <a:schemeClr val="bg1"/>
                </a:solidFill>
              </a:rPr>
              <a:t>	</a:t>
            </a:r>
            <a:r>
              <a:rPr lang="en-US" sz="3100" dirty="0" smtClean="0">
                <a:solidFill>
                  <a:schemeClr val="bg1"/>
                </a:solidFill>
              </a:rPr>
              <a:t>3. Coverage acts </a:t>
            </a:r>
            <a:r>
              <a:rPr lang="en-US" sz="3100" dirty="0">
                <a:solidFill>
                  <a:schemeClr val="bg1"/>
                </a:solidFill>
              </a:rPr>
              <a:t>as </a:t>
            </a:r>
            <a:r>
              <a:rPr lang="en-US" sz="3100" dirty="0" smtClean="0">
                <a:solidFill>
                  <a:schemeClr val="bg1"/>
                </a:solidFill>
              </a:rPr>
              <a:t>a repayment</a:t>
            </a:r>
            <a:br>
              <a:rPr lang="en-US" sz="3100" dirty="0" smtClean="0">
                <a:solidFill>
                  <a:schemeClr val="bg1"/>
                </a:solidFill>
              </a:rPr>
            </a:br>
            <a:r>
              <a:rPr lang="en-US" sz="3100" dirty="0">
                <a:solidFill>
                  <a:schemeClr val="bg1"/>
                </a:solidFill>
              </a:rPr>
              <a:t>	</a:t>
            </a:r>
            <a:r>
              <a:rPr lang="en-US" sz="3100" dirty="0" smtClean="0">
                <a:solidFill>
                  <a:schemeClr val="bg1"/>
                </a:solidFill>
              </a:rPr>
              <a:t>4. Benefits </a:t>
            </a:r>
            <a:r>
              <a:rPr lang="en-US" sz="3100" dirty="0">
                <a:solidFill>
                  <a:schemeClr val="bg1"/>
                </a:solidFill>
              </a:rPr>
              <a:t>with </a:t>
            </a:r>
            <a:r>
              <a:rPr lang="en-US" sz="3100" dirty="0" smtClean="0">
                <a:solidFill>
                  <a:schemeClr val="bg1"/>
                </a:solidFill>
              </a:rPr>
              <a:t>retaining</a:t>
            </a:r>
            <a:br>
              <a:rPr lang="en-US" sz="3100" dirty="0" smtClean="0">
                <a:solidFill>
                  <a:schemeClr val="bg1"/>
                </a:solidFill>
              </a:rPr>
            </a:br>
            <a:r>
              <a:rPr lang="en-US" sz="2200" dirty="0">
                <a:solidFill>
                  <a:schemeClr val="bg1"/>
                </a:solidFill>
              </a:rPr>
              <a:t>	</a:t>
            </a:r>
            <a:r>
              <a:rPr lang="en-US" sz="2200" dirty="0" smtClean="0">
                <a:solidFill>
                  <a:schemeClr val="bg1"/>
                </a:solidFill>
              </a:rPr>
              <a:t/>
            </a:r>
            <a:br>
              <a:rPr lang="en-US" sz="2200"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t>
            </a:r>
            <a:endParaRPr lang="en-US" dirty="0">
              <a:solidFill>
                <a:schemeClr val="bg1"/>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8127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078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1044700"/>
            <a:ext cx="8559715" cy="916230"/>
          </a:xfrm>
        </p:spPr>
        <p:txBody>
          <a:bodyPr>
            <a:noAutofit/>
          </a:bodyPr>
          <a:lstStyle/>
          <a:p>
            <a:r>
              <a:rPr lang="en-US" sz="3200" b="1" dirty="0"/>
              <a:t>How Saudi Arabia and the other </a:t>
            </a:r>
            <a:r>
              <a:rPr lang="en-US" sz="3200" b="1" dirty="0" smtClean="0"/>
              <a:t>GCC nations fund </a:t>
            </a:r>
            <a:r>
              <a:rPr lang="en-US" sz="3200" b="1" dirty="0"/>
              <a:t>public health </a:t>
            </a:r>
            <a:r>
              <a:rPr lang="en-US" sz="3200" b="1" dirty="0" smtClean="0"/>
              <a:t/>
            </a:r>
            <a:br>
              <a:rPr lang="en-US" sz="3200" b="1" dirty="0" smtClean="0"/>
            </a:br>
            <a:r>
              <a:rPr lang="en-US" sz="3200" b="1" dirty="0" smtClean="0"/>
              <a:t>services</a:t>
            </a:r>
            <a:r>
              <a:rPr lang="en-US" sz="3200" b="1" dirty="0"/>
              <a:t>;</a:t>
            </a:r>
          </a:p>
        </p:txBody>
      </p:sp>
      <p:sp>
        <p:nvSpPr>
          <p:cNvPr id="4" name="Content Placeholder 3"/>
          <p:cNvSpPr>
            <a:spLocks noGrp="1"/>
          </p:cNvSpPr>
          <p:nvPr>
            <p:ph idx="1"/>
          </p:nvPr>
        </p:nvSpPr>
        <p:spPr>
          <a:xfrm>
            <a:off x="143555" y="2266340"/>
            <a:ext cx="7177135" cy="2748689"/>
          </a:xfrm>
        </p:spPr>
        <p:txBody>
          <a:bodyPr/>
          <a:lstStyle/>
          <a:p>
            <a:r>
              <a:rPr lang="en-US" dirty="0" smtClean="0"/>
              <a:t>Health cover is </a:t>
            </a:r>
          </a:p>
          <a:p>
            <a:r>
              <a:rPr lang="en-US" dirty="0" smtClean="0"/>
              <a:t>mainly backed </a:t>
            </a:r>
          </a:p>
          <a:p>
            <a:r>
              <a:rPr lang="en-US" dirty="0" smtClean="0"/>
              <a:t>by the government</a:t>
            </a:r>
            <a:endParaRPr lang="en-US"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7091"/>
          <a:stretch/>
        </p:blipFill>
        <p:spPr bwMode="auto">
          <a:xfrm>
            <a:off x="3503065" y="1197404"/>
            <a:ext cx="5633173" cy="3946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0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891994"/>
            <a:ext cx="8559715" cy="1068935"/>
          </a:xfrm>
        </p:spPr>
        <p:txBody>
          <a:bodyPr>
            <a:normAutofit fontScale="90000"/>
          </a:bodyPr>
          <a:lstStyle/>
          <a:p>
            <a:r>
              <a:rPr lang="en-US" b="1" dirty="0" smtClean="0">
                <a:solidFill>
                  <a:schemeClr val="bg1"/>
                </a:solidFill>
              </a:rPr>
              <a:t>Comparison of Qatar </a:t>
            </a:r>
            <a:r>
              <a:rPr lang="en-US" b="1" dirty="0">
                <a:solidFill>
                  <a:schemeClr val="bg1"/>
                </a:solidFill>
              </a:rPr>
              <a:t>insurance company </a:t>
            </a:r>
            <a:r>
              <a:rPr lang="en-US" b="1" dirty="0" smtClean="0">
                <a:solidFill>
                  <a:schemeClr val="bg1"/>
                </a:solidFill>
              </a:rPr>
              <a:t/>
            </a:r>
            <a:br>
              <a:rPr lang="en-US" b="1" dirty="0" smtClean="0">
                <a:solidFill>
                  <a:schemeClr val="bg1"/>
                </a:solidFill>
              </a:rPr>
            </a:br>
            <a:r>
              <a:rPr lang="en-US" b="1" dirty="0" smtClean="0">
                <a:solidFill>
                  <a:schemeClr val="bg1"/>
                </a:solidFill>
              </a:rPr>
              <a:t>and </a:t>
            </a:r>
            <a:r>
              <a:rPr lang="en-US" b="1" dirty="0" err="1">
                <a:solidFill>
                  <a:schemeClr val="bg1"/>
                </a:solidFill>
              </a:rPr>
              <a:t>Bupa</a:t>
            </a:r>
            <a:r>
              <a:rPr lang="en-US" b="1" dirty="0">
                <a:solidFill>
                  <a:schemeClr val="bg1"/>
                </a:solidFill>
              </a:rPr>
              <a:t> Health Insurance</a:t>
            </a:r>
          </a:p>
        </p:txBody>
      </p:sp>
      <p:sp>
        <p:nvSpPr>
          <p:cNvPr id="3" name="Content Placeholder 2"/>
          <p:cNvSpPr>
            <a:spLocks noGrp="1"/>
          </p:cNvSpPr>
          <p:nvPr>
            <p:ph idx="1"/>
          </p:nvPr>
        </p:nvSpPr>
        <p:spPr>
          <a:xfrm>
            <a:off x="143555" y="1960930"/>
            <a:ext cx="8551481" cy="2901395"/>
          </a:xfrm>
        </p:spPr>
        <p:txBody>
          <a:bodyPr/>
          <a:lstStyle/>
          <a:p>
            <a:r>
              <a:rPr lang="en-US" dirty="0"/>
              <a:t>Qatar insurance company is the market </a:t>
            </a:r>
            <a:r>
              <a:rPr lang="en-US" dirty="0" smtClean="0"/>
              <a:t>forerunner </a:t>
            </a:r>
            <a:r>
              <a:rPr lang="en-US" dirty="0"/>
              <a:t>in Qatar </a:t>
            </a:r>
            <a:r>
              <a:rPr lang="en-US" dirty="0" smtClean="0"/>
              <a:t>as well as </a:t>
            </a:r>
            <a:r>
              <a:rPr lang="en-US" dirty="0"/>
              <a:t>a </a:t>
            </a:r>
            <a:r>
              <a:rPr lang="en-US" dirty="0" smtClean="0"/>
              <a:t>central head </a:t>
            </a:r>
            <a:r>
              <a:rPr lang="en-US" dirty="0"/>
              <a:t>in the GCC and MENA </a:t>
            </a:r>
            <a:r>
              <a:rPr lang="en-US" dirty="0" smtClean="0"/>
              <a:t>area. </a:t>
            </a:r>
            <a:r>
              <a:rPr lang="en-US" dirty="0"/>
              <a:t>QIC is </a:t>
            </a:r>
            <a:r>
              <a:rPr lang="en-US" dirty="0" smtClean="0"/>
              <a:t>among the utmost esteemed </a:t>
            </a:r>
            <a:r>
              <a:rPr lang="en-US" dirty="0"/>
              <a:t>insurers in the Gulf </a:t>
            </a:r>
            <a:r>
              <a:rPr lang="en-US" dirty="0" smtClean="0"/>
              <a:t>region on the other hand</a:t>
            </a:r>
            <a:r>
              <a:rPr lang="en-US" dirty="0"/>
              <a:t>, BUPA Global </a:t>
            </a:r>
            <a:r>
              <a:rPr lang="en-US" dirty="0" smtClean="0"/>
              <a:t>offers global health </a:t>
            </a:r>
            <a:r>
              <a:rPr lang="en-US" dirty="0"/>
              <a:t>and travel </a:t>
            </a:r>
            <a:r>
              <a:rPr lang="en-US" dirty="0" smtClean="0"/>
              <a:t>cover policies worldwide. Its services are accessible anywhere in the world.</a:t>
            </a:r>
            <a:endParaRPr lang="en-US" dirty="0"/>
          </a:p>
        </p:txBody>
      </p:sp>
    </p:spTree>
    <p:extLst>
      <p:ext uri="{BB962C8B-B14F-4D97-AF65-F5344CB8AC3E}">
        <p14:creationId xmlns:p14="http://schemas.microsoft.com/office/powerpoint/2010/main" val="3743197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504569"/>
            <a:ext cx="6896525" cy="763525"/>
          </a:xfrm>
        </p:spPr>
        <p:txBody>
          <a:bodyPr>
            <a:normAutofit fontScale="90000"/>
          </a:bodyPr>
          <a:lstStyle/>
          <a:p>
            <a:r>
              <a:rPr lang="en-US" b="1" dirty="0"/>
              <a:t>The role of moral hazard in health-benefits plan.</a:t>
            </a:r>
          </a:p>
        </p:txBody>
      </p:sp>
      <p:sp>
        <p:nvSpPr>
          <p:cNvPr id="3" name="Content Placeholder 2"/>
          <p:cNvSpPr>
            <a:spLocks noGrp="1"/>
          </p:cNvSpPr>
          <p:nvPr>
            <p:ph idx="1"/>
          </p:nvPr>
        </p:nvSpPr>
        <p:spPr/>
        <p:txBody>
          <a:bodyPr/>
          <a:lstStyle/>
          <a:p>
            <a:r>
              <a:rPr lang="en-US" dirty="0" smtClean="0"/>
              <a:t>The </a:t>
            </a:r>
            <a:r>
              <a:rPr lang="en-US" dirty="0"/>
              <a:t>theory of ethical hazard </a:t>
            </a:r>
            <a:r>
              <a:rPr lang="en-US" dirty="0" smtClean="0"/>
              <a:t>is quite tricky in the financial field since people are so eager to take the added risk if covered or not. </a:t>
            </a:r>
            <a:endParaRPr lang="en-US" dirty="0"/>
          </a:p>
        </p:txBody>
      </p:sp>
    </p:spTree>
    <p:extLst>
      <p:ext uri="{BB962C8B-B14F-4D97-AF65-F5344CB8AC3E}">
        <p14:creationId xmlns:p14="http://schemas.microsoft.com/office/powerpoint/2010/main" val="319806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References </a:t>
            </a:r>
            <a:endParaRPr lang="en-US" b="1" dirty="0">
              <a:solidFill>
                <a:schemeClr val="bg1"/>
              </a:solidFill>
            </a:endParaRPr>
          </a:p>
        </p:txBody>
      </p:sp>
      <p:sp>
        <p:nvSpPr>
          <p:cNvPr id="3" name="Content Placeholder 2"/>
          <p:cNvSpPr>
            <a:spLocks noGrp="1"/>
          </p:cNvSpPr>
          <p:nvPr>
            <p:ph idx="1"/>
          </p:nvPr>
        </p:nvSpPr>
        <p:spPr>
          <a:xfrm>
            <a:off x="143555" y="1350110"/>
            <a:ext cx="9000445" cy="3417153"/>
          </a:xfrm>
        </p:spPr>
        <p:txBody>
          <a:bodyPr/>
          <a:lstStyle/>
          <a:p>
            <a:pPr marL="0" indent="-457200">
              <a:buNone/>
            </a:pPr>
            <a:r>
              <a:rPr lang="en-US" dirty="0"/>
              <a:t>Kirkland, A., </a:t>
            </a:r>
            <a:r>
              <a:rPr lang="en-US" dirty="0" err="1"/>
              <a:t>Talesh</a:t>
            </a:r>
            <a:r>
              <a:rPr lang="en-US" dirty="0"/>
              <a:t>, S., &amp; </a:t>
            </a:r>
            <a:r>
              <a:rPr lang="en-US" dirty="0" err="1"/>
              <a:t>Perone</a:t>
            </a:r>
            <a:r>
              <a:rPr lang="en-US" dirty="0"/>
              <a:t>, A. K. (2021). Transition </a:t>
            </a:r>
            <a:r>
              <a:rPr lang="en-US" dirty="0" smtClean="0"/>
              <a:t>	Coverage </a:t>
            </a:r>
            <a:r>
              <a:rPr lang="en-US" dirty="0"/>
              <a:t>and Clarity in Self-Insured Corporate Health </a:t>
            </a:r>
            <a:r>
              <a:rPr lang="en-US" dirty="0" smtClean="0"/>
              <a:t>	Insurance </a:t>
            </a:r>
            <a:r>
              <a:rPr lang="en-US" dirty="0"/>
              <a:t>Benefit Plans. </a:t>
            </a:r>
            <a:endParaRPr lang="en-US" dirty="0" smtClean="0"/>
          </a:p>
          <a:p>
            <a:pPr marL="0" indent="0">
              <a:buNone/>
            </a:pPr>
            <a:r>
              <a:rPr lang="en-US" dirty="0"/>
              <a:t>Exploring the potential for moral hazard when clinical trial </a:t>
            </a:r>
            <a:r>
              <a:rPr lang="en-US" dirty="0" smtClean="0"/>
              <a:t>	research </a:t>
            </a:r>
            <a:r>
              <a:rPr lang="en-US" dirty="0"/>
              <a:t>is conducted in rural communities: Do </a:t>
            </a:r>
            <a:r>
              <a:rPr lang="en-US" dirty="0" smtClean="0"/>
              <a:t>	traditional </a:t>
            </a:r>
            <a:r>
              <a:rPr lang="en-US" dirty="0"/>
              <a:t>ethics concepts apply?. In HEC Forum (Vol. </a:t>
            </a:r>
            <a:r>
              <a:rPr lang="en-US" dirty="0" smtClean="0"/>
              <a:t>	27</a:t>
            </a:r>
            <a:r>
              <a:rPr lang="en-US" dirty="0"/>
              <a:t>, No. 2, pp. 171-187). Springer Netherlands</a:t>
            </a:r>
            <a:r>
              <a:rPr lang="en-US" dirty="0" smtClean="0"/>
              <a:t>.</a:t>
            </a:r>
          </a:p>
          <a:p>
            <a:pPr marL="0" indent="0">
              <a:buNone/>
            </a:pPr>
            <a:endParaRPr lang="en-US" dirty="0"/>
          </a:p>
        </p:txBody>
      </p:sp>
    </p:spTree>
    <p:extLst>
      <p:ext uri="{BB962C8B-B14F-4D97-AF65-F5344CB8AC3E}">
        <p14:creationId xmlns:p14="http://schemas.microsoft.com/office/powerpoint/2010/main" val="2565977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586585"/>
            <a:ext cx="6880791" cy="4178327"/>
          </a:xfrm>
        </p:spPr>
        <p:txBody>
          <a:bodyPr>
            <a:normAutofit fontScale="92500" lnSpcReduction="10000"/>
          </a:bodyPr>
          <a:lstStyle/>
          <a:p>
            <a:pPr marL="0" indent="0">
              <a:buNone/>
            </a:pPr>
            <a:r>
              <a:rPr lang="en-US" dirty="0" err="1"/>
              <a:t>Alshammari</a:t>
            </a:r>
            <a:r>
              <a:rPr lang="en-US" dirty="0"/>
              <a:t>, A. A., </a:t>
            </a:r>
            <a:r>
              <a:rPr lang="en-US" dirty="0" err="1"/>
              <a:t>Alhabshi</a:t>
            </a:r>
            <a:r>
              <a:rPr lang="en-US" dirty="0"/>
              <a:t>, S. M. S. J., &amp; </a:t>
            </a:r>
            <a:r>
              <a:rPr lang="en-US" dirty="0" err="1"/>
              <a:t>Saiti</a:t>
            </a:r>
            <a:r>
              <a:rPr lang="en-US" dirty="0"/>
              <a:t>, </a:t>
            </a:r>
            <a:r>
              <a:rPr lang="en-US" dirty="0" smtClean="0"/>
              <a:t>	B</a:t>
            </a:r>
            <a:r>
              <a:rPr lang="en-US" dirty="0"/>
              <a:t>. (2018). A comparative study of the </a:t>
            </a:r>
            <a:r>
              <a:rPr lang="en-US" dirty="0" smtClean="0"/>
              <a:t>	historical </a:t>
            </a:r>
            <a:r>
              <a:rPr lang="en-US" dirty="0"/>
              <a:t>and current development of </a:t>
            </a:r>
            <a:r>
              <a:rPr lang="en-US" dirty="0" smtClean="0"/>
              <a:t>	the </a:t>
            </a:r>
            <a:r>
              <a:rPr lang="en-US" dirty="0"/>
              <a:t>GCC insurance and </a:t>
            </a:r>
            <a:r>
              <a:rPr lang="en-US" dirty="0" err="1"/>
              <a:t>takaful</a:t>
            </a:r>
            <a:r>
              <a:rPr lang="en-US" dirty="0"/>
              <a:t> industry. </a:t>
            </a:r>
            <a:r>
              <a:rPr lang="en-US" dirty="0" smtClean="0"/>
              <a:t>	Journal </a:t>
            </a:r>
            <a:r>
              <a:rPr lang="en-US" dirty="0"/>
              <a:t>of Islamic Marketing</a:t>
            </a:r>
            <a:r>
              <a:rPr lang="en-US" dirty="0" smtClean="0"/>
              <a:t>.</a:t>
            </a:r>
          </a:p>
          <a:p>
            <a:pPr marL="0" indent="0">
              <a:buNone/>
            </a:pPr>
            <a:r>
              <a:rPr lang="en-US" dirty="0" smtClean="0"/>
              <a:t>	</a:t>
            </a:r>
            <a:r>
              <a:rPr lang="en-US" dirty="0" err="1" smtClean="0"/>
              <a:t>Ghobadian</a:t>
            </a:r>
            <a:r>
              <a:rPr lang="en-US" dirty="0"/>
              <a:t>, A., &amp; </a:t>
            </a:r>
            <a:r>
              <a:rPr lang="en-US" dirty="0" err="1"/>
              <a:t>O'Regan</a:t>
            </a:r>
            <a:r>
              <a:rPr lang="en-US" dirty="0"/>
              <a:t>, N. (2011). Successful strategy making in </a:t>
            </a:r>
            <a:r>
              <a:rPr lang="en-US" dirty="0" err="1"/>
              <a:t>Bupa</a:t>
            </a:r>
            <a:r>
              <a:rPr lang="en-US" dirty="0"/>
              <a:t> </a:t>
            </a:r>
            <a:r>
              <a:rPr lang="en-US" dirty="0" smtClean="0"/>
              <a:t>	not‐for‐profit </a:t>
            </a:r>
            <a:r>
              <a:rPr lang="en-US" dirty="0"/>
              <a:t>provident: A case study and </a:t>
            </a:r>
            <a:r>
              <a:rPr lang="en-US" dirty="0" smtClean="0"/>
              <a:t>	interview </a:t>
            </a:r>
            <a:r>
              <a:rPr lang="en-US" dirty="0"/>
              <a:t>with </a:t>
            </a:r>
            <a:r>
              <a:rPr lang="en-US" dirty="0" err="1"/>
              <a:t>Mr</a:t>
            </a:r>
            <a:r>
              <a:rPr lang="en-US" dirty="0"/>
              <a:t> Ray King, chief executive </a:t>
            </a:r>
            <a:r>
              <a:rPr lang="en-US" dirty="0" smtClean="0"/>
              <a:t>	of </a:t>
            </a:r>
            <a:r>
              <a:rPr lang="en-US" dirty="0" err="1"/>
              <a:t>Bupa</a:t>
            </a:r>
            <a:r>
              <a:rPr lang="en-US" dirty="0"/>
              <a:t>. Journal of Strategy and </a:t>
            </a:r>
            <a:r>
              <a:rPr lang="en-US" dirty="0" smtClean="0"/>
              <a:t>	Management</a:t>
            </a:r>
            <a:r>
              <a:rPr lang="en-US" dirty="0"/>
              <a:t>.</a:t>
            </a:r>
          </a:p>
        </p:txBody>
      </p:sp>
    </p:spTree>
    <p:extLst>
      <p:ext uri="{BB962C8B-B14F-4D97-AF65-F5344CB8AC3E}">
        <p14:creationId xmlns:p14="http://schemas.microsoft.com/office/powerpoint/2010/main" val="562207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891996"/>
            <a:ext cx="8551481" cy="3875268"/>
          </a:xfrm>
        </p:spPr>
        <p:txBody>
          <a:bodyPr/>
          <a:lstStyle/>
          <a:p>
            <a:pPr marL="0" indent="0">
              <a:buNone/>
            </a:pPr>
            <a:r>
              <a:rPr lang="en-US" dirty="0"/>
              <a:t>Dionne, G. (Ed.). (2000). Handbook of insurance (pp. </a:t>
            </a:r>
            <a:r>
              <a:rPr lang="en-US" dirty="0" smtClean="0"/>
              <a:t>155-	183</a:t>
            </a:r>
            <a:r>
              <a:rPr lang="en-US" dirty="0"/>
              <a:t>). Boston: Kluwer Academic Publishers</a:t>
            </a:r>
            <a:r>
              <a:rPr lang="en-US" dirty="0" smtClean="0"/>
              <a:t>.</a:t>
            </a:r>
          </a:p>
          <a:p>
            <a:pPr marL="0" indent="0">
              <a:buNone/>
            </a:pPr>
            <a:r>
              <a:rPr lang="en-US" dirty="0" err="1"/>
              <a:t>Baicker</a:t>
            </a:r>
            <a:r>
              <a:rPr lang="en-US" dirty="0"/>
              <a:t>, K., &amp; Levy, H. (2008). Employer health insurance </a:t>
            </a:r>
            <a:r>
              <a:rPr lang="en-US" dirty="0" smtClean="0"/>
              <a:t>	mandates </a:t>
            </a:r>
            <a:r>
              <a:rPr lang="en-US" dirty="0"/>
              <a:t>and the risk of unemployment. Risk </a:t>
            </a:r>
            <a:r>
              <a:rPr lang="en-US" dirty="0" smtClean="0"/>
              <a:t>	Management </a:t>
            </a:r>
            <a:r>
              <a:rPr lang="en-US" dirty="0"/>
              <a:t>and Insurance Review, 11(1), </a:t>
            </a:r>
            <a:r>
              <a:rPr lang="en-US" dirty="0" smtClean="0"/>
              <a:t>109-	132</a:t>
            </a:r>
            <a:r>
              <a:rPr lang="en-US" dirty="0"/>
              <a:t>.</a:t>
            </a:r>
          </a:p>
        </p:txBody>
      </p:sp>
    </p:spTree>
    <p:extLst>
      <p:ext uri="{BB962C8B-B14F-4D97-AF65-F5344CB8AC3E}">
        <p14:creationId xmlns:p14="http://schemas.microsoft.com/office/powerpoint/2010/main" val="2961974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1049</Words>
  <Application>Microsoft Office PowerPoint</Application>
  <PresentationFormat>On-screen Show (16:9)</PresentationFormat>
  <Paragraphs>42</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Insurance Providers</vt:lpstr>
      <vt:lpstr>Benefits to the employees through health insurance plan</vt:lpstr>
      <vt:lpstr>Role of employer in regards to premiums</vt:lpstr>
      <vt:lpstr>     Mutual benefit for worker  and employer.  1. Deductible tax  2. Saves on premiums with wellness plans  3. Coverage acts as a repayment  4. Benefits with retaining       </vt:lpstr>
      <vt:lpstr>How Saudi Arabia and the other GCC nations fund public health  services;</vt:lpstr>
      <vt:lpstr>Comparison of Qatar insurance company  and Bupa Health Insurance</vt:lpstr>
      <vt:lpstr>The role of moral hazard in health-benefits plan.</vt:lpstr>
      <vt:lpstr>References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2021-09-19T14:37:13Z</dcterms:modified>
</cp:coreProperties>
</file>