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1" autoAdjust="0"/>
    <p:restoredTop sz="94660"/>
  </p:normalViewPr>
  <p:slideViewPr>
    <p:cSldViewPr snapToGrid="0">
      <p:cViewPr varScale="1">
        <p:scale>
          <a:sx n="72" d="100"/>
          <a:sy n="72" d="100"/>
        </p:scale>
        <p:origin x="64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43A57-45D4-42BA-AA6B-22F71BC530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1C2F33E-724F-405D-9DA8-96C0A46E36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25510EE-4529-4CA8-B607-E146F0B7DAB8}"/>
              </a:ext>
            </a:extLst>
          </p:cNvPr>
          <p:cNvSpPr>
            <a:spLocks noGrp="1"/>
          </p:cNvSpPr>
          <p:nvPr>
            <p:ph type="dt" sz="half" idx="10"/>
          </p:nvPr>
        </p:nvSpPr>
        <p:spPr/>
        <p:txBody>
          <a:bodyPr/>
          <a:lstStyle/>
          <a:p>
            <a:fld id="{8F40094F-4AFF-4F2E-8FBC-0DA481474BB6}" type="datetimeFigureOut">
              <a:rPr lang="en-US" smtClean="0"/>
              <a:t>9/23/2021</a:t>
            </a:fld>
            <a:endParaRPr lang="en-US"/>
          </a:p>
        </p:txBody>
      </p:sp>
      <p:sp>
        <p:nvSpPr>
          <p:cNvPr id="5" name="Footer Placeholder 4">
            <a:extLst>
              <a:ext uri="{FF2B5EF4-FFF2-40B4-BE49-F238E27FC236}">
                <a16:creationId xmlns:a16="http://schemas.microsoft.com/office/drawing/2014/main" id="{A0A3F100-2969-408D-A2FB-527F68DAA3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FCEDDA-56C4-453A-A9FD-2756FFF0F848}"/>
              </a:ext>
            </a:extLst>
          </p:cNvPr>
          <p:cNvSpPr>
            <a:spLocks noGrp="1"/>
          </p:cNvSpPr>
          <p:nvPr>
            <p:ph type="sldNum" sz="quarter" idx="12"/>
          </p:nvPr>
        </p:nvSpPr>
        <p:spPr/>
        <p:txBody>
          <a:bodyPr/>
          <a:lstStyle/>
          <a:p>
            <a:fld id="{5393FD08-9CED-489F-BB1B-7149E61DAEF4}" type="slidenum">
              <a:rPr lang="en-US" smtClean="0"/>
              <a:t>‹#›</a:t>
            </a:fld>
            <a:endParaRPr lang="en-US"/>
          </a:p>
        </p:txBody>
      </p:sp>
    </p:spTree>
    <p:extLst>
      <p:ext uri="{BB962C8B-B14F-4D97-AF65-F5344CB8AC3E}">
        <p14:creationId xmlns:p14="http://schemas.microsoft.com/office/powerpoint/2010/main" val="1745689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1F6C0-38B8-4723-A5F0-8D3F9CC9BF1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D6F75BF-0046-4EF3-87C6-01DDA51B202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129BEC-39EC-4E42-AF8A-CA058C5BA087}"/>
              </a:ext>
            </a:extLst>
          </p:cNvPr>
          <p:cNvSpPr>
            <a:spLocks noGrp="1"/>
          </p:cNvSpPr>
          <p:nvPr>
            <p:ph type="dt" sz="half" idx="10"/>
          </p:nvPr>
        </p:nvSpPr>
        <p:spPr/>
        <p:txBody>
          <a:bodyPr/>
          <a:lstStyle/>
          <a:p>
            <a:fld id="{8F40094F-4AFF-4F2E-8FBC-0DA481474BB6}" type="datetimeFigureOut">
              <a:rPr lang="en-US" smtClean="0"/>
              <a:t>9/23/2021</a:t>
            </a:fld>
            <a:endParaRPr lang="en-US"/>
          </a:p>
        </p:txBody>
      </p:sp>
      <p:sp>
        <p:nvSpPr>
          <p:cNvPr id="5" name="Footer Placeholder 4">
            <a:extLst>
              <a:ext uri="{FF2B5EF4-FFF2-40B4-BE49-F238E27FC236}">
                <a16:creationId xmlns:a16="http://schemas.microsoft.com/office/drawing/2014/main" id="{3B93B31D-DE58-4F26-B12A-45BF8E94D7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3A170C-605A-4ECE-811D-BD51A5AE4594}"/>
              </a:ext>
            </a:extLst>
          </p:cNvPr>
          <p:cNvSpPr>
            <a:spLocks noGrp="1"/>
          </p:cNvSpPr>
          <p:nvPr>
            <p:ph type="sldNum" sz="quarter" idx="12"/>
          </p:nvPr>
        </p:nvSpPr>
        <p:spPr/>
        <p:txBody>
          <a:bodyPr/>
          <a:lstStyle/>
          <a:p>
            <a:fld id="{5393FD08-9CED-489F-BB1B-7149E61DAEF4}" type="slidenum">
              <a:rPr lang="en-US" smtClean="0"/>
              <a:t>‹#›</a:t>
            </a:fld>
            <a:endParaRPr lang="en-US"/>
          </a:p>
        </p:txBody>
      </p:sp>
    </p:spTree>
    <p:extLst>
      <p:ext uri="{BB962C8B-B14F-4D97-AF65-F5344CB8AC3E}">
        <p14:creationId xmlns:p14="http://schemas.microsoft.com/office/powerpoint/2010/main" val="736429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49209E-AF68-4463-9B4E-963D9C324E7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E48108E-6737-49A2-BBE8-08A247F91EE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00C6DF5-381D-49FC-BE3D-8C531667D220}"/>
              </a:ext>
            </a:extLst>
          </p:cNvPr>
          <p:cNvSpPr>
            <a:spLocks noGrp="1"/>
          </p:cNvSpPr>
          <p:nvPr>
            <p:ph type="dt" sz="half" idx="10"/>
          </p:nvPr>
        </p:nvSpPr>
        <p:spPr/>
        <p:txBody>
          <a:bodyPr/>
          <a:lstStyle/>
          <a:p>
            <a:fld id="{8F40094F-4AFF-4F2E-8FBC-0DA481474BB6}" type="datetimeFigureOut">
              <a:rPr lang="en-US" smtClean="0"/>
              <a:t>9/23/2021</a:t>
            </a:fld>
            <a:endParaRPr lang="en-US"/>
          </a:p>
        </p:txBody>
      </p:sp>
      <p:sp>
        <p:nvSpPr>
          <p:cNvPr id="5" name="Footer Placeholder 4">
            <a:extLst>
              <a:ext uri="{FF2B5EF4-FFF2-40B4-BE49-F238E27FC236}">
                <a16:creationId xmlns:a16="http://schemas.microsoft.com/office/drawing/2014/main" id="{C597848A-7F7E-43F4-942A-147EB99AFC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CFE032-57C8-455A-B443-0F4201270B81}"/>
              </a:ext>
            </a:extLst>
          </p:cNvPr>
          <p:cNvSpPr>
            <a:spLocks noGrp="1"/>
          </p:cNvSpPr>
          <p:nvPr>
            <p:ph type="sldNum" sz="quarter" idx="12"/>
          </p:nvPr>
        </p:nvSpPr>
        <p:spPr/>
        <p:txBody>
          <a:bodyPr/>
          <a:lstStyle/>
          <a:p>
            <a:fld id="{5393FD08-9CED-489F-BB1B-7149E61DAEF4}" type="slidenum">
              <a:rPr lang="en-US" smtClean="0"/>
              <a:t>‹#›</a:t>
            </a:fld>
            <a:endParaRPr lang="en-US"/>
          </a:p>
        </p:txBody>
      </p:sp>
    </p:spTree>
    <p:extLst>
      <p:ext uri="{BB962C8B-B14F-4D97-AF65-F5344CB8AC3E}">
        <p14:creationId xmlns:p14="http://schemas.microsoft.com/office/powerpoint/2010/main" val="3249337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A446D-FBB7-4601-A1E1-A9772CBF2D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20B3E7-1BFC-417D-8E1E-45022C37AB1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F4388F-5A99-400B-809A-0131FF78271B}"/>
              </a:ext>
            </a:extLst>
          </p:cNvPr>
          <p:cNvSpPr>
            <a:spLocks noGrp="1"/>
          </p:cNvSpPr>
          <p:nvPr>
            <p:ph type="dt" sz="half" idx="10"/>
          </p:nvPr>
        </p:nvSpPr>
        <p:spPr/>
        <p:txBody>
          <a:bodyPr/>
          <a:lstStyle/>
          <a:p>
            <a:fld id="{8F40094F-4AFF-4F2E-8FBC-0DA481474BB6}" type="datetimeFigureOut">
              <a:rPr lang="en-US" smtClean="0"/>
              <a:t>9/23/2021</a:t>
            </a:fld>
            <a:endParaRPr lang="en-US"/>
          </a:p>
        </p:txBody>
      </p:sp>
      <p:sp>
        <p:nvSpPr>
          <p:cNvPr id="5" name="Footer Placeholder 4">
            <a:extLst>
              <a:ext uri="{FF2B5EF4-FFF2-40B4-BE49-F238E27FC236}">
                <a16:creationId xmlns:a16="http://schemas.microsoft.com/office/drawing/2014/main" id="{8F7C35A7-D0E5-43C8-B1FD-5337C9B9D5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F67755-8DB4-4C69-BEBA-32BD5FC02469}"/>
              </a:ext>
            </a:extLst>
          </p:cNvPr>
          <p:cNvSpPr>
            <a:spLocks noGrp="1"/>
          </p:cNvSpPr>
          <p:nvPr>
            <p:ph type="sldNum" sz="quarter" idx="12"/>
          </p:nvPr>
        </p:nvSpPr>
        <p:spPr/>
        <p:txBody>
          <a:bodyPr/>
          <a:lstStyle/>
          <a:p>
            <a:fld id="{5393FD08-9CED-489F-BB1B-7149E61DAEF4}" type="slidenum">
              <a:rPr lang="en-US" smtClean="0"/>
              <a:t>‹#›</a:t>
            </a:fld>
            <a:endParaRPr lang="en-US"/>
          </a:p>
        </p:txBody>
      </p:sp>
    </p:spTree>
    <p:extLst>
      <p:ext uri="{BB962C8B-B14F-4D97-AF65-F5344CB8AC3E}">
        <p14:creationId xmlns:p14="http://schemas.microsoft.com/office/powerpoint/2010/main" val="1473953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1676A-FE40-4833-8AD8-A16429EFD92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88D496C-9FCB-4F22-883F-6F5CBFEB1D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A40009C-7411-43F6-A7C7-23D8D07813C7}"/>
              </a:ext>
            </a:extLst>
          </p:cNvPr>
          <p:cNvSpPr>
            <a:spLocks noGrp="1"/>
          </p:cNvSpPr>
          <p:nvPr>
            <p:ph type="dt" sz="half" idx="10"/>
          </p:nvPr>
        </p:nvSpPr>
        <p:spPr/>
        <p:txBody>
          <a:bodyPr/>
          <a:lstStyle/>
          <a:p>
            <a:fld id="{8F40094F-4AFF-4F2E-8FBC-0DA481474BB6}" type="datetimeFigureOut">
              <a:rPr lang="en-US" smtClean="0"/>
              <a:t>9/23/2021</a:t>
            </a:fld>
            <a:endParaRPr lang="en-US"/>
          </a:p>
        </p:txBody>
      </p:sp>
      <p:sp>
        <p:nvSpPr>
          <p:cNvPr id="5" name="Footer Placeholder 4">
            <a:extLst>
              <a:ext uri="{FF2B5EF4-FFF2-40B4-BE49-F238E27FC236}">
                <a16:creationId xmlns:a16="http://schemas.microsoft.com/office/drawing/2014/main" id="{5C2E5319-7A91-472C-9BD3-7E07BA1633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E78F28-6576-422C-ABD0-E33E97D2E40E}"/>
              </a:ext>
            </a:extLst>
          </p:cNvPr>
          <p:cNvSpPr>
            <a:spLocks noGrp="1"/>
          </p:cNvSpPr>
          <p:nvPr>
            <p:ph type="sldNum" sz="quarter" idx="12"/>
          </p:nvPr>
        </p:nvSpPr>
        <p:spPr/>
        <p:txBody>
          <a:bodyPr/>
          <a:lstStyle/>
          <a:p>
            <a:fld id="{5393FD08-9CED-489F-BB1B-7149E61DAEF4}" type="slidenum">
              <a:rPr lang="en-US" smtClean="0"/>
              <a:t>‹#›</a:t>
            </a:fld>
            <a:endParaRPr lang="en-US"/>
          </a:p>
        </p:txBody>
      </p:sp>
    </p:spTree>
    <p:extLst>
      <p:ext uri="{BB962C8B-B14F-4D97-AF65-F5344CB8AC3E}">
        <p14:creationId xmlns:p14="http://schemas.microsoft.com/office/powerpoint/2010/main" val="3536175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2034E-F166-442F-8C78-8064784B01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2B1B4A-B037-4C96-A472-352AC1E34A3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676B879-9FC0-49ED-936E-0178049AAD0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D35DCC-BAE1-418D-B305-312EA358D561}"/>
              </a:ext>
            </a:extLst>
          </p:cNvPr>
          <p:cNvSpPr>
            <a:spLocks noGrp="1"/>
          </p:cNvSpPr>
          <p:nvPr>
            <p:ph type="dt" sz="half" idx="10"/>
          </p:nvPr>
        </p:nvSpPr>
        <p:spPr/>
        <p:txBody>
          <a:bodyPr/>
          <a:lstStyle/>
          <a:p>
            <a:fld id="{8F40094F-4AFF-4F2E-8FBC-0DA481474BB6}" type="datetimeFigureOut">
              <a:rPr lang="en-US" smtClean="0"/>
              <a:t>9/23/2021</a:t>
            </a:fld>
            <a:endParaRPr lang="en-US"/>
          </a:p>
        </p:txBody>
      </p:sp>
      <p:sp>
        <p:nvSpPr>
          <p:cNvPr id="6" name="Footer Placeholder 5">
            <a:extLst>
              <a:ext uri="{FF2B5EF4-FFF2-40B4-BE49-F238E27FC236}">
                <a16:creationId xmlns:a16="http://schemas.microsoft.com/office/drawing/2014/main" id="{DD926E9F-EBD9-4B5A-87A2-859389B363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6A3CCB-4560-40CA-8400-1367DB89A817}"/>
              </a:ext>
            </a:extLst>
          </p:cNvPr>
          <p:cNvSpPr>
            <a:spLocks noGrp="1"/>
          </p:cNvSpPr>
          <p:nvPr>
            <p:ph type="sldNum" sz="quarter" idx="12"/>
          </p:nvPr>
        </p:nvSpPr>
        <p:spPr/>
        <p:txBody>
          <a:bodyPr/>
          <a:lstStyle/>
          <a:p>
            <a:fld id="{5393FD08-9CED-489F-BB1B-7149E61DAEF4}" type="slidenum">
              <a:rPr lang="en-US" smtClean="0"/>
              <a:t>‹#›</a:t>
            </a:fld>
            <a:endParaRPr lang="en-US"/>
          </a:p>
        </p:txBody>
      </p:sp>
    </p:spTree>
    <p:extLst>
      <p:ext uri="{BB962C8B-B14F-4D97-AF65-F5344CB8AC3E}">
        <p14:creationId xmlns:p14="http://schemas.microsoft.com/office/powerpoint/2010/main" val="1094705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4CE8D-EDE5-4164-A72E-4527BFFBC81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3E7B54A-6238-487D-B5F7-F821D1FFCC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CFFFF36-D085-4C5D-B435-1050ACDC5BB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E97FC45-96E9-418B-93D6-B407101DD4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BF824EE-2E62-452C-A428-C1C793D203B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E54B9CB-AEC1-4B8E-9501-479272412190}"/>
              </a:ext>
            </a:extLst>
          </p:cNvPr>
          <p:cNvSpPr>
            <a:spLocks noGrp="1"/>
          </p:cNvSpPr>
          <p:nvPr>
            <p:ph type="dt" sz="half" idx="10"/>
          </p:nvPr>
        </p:nvSpPr>
        <p:spPr/>
        <p:txBody>
          <a:bodyPr/>
          <a:lstStyle/>
          <a:p>
            <a:fld id="{8F40094F-4AFF-4F2E-8FBC-0DA481474BB6}" type="datetimeFigureOut">
              <a:rPr lang="en-US" smtClean="0"/>
              <a:t>9/23/2021</a:t>
            </a:fld>
            <a:endParaRPr lang="en-US"/>
          </a:p>
        </p:txBody>
      </p:sp>
      <p:sp>
        <p:nvSpPr>
          <p:cNvPr id="8" name="Footer Placeholder 7">
            <a:extLst>
              <a:ext uri="{FF2B5EF4-FFF2-40B4-BE49-F238E27FC236}">
                <a16:creationId xmlns:a16="http://schemas.microsoft.com/office/drawing/2014/main" id="{B7105DE4-7261-43AD-8557-E9DFB1B76C3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2196F8D-8C24-45B0-B560-7F1AE07D7C4A}"/>
              </a:ext>
            </a:extLst>
          </p:cNvPr>
          <p:cNvSpPr>
            <a:spLocks noGrp="1"/>
          </p:cNvSpPr>
          <p:nvPr>
            <p:ph type="sldNum" sz="quarter" idx="12"/>
          </p:nvPr>
        </p:nvSpPr>
        <p:spPr/>
        <p:txBody>
          <a:bodyPr/>
          <a:lstStyle/>
          <a:p>
            <a:fld id="{5393FD08-9CED-489F-BB1B-7149E61DAEF4}" type="slidenum">
              <a:rPr lang="en-US" smtClean="0"/>
              <a:t>‹#›</a:t>
            </a:fld>
            <a:endParaRPr lang="en-US"/>
          </a:p>
        </p:txBody>
      </p:sp>
    </p:spTree>
    <p:extLst>
      <p:ext uri="{BB962C8B-B14F-4D97-AF65-F5344CB8AC3E}">
        <p14:creationId xmlns:p14="http://schemas.microsoft.com/office/powerpoint/2010/main" val="1081536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85964-475E-4E4E-8680-678E1DE0257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B383759-0972-43FB-85E7-D6E198946A0D}"/>
              </a:ext>
            </a:extLst>
          </p:cNvPr>
          <p:cNvSpPr>
            <a:spLocks noGrp="1"/>
          </p:cNvSpPr>
          <p:nvPr>
            <p:ph type="dt" sz="half" idx="10"/>
          </p:nvPr>
        </p:nvSpPr>
        <p:spPr/>
        <p:txBody>
          <a:bodyPr/>
          <a:lstStyle/>
          <a:p>
            <a:fld id="{8F40094F-4AFF-4F2E-8FBC-0DA481474BB6}" type="datetimeFigureOut">
              <a:rPr lang="en-US" smtClean="0"/>
              <a:t>9/23/2021</a:t>
            </a:fld>
            <a:endParaRPr lang="en-US"/>
          </a:p>
        </p:txBody>
      </p:sp>
      <p:sp>
        <p:nvSpPr>
          <p:cNvPr id="4" name="Footer Placeholder 3">
            <a:extLst>
              <a:ext uri="{FF2B5EF4-FFF2-40B4-BE49-F238E27FC236}">
                <a16:creationId xmlns:a16="http://schemas.microsoft.com/office/drawing/2014/main" id="{3C2A2739-C5CE-4E86-BEDF-657EBC65C65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5CC1891-676E-4959-92B8-6C05D03D911D}"/>
              </a:ext>
            </a:extLst>
          </p:cNvPr>
          <p:cNvSpPr>
            <a:spLocks noGrp="1"/>
          </p:cNvSpPr>
          <p:nvPr>
            <p:ph type="sldNum" sz="quarter" idx="12"/>
          </p:nvPr>
        </p:nvSpPr>
        <p:spPr/>
        <p:txBody>
          <a:bodyPr/>
          <a:lstStyle/>
          <a:p>
            <a:fld id="{5393FD08-9CED-489F-BB1B-7149E61DAEF4}" type="slidenum">
              <a:rPr lang="en-US" smtClean="0"/>
              <a:t>‹#›</a:t>
            </a:fld>
            <a:endParaRPr lang="en-US"/>
          </a:p>
        </p:txBody>
      </p:sp>
    </p:spTree>
    <p:extLst>
      <p:ext uri="{BB962C8B-B14F-4D97-AF65-F5344CB8AC3E}">
        <p14:creationId xmlns:p14="http://schemas.microsoft.com/office/powerpoint/2010/main" val="75828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6D8E71-7CDE-474D-9DCC-68863C1233CF}"/>
              </a:ext>
            </a:extLst>
          </p:cNvPr>
          <p:cNvSpPr>
            <a:spLocks noGrp="1"/>
          </p:cNvSpPr>
          <p:nvPr>
            <p:ph type="dt" sz="half" idx="10"/>
          </p:nvPr>
        </p:nvSpPr>
        <p:spPr/>
        <p:txBody>
          <a:bodyPr/>
          <a:lstStyle/>
          <a:p>
            <a:fld id="{8F40094F-4AFF-4F2E-8FBC-0DA481474BB6}" type="datetimeFigureOut">
              <a:rPr lang="en-US" smtClean="0"/>
              <a:t>9/23/2021</a:t>
            </a:fld>
            <a:endParaRPr lang="en-US"/>
          </a:p>
        </p:txBody>
      </p:sp>
      <p:sp>
        <p:nvSpPr>
          <p:cNvPr id="3" name="Footer Placeholder 2">
            <a:extLst>
              <a:ext uri="{FF2B5EF4-FFF2-40B4-BE49-F238E27FC236}">
                <a16:creationId xmlns:a16="http://schemas.microsoft.com/office/drawing/2014/main" id="{62EA845C-8ECC-482E-A6B7-32DAE5E83A4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BBDAD0F-1B76-47EA-8B11-AD163E19D97F}"/>
              </a:ext>
            </a:extLst>
          </p:cNvPr>
          <p:cNvSpPr>
            <a:spLocks noGrp="1"/>
          </p:cNvSpPr>
          <p:nvPr>
            <p:ph type="sldNum" sz="quarter" idx="12"/>
          </p:nvPr>
        </p:nvSpPr>
        <p:spPr/>
        <p:txBody>
          <a:bodyPr/>
          <a:lstStyle/>
          <a:p>
            <a:fld id="{5393FD08-9CED-489F-BB1B-7149E61DAEF4}" type="slidenum">
              <a:rPr lang="en-US" smtClean="0"/>
              <a:t>‹#›</a:t>
            </a:fld>
            <a:endParaRPr lang="en-US"/>
          </a:p>
        </p:txBody>
      </p:sp>
    </p:spTree>
    <p:extLst>
      <p:ext uri="{BB962C8B-B14F-4D97-AF65-F5344CB8AC3E}">
        <p14:creationId xmlns:p14="http://schemas.microsoft.com/office/powerpoint/2010/main" val="3334389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9B57F-5E0A-4D46-BF2E-F2E57B6C9E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006172C-3FDE-46D3-9270-3EFAB58F57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F5C6A12-B1DD-4BF5-ACD7-0DDB8EFB2A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CF3BB4-7AB5-4E2E-BF4D-DF9FCF595F17}"/>
              </a:ext>
            </a:extLst>
          </p:cNvPr>
          <p:cNvSpPr>
            <a:spLocks noGrp="1"/>
          </p:cNvSpPr>
          <p:nvPr>
            <p:ph type="dt" sz="half" idx="10"/>
          </p:nvPr>
        </p:nvSpPr>
        <p:spPr/>
        <p:txBody>
          <a:bodyPr/>
          <a:lstStyle/>
          <a:p>
            <a:fld id="{8F40094F-4AFF-4F2E-8FBC-0DA481474BB6}" type="datetimeFigureOut">
              <a:rPr lang="en-US" smtClean="0"/>
              <a:t>9/23/2021</a:t>
            </a:fld>
            <a:endParaRPr lang="en-US"/>
          </a:p>
        </p:txBody>
      </p:sp>
      <p:sp>
        <p:nvSpPr>
          <p:cNvPr id="6" name="Footer Placeholder 5">
            <a:extLst>
              <a:ext uri="{FF2B5EF4-FFF2-40B4-BE49-F238E27FC236}">
                <a16:creationId xmlns:a16="http://schemas.microsoft.com/office/drawing/2014/main" id="{528001F3-1F8F-4111-9D49-62D7E5507B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169DB0-D617-49CB-AEAC-E9283315A787}"/>
              </a:ext>
            </a:extLst>
          </p:cNvPr>
          <p:cNvSpPr>
            <a:spLocks noGrp="1"/>
          </p:cNvSpPr>
          <p:nvPr>
            <p:ph type="sldNum" sz="quarter" idx="12"/>
          </p:nvPr>
        </p:nvSpPr>
        <p:spPr/>
        <p:txBody>
          <a:bodyPr/>
          <a:lstStyle/>
          <a:p>
            <a:fld id="{5393FD08-9CED-489F-BB1B-7149E61DAEF4}" type="slidenum">
              <a:rPr lang="en-US" smtClean="0"/>
              <a:t>‹#›</a:t>
            </a:fld>
            <a:endParaRPr lang="en-US"/>
          </a:p>
        </p:txBody>
      </p:sp>
    </p:spTree>
    <p:extLst>
      <p:ext uri="{BB962C8B-B14F-4D97-AF65-F5344CB8AC3E}">
        <p14:creationId xmlns:p14="http://schemas.microsoft.com/office/powerpoint/2010/main" val="539072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ED1F3-A9BF-4A5D-93B4-AB4C9992E79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C3E347-37C5-4BCC-AD2A-1CC164CA2F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03300C8-46CF-4A4B-ACB1-C20A7B11F8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9E9FA7D-D6A8-4A27-90DC-A389FDA2A0A0}"/>
              </a:ext>
            </a:extLst>
          </p:cNvPr>
          <p:cNvSpPr>
            <a:spLocks noGrp="1"/>
          </p:cNvSpPr>
          <p:nvPr>
            <p:ph type="dt" sz="half" idx="10"/>
          </p:nvPr>
        </p:nvSpPr>
        <p:spPr/>
        <p:txBody>
          <a:bodyPr/>
          <a:lstStyle/>
          <a:p>
            <a:fld id="{8F40094F-4AFF-4F2E-8FBC-0DA481474BB6}" type="datetimeFigureOut">
              <a:rPr lang="en-US" smtClean="0"/>
              <a:t>9/23/2021</a:t>
            </a:fld>
            <a:endParaRPr lang="en-US"/>
          </a:p>
        </p:txBody>
      </p:sp>
      <p:sp>
        <p:nvSpPr>
          <p:cNvPr id="6" name="Footer Placeholder 5">
            <a:extLst>
              <a:ext uri="{FF2B5EF4-FFF2-40B4-BE49-F238E27FC236}">
                <a16:creationId xmlns:a16="http://schemas.microsoft.com/office/drawing/2014/main" id="{AF357874-DEE7-4425-B6E1-6D24CB9F1B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9655BCB-2EFA-4229-B2E6-3750F70CA653}"/>
              </a:ext>
            </a:extLst>
          </p:cNvPr>
          <p:cNvSpPr>
            <a:spLocks noGrp="1"/>
          </p:cNvSpPr>
          <p:nvPr>
            <p:ph type="sldNum" sz="quarter" idx="12"/>
          </p:nvPr>
        </p:nvSpPr>
        <p:spPr/>
        <p:txBody>
          <a:bodyPr/>
          <a:lstStyle/>
          <a:p>
            <a:fld id="{5393FD08-9CED-489F-BB1B-7149E61DAEF4}" type="slidenum">
              <a:rPr lang="en-US" smtClean="0"/>
              <a:t>‹#›</a:t>
            </a:fld>
            <a:endParaRPr lang="en-US"/>
          </a:p>
        </p:txBody>
      </p:sp>
    </p:spTree>
    <p:extLst>
      <p:ext uri="{BB962C8B-B14F-4D97-AF65-F5344CB8AC3E}">
        <p14:creationId xmlns:p14="http://schemas.microsoft.com/office/powerpoint/2010/main" val="4259947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214AE4D-CCEA-43D3-BAB2-80E9EE3450A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0C00A1C-7ECE-4FCF-AC93-3F4C3A193C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A2B9EA-D95D-4484-8A0A-FC87E06998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40094F-4AFF-4F2E-8FBC-0DA481474BB6}" type="datetimeFigureOut">
              <a:rPr lang="en-US" smtClean="0"/>
              <a:t>9/23/2021</a:t>
            </a:fld>
            <a:endParaRPr lang="en-US"/>
          </a:p>
        </p:txBody>
      </p:sp>
      <p:sp>
        <p:nvSpPr>
          <p:cNvPr id="5" name="Footer Placeholder 4">
            <a:extLst>
              <a:ext uri="{FF2B5EF4-FFF2-40B4-BE49-F238E27FC236}">
                <a16:creationId xmlns:a16="http://schemas.microsoft.com/office/drawing/2014/main" id="{FD1900A6-0E69-48DB-B069-2231F3A553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8A1A34B-3476-4686-8174-CF7F7236E1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93FD08-9CED-489F-BB1B-7149E61DAEF4}" type="slidenum">
              <a:rPr lang="en-US" smtClean="0"/>
              <a:t>‹#›</a:t>
            </a:fld>
            <a:endParaRPr lang="en-US"/>
          </a:p>
        </p:txBody>
      </p:sp>
    </p:spTree>
    <p:extLst>
      <p:ext uri="{BB962C8B-B14F-4D97-AF65-F5344CB8AC3E}">
        <p14:creationId xmlns:p14="http://schemas.microsoft.com/office/powerpoint/2010/main" val="2598201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B4CB803-F9F0-4D26-8F5C-055E356012B8}"/>
              </a:ext>
            </a:extLst>
          </p:cNvPr>
          <p:cNvSpPr txBox="1"/>
          <p:nvPr/>
        </p:nvSpPr>
        <p:spPr>
          <a:xfrm>
            <a:off x="1166192" y="1577008"/>
            <a:ext cx="8613912" cy="4624599"/>
          </a:xfrm>
          <a:prstGeom prst="rect">
            <a:avLst/>
          </a:prstGeom>
          <a:noFill/>
        </p:spPr>
        <p:txBody>
          <a:bodyPr wrap="square">
            <a:spAutoFit/>
          </a:bodyPr>
          <a:lstStyle/>
          <a:p>
            <a:pPr marL="0" marR="0" indent="457200" algn="ctr">
              <a:lnSpc>
                <a:spcPct val="200000"/>
              </a:lnSpc>
              <a:spcBef>
                <a:spcPts val="0"/>
              </a:spcBef>
              <a:spcAft>
                <a:spcPts val="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Kingdom of Saudi Arabia Health Policy</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200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indent="457200">
              <a:lnSpc>
                <a:spcPct val="200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indent="457200">
              <a:lnSpc>
                <a:spcPct val="200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indent="457200" algn="ctr">
              <a:lnSpc>
                <a:spcPct val="200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Student Name</a:t>
            </a:r>
          </a:p>
          <a:p>
            <a:pPr marL="0" marR="0" indent="457200" algn="ctr">
              <a:lnSpc>
                <a:spcPct val="200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Institution Affiliation</a:t>
            </a:r>
          </a:p>
          <a:p>
            <a:pPr marL="0" marR="0" indent="457200" algn="ctr">
              <a:lnSpc>
                <a:spcPct val="200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Professor Name</a:t>
            </a:r>
          </a:p>
          <a:p>
            <a:pPr marL="0" marR="0" indent="457200" algn="ctr">
              <a:lnSpc>
                <a:spcPct val="200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Current Date</a:t>
            </a:r>
          </a:p>
        </p:txBody>
      </p:sp>
    </p:spTree>
    <p:extLst>
      <p:ext uri="{BB962C8B-B14F-4D97-AF65-F5344CB8AC3E}">
        <p14:creationId xmlns:p14="http://schemas.microsoft.com/office/powerpoint/2010/main" val="27576846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23AAAB-405A-4776-8355-8EED0828E4A4}"/>
              </a:ext>
            </a:extLst>
          </p:cNvPr>
          <p:cNvSpPr txBox="1"/>
          <p:nvPr/>
        </p:nvSpPr>
        <p:spPr>
          <a:xfrm>
            <a:off x="874643" y="516835"/>
            <a:ext cx="9978887" cy="3393493"/>
          </a:xfrm>
          <a:prstGeom prst="rect">
            <a:avLst/>
          </a:prstGeom>
          <a:noFill/>
        </p:spPr>
        <p:txBody>
          <a:bodyPr wrap="square">
            <a:spAutoFit/>
          </a:bodyPr>
          <a:lstStyle/>
          <a:p>
            <a:pPr marL="0" marR="0" indent="457200" algn="ctr">
              <a:lnSpc>
                <a:spcPct val="200000"/>
              </a:lnSpc>
              <a:spcBef>
                <a:spcPts val="0"/>
              </a:spcBef>
              <a:spcAft>
                <a:spcPts val="0"/>
              </a:spcAft>
              <a:tabLst>
                <a:tab pos="3752850" algn="l"/>
              </a:tabLs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Conclusion</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285750" marR="0" indent="-285750">
              <a:lnSpc>
                <a:spcPct val="200000"/>
              </a:lnSpc>
              <a:spcBef>
                <a:spcPts val="0"/>
              </a:spcBef>
              <a:spcAft>
                <a:spcPts val="0"/>
              </a:spcAft>
              <a:buFont typeface="Arial" panose="020B0604020202020204" pitchFamily="34" charset="0"/>
              <a:buChar char="•"/>
              <a:tabLst>
                <a:tab pos="375285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Even though the statistics of tobacco smoking in Saudi Arabia are much better than the majority of Middle - East and high-earning nations, there are several possible areas to improve. My results suggest that strategies to reduce tobacco smoking and support quitting be developed and implemented. </a:t>
            </a:r>
          </a:p>
          <a:p>
            <a:pPr marL="285750" marR="0" indent="-285750">
              <a:lnSpc>
                <a:spcPct val="200000"/>
              </a:lnSpc>
              <a:spcBef>
                <a:spcPts val="0"/>
              </a:spcBef>
              <a:spcAft>
                <a:spcPts val="0"/>
              </a:spcAft>
              <a:buFont typeface="Arial" panose="020B0604020202020204" pitchFamily="34" charset="0"/>
              <a:buChar char="•"/>
              <a:tabLst>
                <a:tab pos="375285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To attain its stated vision 2030 objectives, KSA should explore raising tobacco product costs, among other steps.</a:t>
            </a:r>
          </a:p>
        </p:txBody>
      </p:sp>
    </p:spTree>
    <p:extLst>
      <p:ext uri="{BB962C8B-B14F-4D97-AF65-F5344CB8AC3E}">
        <p14:creationId xmlns:p14="http://schemas.microsoft.com/office/powerpoint/2010/main" val="460790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647683E-4B1E-4F23-9877-5D612C88D96D}"/>
              </a:ext>
            </a:extLst>
          </p:cNvPr>
          <p:cNvSpPr txBox="1"/>
          <p:nvPr/>
        </p:nvSpPr>
        <p:spPr>
          <a:xfrm>
            <a:off x="159025" y="212035"/>
            <a:ext cx="11688417" cy="5609484"/>
          </a:xfrm>
          <a:prstGeom prst="rect">
            <a:avLst/>
          </a:prstGeom>
          <a:noFill/>
        </p:spPr>
        <p:txBody>
          <a:bodyPr wrap="square">
            <a:spAutoFit/>
          </a:bodyPr>
          <a:lstStyle/>
          <a:p>
            <a:pPr marL="0" marR="0" indent="457200" algn="ctr">
              <a:lnSpc>
                <a:spcPct val="200000"/>
              </a:lnSpc>
              <a:spcBef>
                <a:spcPts val="0"/>
              </a:spcBef>
              <a:spcAft>
                <a:spcPts val="0"/>
              </a:spcAft>
              <a:tabLst>
                <a:tab pos="3752850" algn="l"/>
              </a:tabLs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References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marR="0" indent="-457200">
              <a:lnSpc>
                <a:spcPct val="200000"/>
              </a:lnSpc>
              <a:spcBef>
                <a:spcPts val="0"/>
              </a:spcBef>
              <a:spcAft>
                <a:spcPts val="0"/>
              </a:spcAft>
              <a:tabLst>
                <a:tab pos="375285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Al-</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Jdani</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S., Mashabi, S., Alsaywid, B., &amp; Zahrani, A. (2018). Smoking cessation counseling: Knowledge, attitude and practices of primary healthcare providers at National Guard Primary Healthcare Centers, Western Region, Saudi Arabia. Journal of family &amp; community medicine, 25(3), 175.</a:t>
            </a:r>
          </a:p>
          <a:p>
            <a:pPr marL="457200" marR="0" indent="-457200">
              <a:lnSpc>
                <a:spcPct val="200000"/>
              </a:lnSpc>
              <a:spcBef>
                <a:spcPts val="0"/>
              </a:spcBef>
              <a:spcAft>
                <a:spcPts val="0"/>
              </a:spcAft>
              <a:tabLst>
                <a:tab pos="375285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Itumalla, R., &amp; Aldhmadi, B. (2020). Combating tobacco use in Saudi Arabia: a review of recent initiatives. Eastern Mediterranean Health Journal, 26(7), 858-863.</a:t>
            </a:r>
          </a:p>
          <a:p>
            <a:pPr marL="457200" marR="0" indent="-457200">
              <a:lnSpc>
                <a:spcPct val="200000"/>
              </a:lnSpc>
              <a:spcBef>
                <a:spcPts val="0"/>
              </a:spcBef>
              <a:spcAft>
                <a:spcPts val="0"/>
              </a:spcAft>
              <a:tabLst>
                <a:tab pos="375285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World Health Organization. (2017). WHO reports on the global tobacco epidemic, 2017: monitoring tobacco use and prevention policies? World Health Organization.</a:t>
            </a:r>
          </a:p>
          <a:p>
            <a:pPr marL="457200" marR="0" indent="-457200">
              <a:lnSpc>
                <a:spcPct val="200000"/>
              </a:lnSpc>
              <a:spcBef>
                <a:spcPts val="0"/>
              </a:spcBef>
              <a:spcAft>
                <a:spcPts val="0"/>
              </a:spcAft>
              <a:tabLst>
                <a:tab pos="375285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World Health Organization. (2019). WHO report on the global tobacco epidemic, 2019: Offer help to quit tobacco use? World Health Organization.</a:t>
            </a:r>
          </a:p>
        </p:txBody>
      </p:sp>
    </p:spTree>
    <p:extLst>
      <p:ext uri="{BB962C8B-B14F-4D97-AF65-F5344CB8AC3E}">
        <p14:creationId xmlns:p14="http://schemas.microsoft.com/office/powerpoint/2010/main" val="285887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D61A801-F0E2-41BE-899A-D90CE43942A5}"/>
              </a:ext>
            </a:extLst>
          </p:cNvPr>
          <p:cNvSpPr txBox="1"/>
          <p:nvPr/>
        </p:nvSpPr>
        <p:spPr>
          <a:xfrm>
            <a:off x="278296" y="106017"/>
            <a:ext cx="11330608" cy="6717480"/>
          </a:xfrm>
          <a:prstGeom prst="rect">
            <a:avLst/>
          </a:prstGeom>
          <a:noFill/>
        </p:spPr>
        <p:txBody>
          <a:bodyPr wrap="square">
            <a:spAutoFit/>
          </a:bodyPr>
          <a:lstStyle/>
          <a:p>
            <a:pPr marL="0" marR="0" indent="457200" algn="ctr">
              <a:lnSpc>
                <a:spcPct val="200000"/>
              </a:lnSpc>
              <a:spcBef>
                <a:spcPts val="0"/>
              </a:spcBef>
              <a:spcAft>
                <a:spcPts val="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Introduction</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marR="0" indent="-285750">
              <a:lnSpc>
                <a:spcPct val="200000"/>
              </a:lnSpc>
              <a:spcBef>
                <a:spcPts val="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Several countries in the world are currently struggling to offer cost-effective, high-quality healthcare services to their people. Saudi Arabia has faced hefty expenses and complaints about the quality of treatment provided in its public institutions. To resolve these complaints, the government is actively reforming its healthcare sector to privatize hospitals and clinics and provide healthcare insurance to foreign employees and locals.</a:t>
            </a:r>
          </a:p>
          <a:p>
            <a:pPr marL="285750" marR="0" indent="-285750">
              <a:lnSpc>
                <a:spcPct val="200000"/>
              </a:lnSpc>
              <a:spcBef>
                <a:spcPts val="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As part of its Vision 2030, the Saudi administration is targeting to improve the efficiency of preventive and curative health care operations. According to the World Health Organization statistics, the tobacco smoking crisis is one of the world's biggest global health problems, leading to over 7 million fatalities every single year. </a:t>
            </a: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World Health Organization. 2017). </a:t>
            </a:r>
          </a:p>
          <a:p>
            <a:pPr marL="285750" marR="0" indent="-285750">
              <a:lnSpc>
                <a:spcPct val="200000"/>
              </a:lnSpc>
              <a:spcBef>
                <a:spcPts val="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Statistics show that one of the greatest public health issues in Saudi Arabia is the high use of tobacco and the risks it poses to abusers and also "second-hand smokers." As part of its vision 2030, the Saudi government is working hard to reduce tobacco and vaping consumption.</a:t>
            </a:r>
          </a:p>
        </p:txBody>
      </p:sp>
    </p:spTree>
    <p:extLst>
      <p:ext uri="{BB962C8B-B14F-4D97-AF65-F5344CB8AC3E}">
        <p14:creationId xmlns:p14="http://schemas.microsoft.com/office/powerpoint/2010/main" val="2137840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4B56BAB-CADD-453F-A8C9-746AEB304039}"/>
              </a:ext>
            </a:extLst>
          </p:cNvPr>
          <p:cNvSpPr txBox="1"/>
          <p:nvPr/>
        </p:nvSpPr>
        <p:spPr>
          <a:xfrm>
            <a:off x="371062" y="424070"/>
            <a:ext cx="11476382" cy="5609484"/>
          </a:xfrm>
          <a:prstGeom prst="rect">
            <a:avLst/>
          </a:prstGeom>
          <a:noFill/>
        </p:spPr>
        <p:txBody>
          <a:bodyPr wrap="square">
            <a:spAutoFit/>
          </a:bodyPr>
          <a:lstStyle/>
          <a:p>
            <a:pPr marL="0" marR="0" indent="457200" algn="ctr">
              <a:lnSpc>
                <a:spcPct val="200000"/>
              </a:lnSpc>
              <a:spcBef>
                <a:spcPts val="0"/>
              </a:spcBef>
              <a:spcAft>
                <a:spcPts val="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Literature Review</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marR="0" indent="-285750">
              <a:lnSpc>
                <a:spcPct val="200000"/>
              </a:lnSpc>
              <a:spcBef>
                <a:spcPts val="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Saudi Arabia's support of the world health security initiative and the SDGs is consistent with the strategic future of the KSA Vision 2030. The state's concentration is on strengthening the citizenry's standard of living, and healthcare supports the demand for mega-data research to benefit from history, analyze the present condition, and have long-term plans.</a:t>
            </a:r>
          </a:p>
          <a:p>
            <a:pPr marL="285750" marR="0" indent="-285750">
              <a:lnSpc>
                <a:spcPct val="200000"/>
              </a:lnSpc>
              <a:spcBef>
                <a:spcPts val="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Electronic cigarettes, often known as vaping, are a reasonably current trend that has captivated the attention of many long-term tobacco users. Al Saud confirmed that they have teamed up with the Ministry of Health to begin a 2-year anti-smoking program targeting both tobacco smokers and non-smokers across the kingdom. The program is part of Saudi Arabia's ambitious strategic tobacco control strategy, Vision 2030, which aims to reduce tobacco consumption from 19.8 percent to 8% while improving the quality of preventative and therapeutic medical services.</a:t>
            </a:r>
          </a:p>
        </p:txBody>
      </p:sp>
    </p:spTree>
    <p:extLst>
      <p:ext uri="{BB962C8B-B14F-4D97-AF65-F5344CB8AC3E}">
        <p14:creationId xmlns:p14="http://schemas.microsoft.com/office/powerpoint/2010/main" val="2007330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15FB25D-961F-4D20-B51A-747D8329A64C}"/>
              </a:ext>
            </a:extLst>
          </p:cNvPr>
          <p:cNvSpPr txBox="1"/>
          <p:nvPr/>
        </p:nvSpPr>
        <p:spPr>
          <a:xfrm>
            <a:off x="198783" y="450574"/>
            <a:ext cx="11476382" cy="6101927"/>
          </a:xfrm>
          <a:prstGeom prst="rect">
            <a:avLst/>
          </a:prstGeom>
          <a:noFill/>
        </p:spPr>
        <p:txBody>
          <a:bodyPr wrap="square">
            <a:spAutoFit/>
          </a:bodyPr>
          <a:lstStyle/>
          <a:p>
            <a:pPr marL="285750" marR="0" indent="-285750">
              <a:lnSpc>
                <a:spcPct val="200000"/>
              </a:lnSpc>
              <a:spcBef>
                <a:spcPts val="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Saudi Government, in its vision 2030 strategy, the first phase of campaign awareness will focus on non-smokers, then the second face will target the tobacco users. The Saudi government and other WHO member states will team up and campaign to raise public awareness regarding the consequences of smoking tobacco. Its Ministry of Health will set aside a substantial budget to finance its numerous tobacco control programs. These efforts by the government will be met by vision 2030 as assured by the health minister (World Health Organization. (2019).</a:t>
            </a:r>
          </a:p>
          <a:p>
            <a:pPr marL="285750" marR="0" indent="-285750">
              <a:lnSpc>
                <a:spcPct val="200000"/>
              </a:lnSpc>
              <a:spcBef>
                <a:spcPts val="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Again vision 2030 indicates that Saudi Arabia's national anti-smoking council will tighten tobacco regulation, and the government will approve an anti-smoking law in 2021 to prevent tobacco usage (Al-</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Jdani</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et al., 2018). Therefore, smoking will be banned entirely in many places and public areas, including mosques, state institutions, state industrial facilities, public agencies, branch offices, academic, health, sporting activities, social and cultural organizations, and public bodies and their divisions. These are some of the plans indicated in Saudi's vision 2030 strategy to minimize tobacco consumption.</a:t>
            </a:r>
          </a:p>
        </p:txBody>
      </p:sp>
    </p:spTree>
    <p:extLst>
      <p:ext uri="{BB962C8B-B14F-4D97-AF65-F5344CB8AC3E}">
        <p14:creationId xmlns:p14="http://schemas.microsoft.com/office/powerpoint/2010/main" val="2391646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5C34295-EEA1-4C6B-92D7-C7D626B01916}"/>
              </a:ext>
            </a:extLst>
          </p:cNvPr>
          <p:cNvSpPr txBox="1"/>
          <p:nvPr/>
        </p:nvSpPr>
        <p:spPr>
          <a:xfrm>
            <a:off x="530087" y="357808"/>
            <a:ext cx="11131826" cy="5055487"/>
          </a:xfrm>
          <a:prstGeom prst="rect">
            <a:avLst/>
          </a:prstGeom>
          <a:noFill/>
        </p:spPr>
        <p:txBody>
          <a:bodyPr wrap="square">
            <a:spAutoFit/>
          </a:bodyPr>
          <a:lstStyle/>
          <a:p>
            <a:pPr marL="0" marR="0" indent="457200" algn="ctr">
              <a:lnSpc>
                <a:spcPct val="200000"/>
              </a:lnSpc>
              <a:spcBef>
                <a:spcPts val="0"/>
              </a:spcBef>
              <a:spcAft>
                <a:spcPts val="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Methods in obtaining research information</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marR="0" indent="-285750">
              <a:lnSpc>
                <a:spcPct val="200000"/>
              </a:lnSpc>
              <a:spcBef>
                <a:spcPts val="0"/>
              </a:spcBef>
              <a:spcAft>
                <a:spcPts val="0"/>
              </a:spcAft>
              <a:buFont typeface="Arial" panose="020B0604020202020204" pitchFamily="34" charset="0"/>
              <a:buChar char="•"/>
              <a:tabLst>
                <a:tab pos="375285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This research was conducted as a recommendation based on secondary information that included press reports, media articles, and research publications issued in different journals. The research articles on tobacco control in Saudi Arabia were reviewed in three major scientific databases; Google Scholar, PubMed, and Scopus. </a:t>
            </a:r>
          </a:p>
          <a:p>
            <a:pPr marL="285750" marR="0" indent="-285750">
              <a:lnSpc>
                <a:spcPct val="200000"/>
              </a:lnSpc>
              <a:spcBef>
                <a:spcPts val="0"/>
              </a:spcBef>
              <a:spcAft>
                <a:spcPts val="0"/>
              </a:spcAft>
              <a:buFont typeface="Arial" panose="020B0604020202020204" pitchFamily="34" charset="0"/>
              <a:buChar char="•"/>
              <a:tabLst>
                <a:tab pos="375285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Again, to evaluate the existing situation of tobacco smoking in Saudi Arabia, face-to-face interviews with smokers and non-smokers. The Saudi Health Interview Study employed multistage sampling and was covered countrywide.  Face-to-face conversations were used to obtain data. The survey asked about socio-demographic factors, cigarette use, food, regular exercise, healthcare insurance use, other health-related activities, and self-reported medical illnesses.  </a:t>
            </a:r>
          </a:p>
        </p:txBody>
      </p:sp>
    </p:spTree>
    <p:extLst>
      <p:ext uri="{BB962C8B-B14F-4D97-AF65-F5344CB8AC3E}">
        <p14:creationId xmlns:p14="http://schemas.microsoft.com/office/powerpoint/2010/main" val="102555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378BC5A-5BAF-4A02-A085-F475BED448D3}"/>
              </a:ext>
            </a:extLst>
          </p:cNvPr>
          <p:cNvSpPr txBox="1"/>
          <p:nvPr/>
        </p:nvSpPr>
        <p:spPr>
          <a:xfrm>
            <a:off x="887895" y="636103"/>
            <a:ext cx="10893287" cy="5609484"/>
          </a:xfrm>
          <a:prstGeom prst="rect">
            <a:avLst/>
          </a:prstGeom>
          <a:noFill/>
        </p:spPr>
        <p:txBody>
          <a:bodyPr wrap="square">
            <a:spAutoFit/>
          </a:bodyPr>
          <a:lstStyle/>
          <a:p>
            <a:pPr marR="0" algn="ctr">
              <a:lnSpc>
                <a:spcPct val="200000"/>
              </a:lnSpc>
              <a:spcBef>
                <a:spcPts val="0"/>
              </a:spcBef>
              <a:spcAft>
                <a:spcPts val="0"/>
              </a:spcAft>
              <a:tabLst>
                <a:tab pos="3752850" algn="l"/>
              </a:tabLs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Challenges Encountered</a:t>
            </a:r>
          </a:p>
          <a:p>
            <a:pPr marL="285750" marR="0" indent="-285750">
              <a:lnSpc>
                <a:spcPct val="200000"/>
              </a:lnSpc>
              <a:spcBef>
                <a:spcPts val="0"/>
              </a:spcBef>
              <a:spcAft>
                <a:spcPts val="0"/>
              </a:spcAft>
              <a:buFont typeface="Arial" panose="020B0604020202020204" pitchFamily="34" charset="0"/>
              <a:buChar char="•"/>
              <a:tabLst>
                <a:tab pos="375285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When conducting research, there were some limitations. First, most journals had been written in other languages not applicable to many individuals. The primary qualifying condition for consideration was that the material mentions Saudi Arabia's tobacco control initiatives written in English. Therefore, the investigation eliminated articles that were never available in English and without the free full transcript. </a:t>
            </a:r>
          </a:p>
          <a:p>
            <a:pPr marL="285750" marR="0" indent="-285750">
              <a:lnSpc>
                <a:spcPct val="200000"/>
              </a:lnSpc>
              <a:spcBef>
                <a:spcPts val="0"/>
              </a:spcBef>
              <a:spcAft>
                <a:spcPts val="0"/>
              </a:spcAft>
              <a:buFont typeface="Arial" panose="020B0604020202020204" pitchFamily="34" charset="0"/>
              <a:buChar char="•"/>
              <a:tabLst>
                <a:tab pos="375285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Second, most behavioral information, like smoking, is self-reported, making them sensitive to memory and social perception distortions. On the other hand, this study is focused on an extensive study population and employs a consistent approach for all of its measurements. Despite these constraints, this research is fully representative and has the advantage of delivering reliable data due to relatively close data quality assessment during the survey period.</a:t>
            </a:r>
          </a:p>
        </p:txBody>
      </p:sp>
    </p:spTree>
    <p:extLst>
      <p:ext uri="{BB962C8B-B14F-4D97-AF65-F5344CB8AC3E}">
        <p14:creationId xmlns:p14="http://schemas.microsoft.com/office/powerpoint/2010/main" val="1441469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123289B-B7F0-43E8-A039-18EA01815A9A}"/>
              </a:ext>
            </a:extLst>
          </p:cNvPr>
          <p:cNvSpPr txBox="1"/>
          <p:nvPr/>
        </p:nvSpPr>
        <p:spPr>
          <a:xfrm>
            <a:off x="477077" y="198783"/>
            <a:ext cx="10455965" cy="3947491"/>
          </a:xfrm>
          <a:prstGeom prst="rect">
            <a:avLst/>
          </a:prstGeom>
          <a:noFill/>
        </p:spPr>
        <p:txBody>
          <a:bodyPr wrap="square">
            <a:spAutoFit/>
          </a:bodyPr>
          <a:lstStyle/>
          <a:p>
            <a:pPr marL="0" marR="0" indent="0" algn="ctr">
              <a:lnSpc>
                <a:spcPct val="200000"/>
              </a:lnSpc>
              <a:spcBef>
                <a:spcPts val="0"/>
              </a:spcBef>
              <a:spcAft>
                <a:spcPts val="0"/>
              </a:spcAft>
              <a:tabLst>
                <a:tab pos="3752850" algn="l"/>
              </a:tabLs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Results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marR="0" indent="-285750">
              <a:lnSpc>
                <a:spcPct val="200000"/>
              </a:lnSpc>
              <a:spcBef>
                <a:spcPts val="0"/>
              </a:spcBef>
              <a:spcAft>
                <a:spcPts val="0"/>
              </a:spcAft>
              <a:buFont typeface="Arial" panose="020B0604020202020204" pitchFamily="34" charset="0"/>
              <a:buChar char="•"/>
              <a:tabLst>
                <a:tab pos="375285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According to the findings, tobacco consumption rates varied considerably across the Kingdom of Saudi Arabia. Major nationwide representative survey shows that Saudi men smoke at a high percentage. In contrast, men's daily average consumption of all tobacco products is approximately 19.6 times female ones.</a:t>
            </a:r>
          </a:p>
          <a:p>
            <a:pPr marL="285750" marR="0" indent="-285750">
              <a:lnSpc>
                <a:spcPct val="200000"/>
              </a:lnSpc>
              <a:spcBef>
                <a:spcPts val="0"/>
              </a:spcBef>
              <a:spcAft>
                <a:spcPts val="0"/>
              </a:spcAft>
              <a:buFont typeface="Arial" panose="020B0604020202020204" pitchFamily="34" charset="0"/>
              <a:buChar char="•"/>
              <a:tabLst>
                <a:tab pos="375285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Furthermore, we discovered a significant prevalence of smoking consumption in the community. The results demonstrate that tobacco prevention and cessation programs must remain a top focus for the Ministry of Healthcare and social partners and public initiatives in Saudi Arabia.</a:t>
            </a:r>
          </a:p>
        </p:txBody>
      </p:sp>
    </p:spTree>
    <p:extLst>
      <p:ext uri="{BB962C8B-B14F-4D97-AF65-F5344CB8AC3E}">
        <p14:creationId xmlns:p14="http://schemas.microsoft.com/office/powerpoint/2010/main" val="156098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4CA022-EDEA-4ACE-AED5-0C6EA654E1AA}"/>
              </a:ext>
            </a:extLst>
          </p:cNvPr>
          <p:cNvSpPr txBox="1"/>
          <p:nvPr/>
        </p:nvSpPr>
        <p:spPr>
          <a:xfrm>
            <a:off x="1537253" y="683975"/>
            <a:ext cx="8468138" cy="400110"/>
          </a:xfrm>
          <a:prstGeom prst="rect">
            <a:avLst/>
          </a:prstGeom>
          <a:noFill/>
        </p:spPr>
        <p:txBody>
          <a:bodyPr wrap="square">
            <a:spAutoFit/>
          </a:bodyPr>
          <a:lstStyle/>
          <a:p>
            <a:pPr algn="ctr"/>
            <a:r>
              <a:rPr lang="en-US" sz="2000" b="1" dirty="0">
                <a:latin typeface="Times New Roman" panose="02020603050405020304" pitchFamily="18" charset="0"/>
                <a:cs typeface="Times New Roman" panose="02020603050405020304" pitchFamily="18" charset="0"/>
              </a:rPr>
              <a:t>Health policy laws </a:t>
            </a:r>
          </a:p>
        </p:txBody>
      </p:sp>
      <p:sp>
        <p:nvSpPr>
          <p:cNvPr id="7" name="TextBox 6">
            <a:extLst>
              <a:ext uri="{FF2B5EF4-FFF2-40B4-BE49-F238E27FC236}">
                <a16:creationId xmlns:a16="http://schemas.microsoft.com/office/drawing/2014/main" id="{A5278883-D583-4E36-B25C-15727E8938A0}"/>
              </a:ext>
            </a:extLst>
          </p:cNvPr>
          <p:cNvSpPr txBox="1"/>
          <p:nvPr/>
        </p:nvSpPr>
        <p:spPr>
          <a:xfrm>
            <a:off x="901147" y="1084085"/>
            <a:ext cx="9753600" cy="4439933"/>
          </a:xfrm>
          <a:prstGeom prst="rect">
            <a:avLst/>
          </a:prstGeom>
          <a:noFill/>
        </p:spPr>
        <p:txBody>
          <a:bodyPr wrap="square">
            <a:spAutoFit/>
          </a:bodyPr>
          <a:lstStyle/>
          <a:p>
            <a:pPr marL="285750" marR="0" indent="-285750">
              <a:lnSpc>
                <a:spcPct val="200000"/>
              </a:lnSpc>
              <a:spcBef>
                <a:spcPts val="0"/>
              </a:spcBef>
              <a:spcAft>
                <a:spcPts val="0"/>
              </a:spcAft>
              <a:buFont typeface="Arial" panose="020B0604020202020204" pitchFamily="34" charset="0"/>
              <a:buChar char="•"/>
              <a:tabLst>
                <a:tab pos="375285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To accomplish lowering the impact of smoking in KSA, robust efforts to implement tobacco policies are required. Tobacco products are cheaply priced in comparison to the average Saudi earnings. Changing the price of tobacco products can be vital in fighting tobacco usage. Maybe it is necessary to hike tobacco product pricing and utilize the funds to support preventative and enforcement measures. </a:t>
            </a:r>
          </a:p>
          <a:p>
            <a:pPr marL="285750" marR="0" indent="-285750">
              <a:lnSpc>
                <a:spcPct val="200000"/>
              </a:lnSpc>
              <a:spcBef>
                <a:spcPts val="0"/>
              </a:spcBef>
              <a:spcAft>
                <a:spcPts val="0"/>
              </a:spcAft>
              <a:buFont typeface="Arial" panose="020B0604020202020204" pitchFamily="34" charset="0"/>
              <a:buChar char="•"/>
              <a:tabLst>
                <a:tab pos="3752850" algn="l"/>
              </a:tabLs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This information is crucial because, according to recent statistics, it is now one of the motivations for people to stop smoking. Furthermore, more rigid rules governing local manufacturing and marketing must be enacted to limit the rising trend of tobacco smoking (Itumalla &amp; Aldhmadi, 2020). </a:t>
            </a:r>
          </a:p>
        </p:txBody>
      </p:sp>
    </p:spTree>
    <p:extLst>
      <p:ext uri="{BB962C8B-B14F-4D97-AF65-F5344CB8AC3E}">
        <p14:creationId xmlns:p14="http://schemas.microsoft.com/office/powerpoint/2010/main" val="3926253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3490B78-CB9E-410B-963C-13140A908F04}"/>
              </a:ext>
            </a:extLst>
          </p:cNvPr>
          <p:cNvSpPr txBox="1"/>
          <p:nvPr/>
        </p:nvSpPr>
        <p:spPr>
          <a:xfrm>
            <a:off x="583095" y="397566"/>
            <a:ext cx="9992139" cy="5060809"/>
          </a:xfrm>
          <a:prstGeom prst="rect">
            <a:avLst/>
          </a:prstGeom>
          <a:noFill/>
        </p:spPr>
        <p:txBody>
          <a:bodyPr wrap="square">
            <a:spAutoFit/>
          </a:bodyPr>
          <a:lstStyle/>
          <a:p>
            <a:pPr algn="ctr">
              <a:lnSpc>
                <a:spcPct val="200000"/>
              </a:lnSpc>
            </a:pPr>
            <a:r>
              <a:rPr lang="en-US" sz="2000" b="1" dirty="0">
                <a:effectLst/>
                <a:latin typeface="Times New Roman" panose="02020603050405020304" pitchFamily="18" charset="0"/>
                <a:ea typeface="Calibri" panose="020F0502020204030204" pitchFamily="34" charset="0"/>
              </a:rPr>
              <a:t>Relevance of the Study</a:t>
            </a:r>
          </a:p>
          <a:p>
            <a:pPr marL="285750" indent="-285750">
              <a:lnSpc>
                <a:spcPct val="200000"/>
              </a:lnSpc>
              <a:buFont typeface="Arial" panose="020B0604020202020204" pitchFamily="34" charset="0"/>
              <a:buChar char="•"/>
            </a:pPr>
            <a:r>
              <a:rPr lang="en-US" dirty="0">
                <a:effectLst/>
                <a:latin typeface="Times New Roman" panose="02020603050405020304" pitchFamily="18" charset="0"/>
                <a:ea typeface="Calibri" panose="020F0502020204030204" pitchFamily="34" charset="0"/>
              </a:rPr>
              <a:t>This research topic is essential to the audience because statistics show that tobacco consumption might not be the most common type of tobacco abuse but also one of the deadliest, killing one in every two long-term consumers prematurely. If these rates continue, tobacco smoking will kill about 1000 million people, a tenfold rise over the past century. Therefore, an individual needs to join the government initiatives to try and reduce tobacco consumption as it is dangerous to the consumer. </a:t>
            </a:r>
          </a:p>
          <a:p>
            <a:pPr marL="285750" indent="-285750">
              <a:lnSpc>
                <a:spcPct val="200000"/>
              </a:lnSpc>
              <a:buFont typeface="Arial" panose="020B0604020202020204" pitchFamily="34" charset="0"/>
              <a:buChar char="•"/>
            </a:pPr>
            <a:r>
              <a:rPr lang="en-US" dirty="0">
                <a:effectLst/>
                <a:latin typeface="Times New Roman" panose="02020603050405020304" pitchFamily="18" charset="0"/>
                <a:ea typeface="Calibri" panose="020F0502020204030204" pitchFamily="34" charset="0"/>
              </a:rPr>
              <a:t>The government needs to put in place plans and frameworks regarding tobacco prevention policies to be adopted at the local, regional, and global levels by the Participants to continuously and significantly minimize the rate of tobacco smoking and exposure to cigarette smoke</a:t>
            </a:r>
            <a:endParaRPr lang="en-US" dirty="0"/>
          </a:p>
        </p:txBody>
      </p:sp>
    </p:spTree>
    <p:extLst>
      <p:ext uri="{BB962C8B-B14F-4D97-AF65-F5344CB8AC3E}">
        <p14:creationId xmlns:p14="http://schemas.microsoft.com/office/powerpoint/2010/main" val="35239998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TotalTime>
  <Words>1389</Words>
  <Application>Microsoft Office PowerPoint</Application>
  <PresentationFormat>Widescreen</PresentationFormat>
  <Paragraphs>40</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ABEL KIPCHUMBA</dc:creator>
  <cp:lastModifiedBy>ABEL KIPCHUMBA</cp:lastModifiedBy>
  <cp:revision>9</cp:revision>
  <dcterms:created xsi:type="dcterms:W3CDTF">2021-09-23T12:58:31Z</dcterms:created>
  <dcterms:modified xsi:type="dcterms:W3CDTF">2021-09-23T13:19:49Z</dcterms:modified>
</cp:coreProperties>
</file>