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F58DC66-8EC9-4E12-85C3-8CF6492737DD}" type="datetimeFigureOut">
              <a:rPr lang="en-US" smtClean="0"/>
              <a:t>9/19/2021</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8E09F8D1-E137-4CD2-B73D-B97153EAA658}"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46508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58DC66-8EC9-4E12-85C3-8CF6492737DD}" type="datetimeFigureOut">
              <a:rPr lang="en-US" smtClean="0"/>
              <a:t>9/19/2021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9F8D1-E137-4CD2-B73D-B97153EAA658}"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94252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58DC66-8EC9-4E12-85C3-8CF6492737DD}" type="datetimeFigureOut">
              <a:rPr lang="en-US" smtClean="0"/>
              <a:t>9/19/2021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9F8D1-E137-4CD2-B73D-B97153EAA658}"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98812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58DC66-8EC9-4E12-85C3-8CF6492737DD}" type="datetimeFigureOut">
              <a:rPr lang="en-US" smtClean="0"/>
              <a:t>9/19/2021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9F8D1-E137-4CD2-B73D-B97153EAA658}"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04747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F58DC66-8EC9-4E12-85C3-8CF6492737DD}" type="datetimeFigureOut">
              <a:rPr lang="en-US" smtClean="0"/>
              <a:t>9/19/2021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9F8D1-E137-4CD2-B73D-B97153EAA658}"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21976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F58DC66-8EC9-4E12-85C3-8CF6492737DD}" type="datetimeFigureOut">
              <a:rPr lang="en-US" smtClean="0"/>
              <a:t>9/19/2021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09F8D1-E137-4CD2-B73D-B97153EAA658}"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77566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F58DC66-8EC9-4E12-85C3-8CF6492737DD}" type="datetimeFigureOut">
              <a:rPr lang="en-US" smtClean="0"/>
              <a:t>9/19/2021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09F8D1-E137-4CD2-B73D-B97153EAA658}"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6767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F58DC66-8EC9-4E12-85C3-8CF6492737DD}" type="datetimeFigureOut">
              <a:rPr lang="en-US" smtClean="0"/>
              <a:t>9/19/2021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09F8D1-E137-4CD2-B73D-B97153EAA658}"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8209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58DC66-8EC9-4E12-85C3-8CF6492737DD}" type="datetimeFigureOut">
              <a:rPr lang="en-US" smtClean="0"/>
              <a:t>9/19/2021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09F8D1-E137-4CD2-B73D-B97153EAA658}" type="slidenum">
              <a:rPr lang="en-US" smtClean="0"/>
              <a:t>‹#›</a:t>
            </a:fld>
            <a:endParaRPr lang="en-US"/>
          </a:p>
        </p:txBody>
      </p:sp>
    </p:spTree>
    <p:extLst>
      <p:ext uri="{BB962C8B-B14F-4D97-AF65-F5344CB8AC3E}">
        <p14:creationId xmlns:p14="http://schemas.microsoft.com/office/powerpoint/2010/main" val="343510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F58DC66-8EC9-4E12-85C3-8CF6492737DD}" type="datetimeFigureOut">
              <a:rPr lang="en-US" smtClean="0"/>
              <a:t>9/19/2021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09F8D1-E137-4CD2-B73D-B97153EAA658}"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453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3F58DC66-8EC9-4E12-85C3-8CF6492737DD}" type="datetimeFigureOut">
              <a:rPr lang="en-US" smtClean="0"/>
              <a:t>9/19/2021</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8E09F8D1-E137-4CD2-B73D-B97153EAA658}"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64695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3F58DC66-8EC9-4E12-85C3-8CF6492737DD}" type="datetimeFigureOut">
              <a:rPr lang="en-US" smtClean="0"/>
              <a:t>9/19/2021</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8E09F8D1-E137-4CD2-B73D-B97153EAA658}"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6681487"/>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emerald.com/insight/content/doi/10.1108/978-1-78756-793-1-00050/full/html" TargetMode="External"/><Relationship Id="rId2" Type="http://schemas.openxmlformats.org/officeDocument/2006/relationships/hyperlink" Target="https://doi.org/10.1016/j.jclepro.2018.07.004"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67182-11F2-4ACA-B557-17B48EC18D6B}"/>
              </a:ext>
            </a:extLst>
          </p:cNvPr>
          <p:cNvSpPr>
            <a:spLocks noGrp="1"/>
          </p:cNvSpPr>
          <p:nvPr>
            <p:ph type="ctrTitle"/>
          </p:nvPr>
        </p:nvSpPr>
        <p:spPr/>
        <p:txBody>
          <a:bodyPr/>
          <a:lstStyle/>
          <a:p>
            <a:r>
              <a:rPr lang="en-US" dirty="0"/>
              <a:t>PURCHASE EVALUATION</a:t>
            </a:r>
          </a:p>
        </p:txBody>
      </p:sp>
      <p:sp>
        <p:nvSpPr>
          <p:cNvPr id="3" name="Subtitle 2">
            <a:extLst>
              <a:ext uri="{FF2B5EF4-FFF2-40B4-BE49-F238E27FC236}">
                <a16:creationId xmlns:a16="http://schemas.microsoft.com/office/drawing/2014/main" id="{05B8C8B8-C00A-4685-B6EE-20CE7B3C1223}"/>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24555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C9196-F143-4F53-A941-BB7B886E5DFC}"/>
              </a:ext>
            </a:extLst>
          </p:cNvPr>
          <p:cNvSpPr>
            <a:spLocks noGrp="1"/>
          </p:cNvSpPr>
          <p:nvPr>
            <p:ph type="title"/>
          </p:nvPr>
        </p:nvSpPr>
        <p:spPr/>
        <p:txBody>
          <a:bodyPr/>
          <a:lstStyle/>
          <a:p>
            <a:r>
              <a:rPr lang="en-US" dirty="0"/>
              <a:t>Merits and demerits of present value</a:t>
            </a:r>
          </a:p>
        </p:txBody>
      </p:sp>
      <p:sp>
        <p:nvSpPr>
          <p:cNvPr id="3" name="Content Placeholder 2">
            <a:extLst>
              <a:ext uri="{FF2B5EF4-FFF2-40B4-BE49-F238E27FC236}">
                <a16:creationId xmlns:a16="http://schemas.microsoft.com/office/drawing/2014/main" id="{CEBAE894-001F-4331-9EF2-B8B4445F920E}"/>
              </a:ext>
            </a:extLst>
          </p:cNvPr>
          <p:cNvSpPr>
            <a:spLocks noGrp="1"/>
          </p:cNvSpPr>
          <p:nvPr>
            <p:ph idx="1"/>
          </p:nvPr>
        </p:nvSpPr>
        <p:spPr/>
        <p:txBody>
          <a:bodyPr>
            <a:normAutofit fontScale="77500" lnSpcReduction="20000"/>
          </a:bodyPr>
          <a:lstStyle/>
          <a:p>
            <a:pPr marL="0" indent="0">
              <a:lnSpc>
                <a:spcPct val="107000"/>
              </a:lnSpc>
              <a:spcBef>
                <a:spcPts val="0"/>
              </a:spcBef>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investment with the highest present value of cash inflows than cash outflows is highly preferred and accepted in comparison to the ones with the lowest.</a:t>
            </a:r>
          </a:p>
          <a:p>
            <a:pPr marL="0" marR="0" indent="0">
              <a:lnSpc>
                <a:spcPct val="107000"/>
              </a:lnSpc>
              <a:spcBef>
                <a:spcPts val="0"/>
              </a:spcBef>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Merits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It considers time value for money and the total benefits for projects and investments.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It is the best suitable method for selection of mutually exclusive projects that is two projects that serve the same purpose.</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It helps in the achievement of the highest shareholders wealth.</a:t>
            </a:r>
          </a:p>
          <a:p>
            <a:pPr marL="0" marR="0" indent="0">
              <a:lnSpc>
                <a:spcPct val="107000"/>
              </a:lnSpc>
              <a:spcBef>
                <a:spcPts val="0"/>
              </a:spcBef>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Demerits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It is difficult to understand concept and calculate as it uses the present value factors.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It is not suitable for projects or investments that serve different purposes.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It needs discounting factors to calculate.</a:t>
            </a:r>
          </a:p>
          <a:p>
            <a:pPr marL="0" marR="0" indent="0">
              <a:lnSpc>
                <a:spcPct val="107000"/>
              </a:lnSpc>
              <a:spcBef>
                <a:spcPts val="0"/>
              </a:spcBef>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723710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70890-849F-44D1-9FEB-E7CA7C6A679C}"/>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1BED496-1608-45A5-913F-DA5BAB079EB3}"/>
              </a:ext>
            </a:extLst>
          </p:cNvPr>
          <p:cNvSpPr>
            <a:spLocks noGrp="1"/>
          </p:cNvSpPr>
          <p:nvPr>
            <p:ph idx="1"/>
          </p:nvPr>
        </p:nvSpPr>
        <p:spPr/>
        <p:txBody>
          <a:bodyPr>
            <a:normAutofit fontScale="70000" lnSpcReduction="20000"/>
          </a:bodyPr>
          <a:lstStyle/>
          <a:p>
            <a:r>
              <a:rPr lang="en-US" dirty="0"/>
              <a:t>Analysis Healthcare Financial Management Association. (2020). The importance of financial flexibility in today's dynamic healthcare environment. </a:t>
            </a:r>
            <a:r>
              <a:rPr lang="en-US" dirty="0" err="1"/>
              <a:t>hfm</a:t>
            </a:r>
            <a:r>
              <a:rPr lang="en-US" dirty="0"/>
              <a:t> Winter 2020(10), pp. 18-22. </a:t>
            </a:r>
          </a:p>
          <a:p>
            <a:r>
              <a:rPr lang="en-US" dirty="0"/>
              <a:t>Chen, W. (2018) </a:t>
            </a:r>
            <a:r>
              <a:rPr lang="en-US" b="0" i="0" dirty="0">
                <a:solidFill>
                  <a:srgbClr val="505050"/>
                </a:solidFill>
                <a:effectLst/>
                <a:latin typeface="NexusSerif"/>
              </a:rPr>
              <a:t>Fuzzy multicycle manufacturing / remanufacturing production decisions considering inflation and the time value of money. Available at </a:t>
            </a:r>
            <a:r>
              <a:rPr lang="en-US" b="0" i="0" dirty="0">
                <a:solidFill>
                  <a:srgbClr val="505050"/>
                </a:solidFill>
                <a:effectLst/>
                <a:latin typeface="NexusSerif"/>
                <a:hlinkClick r:id="rId2"/>
              </a:rPr>
              <a:t>https://doi.org/10.1016/j.jclepro.2018.07.004</a:t>
            </a:r>
            <a:endParaRPr lang="en-US" b="0" i="0" dirty="0">
              <a:solidFill>
                <a:srgbClr val="505050"/>
              </a:solidFill>
              <a:effectLst/>
              <a:latin typeface="NexusSerif"/>
            </a:endParaRPr>
          </a:p>
          <a:p>
            <a:r>
              <a:rPr lang="en-US" dirty="0"/>
              <a:t>El–Awady, N. (2017). Call for an industrial–grade overhaul. Nature, 549(7673), 575-577. Chapter 4 PowerPoint slides – Time Value</a:t>
            </a:r>
          </a:p>
          <a:p>
            <a:r>
              <a:rPr lang="en-US" b="0" i="0" dirty="0">
                <a:solidFill>
                  <a:srgbClr val="505050"/>
                </a:solidFill>
                <a:effectLst/>
                <a:latin typeface="NexusSerif"/>
              </a:rPr>
              <a:t>Hasibuan, N. &amp; Muda, I. (2018) </a:t>
            </a:r>
            <a:r>
              <a:rPr lang="en-US" b="0" i="0" dirty="0">
                <a:effectLst/>
                <a:latin typeface="Open Sans" panose="020B0606030504020204" pitchFamily="34" charset="0"/>
              </a:rPr>
              <a:t>Public Discovery of the Concept of Time Value of Money with Economic Value of Time. </a:t>
            </a:r>
            <a:r>
              <a:rPr lang="en-US" b="0" i="0" dirty="0" err="1">
                <a:effectLst/>
                <a:latin typeface="Open Sans" panose="020B0606030504020204" pitchFamily="34" charset="0"/>
              </a:rPr>
              <a:t>Retreived</a:t>
            </a:r>
            <a:r>
              <a:rPr lang="en-US" b="0" i="0" dirty="0">
                <a:effectLst/>
                <a:latin typeface="Open Sans" panose="020B0606030504020204" pitchFamily="34" charset="0"/>
              </a:rPr>
              <a:t> from </a:t>
            </a:r>
            <a:r>
              <a:rPr lang="en-US" b="0" i="0" dirty="0">
                <a:effectLst/>
                <a:latin typeface="Open Sans" panose="020B0606030504020204" pitchFamily="34" charset="0"/>
                <a:hlinkClick r:id="rId3"/>
              </a:rPr>
              <a:t>https://www.emerald.com/insight/content/doi/10.1108/978-1-78756-793-1-00050/full/html</a:t>
            </a:r>
            <a:endParaRPr lang="en-US" dirty="0"/>
          </a:p>
          <a:p>
            <a:r>
              <a:rPr lang="en-US" dirty="0"/>
              <a:t>Khan, M. A. (2020). Riba in Islamic finance: Some fresh insights. Journal of Economic and Social Thought, 7(1), 25-40. </a:t>
            </a:r>
          </a:p>
          <a:p>
            <a:r>
              <a:rPr lang="en-US" dirty="0">
                <a:solidFill>
                  <a:srgbClr val="505050"/>
                </a:solidFill>
                <a:latin typeface="NexusSerif"/>
              </a:rPr>
              <a:t>Weber, R. (2020) </a:t>
            </a:r>
            <a:r>
              <a:rPr lang="en-US" b="1" i="0" dirty="0">
                <a:solidFill>
                  <a:srgbClr val="555555"/>
                </a:solidFill>
                <a:effectLst/>
                <a:latin typeface="arial" panose="020B0604020202020204" pitchFamily="34" charset="0"/>
              </a:rPr>
              <a:t>Embedding futurity in urban governance: Redevelopment schemes and the time value of money</a:t>
            </a:r>
          </a:p>
          <a:p>
            <a:endParaRPr lang="en-US" b="0" i="0" dirty="0">
              <a:effectLst/>
              <a:latin typeface="Open Sans" panose="020B0606030504020204" pitchFamily="34" charset="0"/>
            </a:endParaRPr>
          </a:p>
          <a:p>
            <a:endParaRPr lang="en-US" b="0" i="0" dirty="0">
              <a:solidFill>
                <a:srgbClr val="505050"/>
              </a:solidFill>
              <a:effectLst/>
              <a:latin typeface="NexusSerif"/>
            </a:endParaRPr>
          </a:p>
          <a:p>
            <a:endParaRPr lang="en-US" b="0" i="0" dirty="0">
              <a:solidFill>
                <a:srgbClr val="505050"/>
              </a:solidFill>
              <a:effectLst/>
              <a:latin typeface="NexusSerif"/>
            </a:endParaRPr>
          </a:p>
          <a:p>
            <a:endParaRPr lang="en-US" dirty="0"/>
          </a:p>
        </p:txBody>
      </p:sp>
    </p:spTree>
    <p:extLst>
      <p:ext uri="{BB962C8B-B14F-4D97-AF65-F5344CB8AC3E}">
        <p14:creationId xmlns:p14="http://schemas.microsoft.com/office/powerpoint/2010/main" val="1947946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D04A3-940E-4F80-8B9C-9B8D760E9564}"/>
              </a:ext>
            </a:extLst>
          </p:cNvPr>
          <p:cNvSpPr>
            <a:spLocks noGrp="1"/>
          </p:cNvSpPr>
          <p:nvPr>
            <p:ph type="title"/>
          </p:nvPr>
        </p:nvSpPr>
        <p:spPr/>
        <p:txBody>
          <a:bodyPr/>
          <a:lstStyle/>
          <a:p>
            <a:r>
              <a:rPr lang="en-US" dirty="0"/>
              <a:t>Acquiring property</a:t>
            </a:r>
          </a:p>
        </p:txBody>
      </p:sp>
      <p:sp>
        <p:nvSpPr>
          <p:cNvPr id="3" name="Content Placeholder 2">
            <a:extLst>
              <a:ext uri="{FF2B5EF4-FFF2-40B4-BE49-F238E27FC236}">
                <a16:creationId xmlns:a16="http://schemas.microsoft.com/office/drawing/2014/main" id="{7705A937-01D2-4CCF-9B0C-F1DD08CA1DBA}"/>
              </a:ext>
            </a:extLst>
          </p:cNvPr>
          <p:cNvSpPr>
            <a:spLocks noGrp="1"/>
          </p:cNvSpPr>
          <p:nvPr>
            <p:ph idx="1"/>
          </p:nvPr>
        </p:nvSpPr>
        <p:spPr/>
        <p:txBody>
          <a:bodyPr>
            <a:normAutofit lnSpcReduction="10000"/>
          </a:bodyPr>
          <a:lstStyle/>
          <a:p>
            <a:pPr marL="342900" marR="0" lvl="0" indent="-342900">
              <a:lnSpc>
                <a:spcPct val="107000"/>
              </a:lnSpc>
              <a:spcBef>
                <a:spcPts val="0"/>
              </a:spcBef>
              <a:spcAft>
                <a:spcPts val="800"/>
              </a:spcAft>
              <a:buFont typeface="Arial" panose="020B0604020202020204" pitchFamily="34" charset="0"/>
              <a:buChar char="•"/>
              <a:tabLst>
                <a:tab pos="40005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health fund should purchase the zone A property because the present value is greater than the future value.</a:t>
            </a:r>
          </a:p>
          <a:p>
            <a:pPr marL="342900" marR="0" lvl="0" indent="-342900">
              <a:lnSpc>
                <a:spcPct val="107000"/>
              </a:lnSpc>
              <a:spcBef>
                <a:spcPts val="0"/>
              </a:spcBef>
              <a:spcAft>
                <a:spcPts val="800"/>
              </a:spcAft>
              <a:buFont typeface="Arial" panose="020B0604020202020204" pitchFamily="34" charset="0"/>
              <a:buChar char="•"/>
              <a:tabLst>
                <a:tab pos="40005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discounting technique of present value of lumpsum is used to find the present value of the zone A property which was the most suitable method.</a:t>
            </a:r>
          </a:p>
          <a:p>
            <a:pPr marL="342900" marR="0" lvl="0" indent="-342900">
              <a:lnSpc>
                <a:spcPct val="107000"/>
              </a:lnSpc>
              <a:spcBef>
                <a:spcPts val="0"/>
              </a:spcBef>
              <a:spcAft>
                <a:spcPts val="800"/>
              </a:spcAft>
              <a:buFont typeface="Arial" panose="020B0604020202020204" pitchFamily="34" charset="0"/>
              <a:buChar char="•"/>
              <a:tabLst>
                <a:tab pos="400050" algn="l"/>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After the period of 8 years , the fund will have a surplus if they sell the zone A as the present value is less than the future value.</a:t>
            </a:r>
          </a:p>
          <a:p>
            <a:pPr marL="342900" marR="0" lvl="0" indent="-342900">
              <a:lnSpc>
                <a:spcPct val="107000"/>
              </a:lnSpc>
              <a:spcBef>
                <a:spcPts val="0"/>
              </a:spcBef>
              <a:spcAft>
                <a:spcPts val="800"/>
              </a:spcAft>
              <a:buFont typeface="Arial" panose="020B0604020202020204" pitchFamily="34" charset="0"/>
              <a:buChar char="•"/>
              <a:tabLst>
                <a:tab pos="40005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Inflation and economic factors should be considered so as to maximize the value of money when purchasing the zone (Hasibuan &amp; Muda, 2017).</a:t>
            </a:r>
          </a:p>
          <a:p>
            <a:pPr marL="342900" marR="0" lvl="0" indent="-342900">
              <a:lnSpc>
                <a:spcPct val="107000"/>
              </a:lnSpc>
              <a:spcBef>
                <a:spcPts val="0"/>
              </a:spcBef>
              <a:spcAft>
                <a:spcPts val="800"/>
              </a:spcAft>
              <a:buFont typeface="Arial" panose="020B0604020202020204" pitchFamily="34" charset="0"/>
              <a:buChar char="•"/>
              <a:tabLst>
                <a:tab pos="40005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loan amortization schedule is significant in purchasing this zone to show how the loan is to be repaid.</a:t>
            </a:r>
          </a:p>
          <a:p>
            <a:pPr marL="0" marR="0" indent="0">
              <a:lnSpc>
                <a:spcPct val="107000"/>
              </a:lnSpc>
              <a:spcBef>
                <a:spcPts val="0"/>
              </a:spcBef>
              <a:spcAft>
                <a:spcPts val="80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14297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16983-ECEF-4B99-A875-5129C62B2E6A}"/>
              </a:ext>
            </a:extLst>
          </p:cNvPr>
          <p:cNvSpPr>
            <a:spLocks noGrp="1"/>
          </p:cNvSpPr>
          <p:nvPr>
            <p:ph type="title"/>
          </p:nvPr>
        </p:nvSpPr>
        <p:spPr/>
        <p:txBody>
          <a:bodyPr/>
          <a:lstStyle/>
          <a:p>
            <a:r>
              <a:rPr lang="en-US" dirty="0"/>
              <a:t>Leasing property</a:t>
            </a:r>
          </a:p>
        </p:txBody>
      </p:sp>
      <p:sp>
        <p:nvSpPr>
          <p:cNvPr id="3" name="Content Placeholder 2">
            <a:extLst>
              <a:ext uri="{FF2B5EF4-FFF2-40B4-BE49-F238E27FC236}">
                <a16:creationId xmlns:a16="http://schemas.microsoft.com/office/drawing/2014/main" id="{217CCBBF-BF2E-4E75-9D7E-91536C368635}"/>
              </a:ext>
            </a:extLst>
          </p:cNvPr>
          <p:cNvSpPr>
            <a:spLocks noGrp="1"/>
          </p:cNvSpPr>
          <p:nvPr>
            <p:ph idx="1"/>
          </p:nvPr>
        </p:nvSpPr>
        <p:spPr/>
        <p:txBody>
          <a:bodyPr>
            <a:norm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health fund should purchase the zone A property with rent. This is because they will receive a constant amount of 2,050,056 every year which gives them higher returns in the period of 8 years compared to the amount they would receive if they sold the property after 8 years.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discounting method of present value of an annuity was the most suitable method of finding the present value.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El- Awady (2017), a shilling today is worth more than a shilling tomorrow and this explains the concept of time value of money where investors prefer to receive a payment today than the same amount tomorrow.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Purchasing the Zone, A property with rent is suitable scenario to choose as the they will receive a fixed amount in the present which considers the concept of time value for money.</a:t>
            </a:r>
          </a:p>
          <a:p>
            <a:endParaRPr lang="en-US" dirty="0"/>
          </a:p>
        </p:txBody>
      </p:sp>
    </p:spTree>
    <p:extLst>
      <p:ext uri="{BB962C8B-B14F-4D97-AF65-F5344CB8AC3E}">
        <p14:creationId xmlns:p14="http://schemas.microsoft.com/office/powerpoint/2010/main" val="3069672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DA093-5348-41E3-8E26-25AF8A8CBCBE}"/>
              </a:ext>
            </a:extLst>
          </p:cNvPr>
          <p:cNvSpPr>
            <a:spLocks noGrp="1"/>
          </p:cNvSpPr>
          <p:nvPr>
            <p:ph type="title"/>
          </p:nvPr>
        </p:nvSpPr>
        <p:spPr/>
        <p:txBody>
          <a:bodyPr/>
          <a:lstStyle/>
          <a:p>
            <a:r>
              <a:rPr lang="en-US" dirty="0"/>
              <a:t>Investment alternative</a:t>
            </a:r>
          </a:p>
        </p:txBody>
      </p:sp>
      <p:sp>
        <p:nvSpPr>
          <p:cNvPr id="3" name="Content Placeholder 2">
            <a:extLst>
              <a:ext uri="{FF2B5EF4-FFF2-40B4-BE49-F238E27FC236}">
                <a16:creationId xmlns:a16="http://schemas.microsoft.com/office/drawing/2014/main" id="{BF9646FE-33BC-4940-9AF4-B15D137BCF64}"/>
              </a:ext>
            </a:extLst>
          </p:cNvPr>
          <p:cNvSpPr>
            <a:spLocks noGrp="1"/>
          </p:cNvSpPr>
          <p:nvPr>
            <p:ph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Acquiring the Zone B property is the most suitable and attractive because it will generate higher returns in a shorter period of time.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returns of purchasing the zone A property with rent are slightly lower that the zone B property returns. However, it is not the best investment alternative as the returns will be acquire in a longer period.</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interest rate of the zone B property is lower compared to the interest rate charged for the zone A property.</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Interest rate charged on loan is a highly significant factor to consider when comparing the investment alternatives as they amount paid will affect the returns (Khan, 2020). </a:t>
            </a:r>
          </a:p>
          <a:p>
            <a:pPr marL="0" marR="0" indent="0">
              <a:lnSpc>
                <a:spcPct val="107000"/>
              </a:lnSpc>
              <a:spcBef>
                <a:spcPts val="0"/>
              </a:spcBef>
              <a:spcAft>
                <a:spcPts val="80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577554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6BE78C51-5422-45AD-9EEB-D37FAFF97FFC}"/>
              </a:ext>
            </a:extLst>
          </p:cNvPr>
          <p:cNvSpPr>
            <a:spLocks noGrp="1"/>
          </p:cNvSpPr>
          <p:nvPr>
            <p:ph type="title"/>
          </p:nvPr>
        </p:nvSpPr>
        <p:spPr/>
        <p:txBody>
          <a:bodyPr/>
          <a:lstStyle/>
          <a:p>
            <a:r>
              <a:rPr lang="en-US" dirty="0"/>
              <a:t>Investment period</a:t>
            </a:r>
          </a:p>
        </p:txBody>
      </p:sp>
      <p:sp>
        <p:nvSpPr>
          <p:cNvPr id="25" name="Content Placeholder 24">
            <a:extLst>
              <a:ext uri="{FF2B5EF4-FFF2-40B4-BE49-F238E27FC236}">
                <a16:creationId xmlns:a16="http://schemas.microsoft.com/office/drawing/2014/main" id="{21D4554C-E119-460E-A5BF-64621FF55887}"/>
              </a:ext>
            </a:extLst>
          </p:cNvPr>
          <p:cNvSpPr>
            <a:spLocks noGrp="1"/>
          </p:cNvSpPr>
          <p:nvPr>
            <p:ph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health fund would take long for it to have the money to purchase the outright for the zone B property. The period would be 16 years for them to get enough money.</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However, it would only take 13 years for the health fund to have enough money to purchase the outright for the zone A property.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discounting technique of the present value of a lumpsum was used to find the number of periods as the present value, interest rate and future value are provided for in the question.</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Weber (2020), it is significant to know the investment period as it gives one the opportunity to postpone consumption and earn interest.</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052621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08931-E950-4319-83B1-1A46237F27C0}"/>
              </a:ext>
            </a:extLst>
          </p:cNvPr>
          <p:cNvSpPr>
            <a:spLocks noGrp="1"/>
          </p:cNvSpPr>
          <p:nvPr>
            <p:ph type="title"/>
          </p:nvPr>
        </p:nvSpPr>
        <p:spPr/>
        <p:txBody>
          <a:bodyPr/>
          <a:lstStyle/>
          <a:p>
            <a:r>
              <a:rPr lang="en-US" dirty="0"/>
              <a:t>Investment period</a:t>
            </a:r>
          </a:p>
        </p:txBody>
      </p:sp>
      <p:sp>
        <p:nvSpPr>
          <p:cNvPr id="3" name="Content Placeholder 2">
            <a:extLst>
              <a:ext uri="{FF2B5EF4-FFF2-40B4-BE49-F238E27FC236}">
                <a16:creationId xmlns:a16="http://schemas.microsoft.com/office/drawing/2014/main" id="{1DC5A326-BEA3-4966-9EAC-0AEB74AA4D52}"/>
              </a:ext>
            </a:extLst>
          </p:cNvPr>
          <p:cNvSpPr>
            <a:spLocks noGrp="1"/>
          </p:cNvSpPr>
          <p:nvPr>
            <p:ph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Given a lower present value and higher interest rate, it would also take the health fund a shorter period of 12 years to purchase the outright for zone A property.</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It would take the health fund a period of 15 years to purchase the outright for the zone B property.</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time preference of money explains that the value of consumption is presently available and might nor be there in the future.</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purchasing the outright, the value of consumption is not presently available but it will be there in the future when the health fund will be able to raise the money.</a:t>
            </a:r>
          </a:p>
          <a:p>
            <a:pPr marL="0" indent="0">
              <a:buNone/>
            </a:pPr>
            <a:endParaRPr lang="en-US" dirty="0"/>
          </a:p>
        </p:txBody>
      </p:sp>
    </p:spTree>
    <p:extLst>
      <p:ext uri="{BB962C8B-B14F-4D97-AF65-F5344CB8AC3E}">
        <p14:creationId xmlns:p14="http://schemas.microsoft.com/office/powerpoint/2010/main" val="2441539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58056-3DC0-4E43-81BB-20089DD01F26}"/>
              </a:ext>
            </a:extLst>
          </p:cNvPr>
          <p:cNvSpPr>
            <a:spLocks noGrp="1"/>
          </p:cNvSpPr>
          <p:nvPr>
            <p:ph type="title"/>
          </p:nvPr>
        </p:nvSpPr>
        <p:spPr/>
        <p:txBody>
          <a:bodyPr/>
          <a:lstStyle/>
          <a:p>
            <a:r>
              <a:rPr lang="en-US" dirty="0"/>
              <a:t>Reasons for time preference of money</a:t>
            </a:r>
          </a:p>
        </p:txBody>
      </p:sp>
      <p:sp>
        <p:nvSpPr>
          <p:cNvPr id="3" name="Content Placeholder 2">
            <a:extLst>
              <a:ext uri="{FF2B5EF4-FFF2-40B4-BE49-F238E27FC236}">
                <a16:creationId xmlns:a16="http://schemas.microsoft.com/office/drawing/2014/main" id="{D545CC1C-9491-40EB-A791-C6022F423872}"/>
              </a:ext>
            </a:extLst>
          </p:cNvPr>
          <p:cNvSpPr>
            <a:spLocks noGrp="1"/>
          </p:cNvSpPr>
          <p:nvPr>
            <p:ph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future is full of uncertainties and hence there is a need for time preference of money. In our case of the two investment alternatives, choosing the best alternative requires one to understand and consider uncertainties that will be present in the future.</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many present available investment opportunities which are to be evaluated using the time value of money.</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presence of consumption is presently available and might not be there in the future. This means that the opportunity to invest in the property zones is there presently but it might not be there in the future. Time is value for money.</a:t>
            </a:r>
          </a:p>
          <a:p>
            <a:endParaRPr lang="en-US" dirty="0"/>
          </a:p>
        </p:txBody>
      </p:sp>
    </p:spTree>
    <p:extLst>
      <p:ext uri="{BB962C8B-B14F-4D97-AF65-F5344CB8AC3E}">
        <p14:creationId xmlns:p14="http://schemas.microsoft.com/office/powerpoint/2010/main" val="1232482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7CC5F-8C26-48EF-8CD6-6F3A93A70F86}"/>
              </a:ext>
            </a:extLst>
          </p:cNvPr>
          <p:cNvSpPr>
            <a:spLocks noGrp="1"/>
          </p:cNvSpPr>
          <p:nvPr>
            <p:ph type="title"/>
          </p:nvPr>
        </p:nvSpPr>
        <p:spPr/>
        <p:txBody>
          <a:bodyPr/>
          <a:lstStyle/>
          <a:p>
            <a:r>
              <a:rPr lang="en-US" dirty="0"/>
              <a:t>Importance of time value of money</a:t>
            </a:r>
          </a:p>
        </p:txBody>
      </p:sp>
      <p:sp>
        <p:nvSpPr>
          <p:cNvPr id="3" name="Content Placeholder 2">
            <a:extLst>
              <a:ext uri="{FF2B5EF4-FFF2-40B4-BE49-F238E27FC236}">
                <a16:creationId xmlns:a16="http://schemas.microsoft.com/office/drawing/2014/main" id="{7AF756C1-0EB5-4BBB-B6FE-D5F65FD70C53}"/>
              </a:ext>
            </a:extLst>
          </p:cNvPr>
          <p:cNvSpPr>
            <a:spLocks noGrp="1"/>
          </p:cNvSpPr>
          <p:nvPr>
            <p:ph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It can be used to compare investment alternatives for instance in our case we used it to compare whether to purchase zone A or Zone B property.</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It is also used to solve problems, leases, mortgages, savings, and annuity.</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Due to inflation and economic factors, the time preference of money allows investors and corporates to maximize the value of money.</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It also gives one the opportunity to postpone consumption and earn interest which leads to savings and opportunities for investments.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It allows investors to make appropriate decisions that are appropriately suited with the economic environment to lead to better and higher returns.</a:t>
            </a:r>
          </a:p>
          <a:p>
            <a:endParaRPr lang="en-US" dirty="0"/>
          </a:p>
        </p:txBody>
      </p:sp>
    </p:spTree>
    <p:extLst>
      <p:ext uri="{BB962C8B-B14F-4D97-AF65-F5344CB8AC3E}">
        <p14:creationId xmlns:p14="http://schemas.microsoft.com/office/powerpoint/2010/main" val="957826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FDBCA-BDBB-4B89-8ECE-0899B420B2D5}"/>
              </a:ext>
            </a:extLst>
          </p:cNvPr>
          <p:cNvSpPr>
            <a:spLocks noGrp="1"/>
          </p:cNvSpPr>
          <p:nvPr>
            <p:ph type="title"/>
          </p:nvPr>
        </p:nvSpPr>
        <p:spPr/>
        <p:txBody>
          <a:bodyPr/>
          <a:lstStyle/>
          <a:p>
            <a:r>
              <a:rPr lang="en-US" dirty="0"/>
              <a:t>Techniques of calculating time value of money</a:t>
            </a:r>
          </a:p>
        </p:txBody>
      </p:sp>
      <p:sp>
        <p:nvSpPr>
          <p:cNvPr id="3" name="Content Placeholder 2">
            <a:extLst>
              <a:ext uri="{FF2B5EF4-FFF2-40B4-BE49-F238E27FC236}">
                <a16:creationId xmlns:a16="http://schemas.microsoft.com/office/drawing/2014/main" id="{A7E3DEBD-B1CB-47A9-A437-334DD7C94507}"/>
              </a:ext>
            </a:extLst>
          </p:cNvPr>
          <p:cNvSpPr>
            <a:spLocks noGrp="1"/>
          </p:cNvSpPr>
          <p:nvPr>
            <p:ph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two techniques of calculating time value of money which are the discounting technique and the compounding technique.</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discounting method is used to find the present value of future cashflows.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are several discounting techniques which are; present value of a lumpsum, present value of mixed cashflows, present value of an annuity (ordinary annuity and annuity due), present value of perpetuity, and present value of a growing annuity.</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Unlike the discounting method, the compounding technique is used to find the future value of the present cashflows. It does not use the discount rate but the compound interest rate.</a:t>
            </a:r>
          </a:p>
          <a:p>
            <a:endParaRPr lang="en-US" dirty="0"/>
          </a:p>
        </p:txBody>
      </p:sp>
    </p:spTree>
    <p:extLst>
      <p:ext uri="{BB962C8B-B14F-4D97-AF65-F5344CB8AC3E}">
        <p14:creationId xmlns:p14="http://schemas.microsoft.com/office/powerpoint/2010/main" val="1442214208"/>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2</TotalTime>
  <Words>1300</Words>
  <Application>Microsoft Office PowerPoint</Application>
  <PresentationFormat>Widescreen</PresentationFormat>
  <Paragraphs>62</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arial</vt:lpstr>
      <vt:lpstr>Calibri</vt:lpstr>
      <vt:lpstr>Gill Sans MT</vt:lpstr>
      <vt:lpstr>NexusSerif</vt:lpstr>
      <vt:lpstr>Open Sans</vt:lpstr>
      <vt:lpstr>Gallery</vt:lpstr>
      <vt:lpstr>PURCHASE EVALUATION</vt:lpstr>
      <vt:lpstr>Acquiring property</vt:lpstr>
      <vt:lpstr>Leasing property</vt:lpstr>
      <vt:lpstr>Investment alternative</vt:lpstr>
      <vt:lpstr>Investment period</vt:lpstr>
      <vt:lpstr>Investment period</vt:lpstr>
      <vt:lpstr>Reasons for time preference of money</vt:lpstr>
      <vt:lpstr>Importance of time value of money</vt:lpstr>
      <vt:lpstr>Techniques of calculating time value of money</vt:lpstr>
      <vt:lpstr>Merits and demerits of present value</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PURCHASE EVALUATION</dc:title>
  <dc:creator>Vivian Wavinya</dc:creator>
  <cp:lastModifiedBy>Vivian Wavinya</cp:lastModifiedBy>
  <cp:revision>1</cp:revision>
  <dcterms:created xsi:type="dcterms:W3CDTF">2021-09-19T23:16:27Z</dcterms:created>
  <dcterms:modified xsi:type="dcterms:W3CDTF">2021-09-19T23:18:44Z</dcterms:modified>
</cp:coreProperties>
</file>