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3E3FB1-8E1A-4E9B-84C2-D38CA12A1FB9}" type="datetimeFigureOut">
              <a:rPr lang="en-US" smtClean="0"/>
              <a:t>11/22/2021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A99320-46E4-4705-B015-7D4797EACC0B}" type="slidenum">
              <a:rPr lang="en-US" smtClean="0"/>
              <a:t>‹#›</a:t>
            </a:fld>
            <a:endParaRPr lang="en-US"/>
          </a:p>
        </p:txBody>
      </p:sp>
    </p:spTree>
    <p:extLst>
      <p:ext uri="{BB962C8B-B14F-4D97-AF65-F5344CB8AC3E}">
        <p14:creationId xmlns:p14="http://schemas.microsoft.com/office/powerpoint/2010/main" val="4278470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prudent to address the communication issues within a diverse population before they become problematic for the organization. For instance, a practical example is when you deal with a generational issue of communication preference in an organization. The younger generation will prefer social media and other online platforms as a communication medium, whereas the older generation will prefer physical meetings or calls. Here, to avoid an imminent clash between the two groups, a formidable plan on accommodating the interests of both is critical in saving the relationship and cooperation of the two groups. </a:t>
            </a:r>
          </a:p>
          <a:p>
            <a:endParaRPr lang="en-US" dirty="0"/>
          </a:p>
        </p:txBody>
      </p:sp>
      <p:sp>
        <p:nvSpPr>
          <p:cNvPr id="4" name="Slide Number Placeholder 3"/>
          <p:cNvSpPr>
            <a:spLocks noGrp="1"/>
          </p:cNvSpPr>
          <p:nvPr>
            <p:ph type="sldNum" sz="quarter" idx="10"/>
          </p:nvPr>
        </p:nvSpPr>
        <p:spPr/>
        <p:txBody>
          <a:bodyPr/>
          <a:lstStyle/>
          <a:p>
            <a:fld id="{62A99320-46E4-4705-B015-7D4797EACC0B}" type="slidenum">
              <a:rPr lang="en-US" smtClean="0"/>
              <a:t>2</a:t>
            </a:fld>
            <a:endParaRPr lang="en-US"/>
          </a:p>
        </p:txBody>
      </p:sp>
    </p:spTree>
    <p:extLst>
      <p:ext uri="{BB962C8B-B14F-4D97-AF65-F5344CB8AC3E}">
        <p14:creationId xmlns:p14="http://schemas.microsoft.com/office/powerpoint/2010/main" val="413326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Ideally, the success of any organization is pegged on how diverse its workforce is and how they relate with the customers. Therefore, a diverse workforce will encourage and embrace new ideas and experiences, allowing learning among them—pooling together ideas and experiences help in handling and solving problems with the organization. Embracing cultural diversity within people of different races promotes peace and cohesion. </a:t>
            </a:r>
          </a:p>
          <a:p>
            <a:endParaRPr lang="en-US" dirty="0"/>
          </a:p>
        </p:txBody>
      </p:sp>
      <p:sp>
        <p:nvSpPr>
          <p:cNvPr id="4" name="Slide Number Placeholder 3"/>
          <p:cNvSpPr>
            <a:spLocks noGrp="1"/>
          </p:cNvSpPr>
          <p:nvPr>
            <p:ph type="sldNum" sz="quarter" idx="10"/>
          </p:nvPr>
        </p:nvSpPr>
        <p:spPr/>
        <p:txBody>
          <a:bodyPr/>
          <a:lstStyle/>
          <a:p>
            <a:fld id="{62A99320-46E4-4705-B015-7D4797EACC0B}" type="slidenum">
              <a:rPr lang="en-US" smtClean="0"/>
              <a:t>3</a:t>
            </a:fld>
            <a:endParaRPr lang="en-US"/>
          </a:p>
        </p:txBody>
      </p:sp>
    </p:spTree>
    <p:extLst>
      <p:ext uri="{BB962C8B-B14F-4D97-AF65-F5344CB8AC3E}">
        <p14:creationId xmlns:p14="http://schemas.microsoft.com/office/powerpoint/2010/main" val="1098351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33C1C58-C38B-4537-8C2D-DE220F1BA5A8}" type="datetimeFigureOut">
              <a:rPr lang="en-US" smtClean="0"/>
              <a:t>11/22/2021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4DB2DA6-05F5-4AEB-AE40-A16D41A6B06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3C1C58-C38B-4537-8C2D-DE220F1BA5A8}"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33C1C58-C38B-4537-8C2D-DE220F1BA5A8}"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DA6-05F5-4AEB-AE40-A16D41A6B06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3C1C58-C38B-4537-8C2D-DE220F1BA5A8}" type="datetimeFigureOut">
              <a:rPr lang="en-US" smtClean="0"/>
              <a:t>11/22/2021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33C1C58-C38B-4537-8C2D-DE220F1BA5A8}" type="datetimeFigureOut">
              <a:rPr lang="en-US" smtClean="0"/>
              <a:t>11/22/2021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33C1C58-C38B-4537-8C2D-DE220F1BA5A8}" type="datetimeFigureOut">
              <a:rPr lang="en-US" smtClean="0"/>
              <a:t>11/22/2021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3C1C58-C38B-4537-8C2D-DE220F1BA5A8}" type="datetimeFigureOut">
              <a:rPr lang="en-US" smtClean="0"/>
              <a:t>11/22/2021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3C1C58-C38B-4537-8C2D-DE220F1BA5A8}" type="datetimeFigureOut">
              <a:rPr lang="en-US" smtClean="0"/>
              <a:t>11/22/2021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33C1C58-C38B-4537-8C2D-DE220F1BA5A8}" type="datetimeFigureOut">
              <a:rPr lang="en-US" smtClean="0"/>
              <a:t>11/22/2021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4DB2DA6-05F5-4AEB-AE40-A16D41A6B06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3C1C58-C38B-4537-8C2D-DE220F1BA5A8}"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3C1C58-C38B-4537-8C2D-DE220F1BA5A8}"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DA6-05F5-4AEB-AE40-A16D41A6B0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3C1C58-C38B-4537-8C2D-DE220F1BA5A8}" type="datetimeFigureOut">
              <a:rPr lang="en-US" smtClean="0"/>
              <a:t>11/22/2021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4DB2DA6-05F5-4AEB-AE40-A16D41A6B06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990850"/>
          </a:xfrm>
        </p:spPr>
        <p:txBody>
          <a:bodyPr>
            <a:normAutofit/>
          </a:bodyPr>
          <a:lstStyle/>
          <a:p>
            <a:r>
              <a:rPr lang="en-US" sz="8000" dirty="0" smtClean="0">
                <a:latin typeface="Times New Roman" panose="02020603050405020304" pitchFamily="18" charset="0"/>
                <a:cs typeface="Times New Roman" panose="02020603050405020304" pitchFamily="18" charset="0"/>
              </a:rPr>
              <a:t>DIVERSITY </a:t>
            </a:r>
            <a:endParaRPr lang="en-US" sz="8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4000" dirty="0" smtClean="0">
                <a:solidFill>
                  <a:schemeClr val="tx1"/>
                </a:solidFill>
                <a:latin typeface="Times New Roman" panose="02020603050405020304" pitchFamily="18" charset="0"/>
                <a:cs typeface="Times New Roman" panose="02020603050405020304" pitchFamily="18" charset="0"/>
              </a:rPr>
              <a:t>Challenges</a:t>
            </a:r>
          </a:p>
          <a:p>
            <a:r>
              <a:rPr lang="en-US" sz="4000" dirty="0" smtClean="0">
                <a:solidFill>
                  <a:schemeClr val="tx1"/>
                </a:solidFill>
                <a:latin typeface="Times New Roman" panose="02020603050405020304" pitchFamily="18" charset="0"/>
                <a:cs typeface="Times New Roman" panose="02020603050405020304" pitchFamily="18" charset="0"/>
              </a:rPr>
              <a:t>Benefits</a:t>
            </a:r>
            <a:endParaRPr lang="en-US"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620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Challenged faced in overcoming problems in diversity</a:t>
            </a:r>
            <a:endParaRPr lang="en-US" dirty="0"/>
          </a:p>
        </p:txBody>
      </p:sp>
      <p:sp>
        <p:nvSpPr>
          <p:cNvPr id="3" name="Content Placeholder 2"/>
          <p:cNvSpPr>
            <a:spLocks noGrp="1"/>
          </p:cNvSpPr>
          <p:nvPr>
            <p:ph idx="1"/>
          </p:nvPr>
        </p:nvSpPr>
        <p:spPr/>
        <p:txBody>
          <a:bodyPr>
            <a:normAutofit fontScale="92500"/>
          </a:bodyPr>
          <a:lstStyle/>
          <a:p>
            <a:r>
              <a:rPr lang="en-US" b="1" dirty="0"/>
              <a:t>Communication issues</a:t>
            </a:r>
            <a:endParaRPr lang="en-US" dirty="0"/>
          </a:p>
          <a:p>
            <a:r>
              <a:rPr lang="en-US" dirty="0"/>
              <a:t>In a diverse team, communication issues are somewhat </a:t>
            </a:r>
            <a:r>
              <a:rPr lang="en-US" dirty="0" smtClean="0"/>
              <a:t>common</a:t>
            </a:r>
            <a:endParaRPr lang="en-US" dirty="0"/>
          </a:p>
          <a:p>
            <a:r>
              <a:rPr lang="en-US" dirty="0"/>
              <a:t>This is necessitated by a wide range of reasons that include: </a:t>
            </a:r>
          </a:p>
          <a:p>
            <a:r>
              <a:rPr lang="en-US" dirty="0"/>
              <a:t>A language barrier that makes it difficult to converse or understand a different </a:t>
            </a:r>
            <a:r>
              <a:rPr lang="en-US" dirty="0" smtClean="0"/>
              <a:t>language (Fine &amp; </a:t>
            </a:r>
            <a:r>
              <a:rPr lang="en-US" dirty="0" err="1" smtClean="0"/>
              <a:t>Handelsman</a:t>
            </a:r>
            <a:r>
              <a:rPr lang="en-US" dirty="0" smtClean="0"/>
              <a:t>, 2010).</a:t>
            </a:r>
            <a:endParaRPr lang="en-US" dirty="0"/>
          </a:p>
          <a:p>
            <a:r>
              <a:rPr lang="en-US" dirty="0"/>
              <a:t>Different preferences in communication styles</a:t>
            </a:r>
          </a:p>
          <a:p>
            <a:r>
              <a:rPr lang="en-US" dirty="0"/>
              <a:t>Working with people with hearing or talking disabilities or challenges</a:t>
            </a:r>
          </a:p>
          <a:p>
            <a:endParaRPr lang="en-US" dirty="0"/>
          </a:p>
        </p:txBody>
      </p:sp>
    </p:spTree>
    <p:extLst>
      <p:ext uri="{BB962C8B-B14F-4D97-AF65-F5344CB8AC3E}">
        <p14:creationId xmlns:p14="http://schemas.microsoft.com/office/powerpoint/2010/main" val="36944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addressing diversity issues</a:t>
            </a:r>
            <a:endParaRPr lang="en-US"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 diverse workforce inspires creativity and drives innovation</a:t>
            </a:r>
          </a:p>
          <a:p>
            <a:r>
              <a:rPr lang="en-US" sz="2400" dirty="0">
                <a:latin typeface="Times New Roman" panose="02020603050405020304" pitchFamily="18" charset="0"/>
                <a:cs typeface="Times New Roman" panose="02020603050405020304" pitchFamily="18" charset="0"/>
              </a:rPr>
              <a:t>Diversity boosts competitiveness and profits because of local market knowledge</a:t>
            </a:r>
          </a:p>
          <a:p>
            <a:r>
              <a:rPr lang="en-US" sz="2400" dirty="0">
                <a:latin typeface="Times New Roman" panose="02020603050405020304" pitchFamily="18" charset="0"/>
                <a:cs typeface="Times New Roman" panose="02020603050405020304" pitchFamily="18" charset="0"/>
              </a:rPr>
              <a:t>Diversity ensures delivery of high quality to the targeted market </a:t>
            </a:r>
            <a:r>
              <a:rPr lang="en-US" sz="2400" dirty="0" smtClean="0">
                <a:latin typeface="Times New Roman" panose="02020603050405020304" pitchFamily="18" charset="0"/>
                <a:cs typeface="Times New Roman" panose="02020603050405020304" pitchFamily="18" charset="0"/>
              </a:rPr>
              <a:t>(Ramos,  </a:t>
            </a:r>
            <a:r>
              <a:rPr lang="en-US" sz="2400" dirty="0" err="1" smtClean="0">
                <a:latin typeface="Times New Roman" panose="02020603050405020304" pitchFamily="18" charset="0"/>
                <a:cs typeface="Times New Roman" panose="02020603050405020304" pitchFamily="18" charset="0"/>
              </a:rPr>
              <a:t>Hewstone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Barreto</a:t>
            </a:r>
            <a:r>
              <a:rPr lang="en-US" sz="2400" dirty="0" smtClean="0">
                <a:latin typeface="Times New Roman" panose="02020603050405020304" pitchFamily="18" charset="0"/>
                <a:cs typeface="Times New Roman" panose="02020603050405020304" pitchFamily="18" charset="0"/>
              </a:rPr>
              <a:t>, &amp; </a:t>
            </a:r>
            <a:r>
              <a:rPr lang="en-US" sz="2400" dirty="0" err="1" smtClean="0">
                <a:latin typeface="Times New Roman" panose="02020603050405020304" pitchFamily="18" charset="0"/>
                <a:cs typeface="Times New Roman" panose="02020603050405020304" pitchFamily="18" charset="0"/>
              </a:rPr>
              <a:t>Branscombe</a:t>
            </a:r>
            <a:r>
              <a:rPr lang="en-US" sz="2400" dirty="0" smtClean="0">
                <a:latin typeface="Times New Roman" panose="02020603050405020304" pitchFamily="18" charset="0"/>
                <a:cs typeface="Times New Roman" panose="02020603050405020304" pitchFamily="18" charset="0"/>
              </a:rPr>
              <a:t>, (2016).</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Cultural diversity encourages talent development and also retaining of the best</a:t>
            </a:r>
          </a:p>
          <a:p>
            <a:r>
              <a:rPr lang="en-US" sz="2400" dirty="0">
                <a:latin typeface="Times New Roman" panose="02020603050405020304" pitchFamily="18" charset="0"/>
                <a:cs typeface="Times New Roman" panose="02020603050405020304" pitchFamily="18" charset="0"/>
              </a:rPr>
              <a:t>High performance and productivity is guaranteed in a diverse team</a:t>
            </a:r>
          </a:p>
          <a:p>
            <a:r>
              <a:rPr lang="en-US" sz="2400" dirty="0">
                <a:latin typeface="Times New Roman" panose="02020603050405020304" pitchFamily="18" charset="0"/>
                <a:cs typeface="Times New Roman" panose="02020603050405020304" pitchFamily="18" charset="0"/>
              </a:rPr>
              <a:t>Diversity spearheads personal and professional growth</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7209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marL="0" indent="0">
              <a:buNone/>
            </a:pPr>
            <a:endParaRPr lang="en-US" dirty="0"/>
          </a:p>
        </p:txBody>
      </p:sp>
    </p:spTree>
    <p:extLst>
      <p:ext uri="{BB962C8B-B14F-4D97-AF65-F5344CB8AC3E}">
        <p14:creationId xmlns:p14="http://schemas.microsoft.com/office/powerpoint/2010/main" val="26911462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55</TotalTime>
  <Words>315</Words>
  <Application>Microsoft Office PowerPoint</Application>
  <PresentationFormat>On-screen Show (4:3)</PresentationFormat>
  <Paragraphs>21</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Calibri</vt:lpstr>
      <vt:lpstr>Constantia</vt:lpstr>
      <vt:lpstr>Times New Roman</vt:lpstr>
      <vt:lpstr>Wingdings 2</vt:lpstr>
      <vt:lpstr>Flow</vt:lpstr>
      <vt:lpstr>DIVERSITY </vt:lpstr>
      <vt:lpstr>Challenged faced in overcoming problems in diversity</vt:lpstr>
      <vt:lpstr>Benefits of addressing diversity issues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Hitesh</cp:lastModifiedBy>
  <cp:revision>4</cp:revision>
  <dcterms:created xsi:type="dcterms:W3CDTF">2021-09-16T07:05:59Z</dcterms:created>
  <dcterms:modified xsi:type="dcterms:W3CDTF">2021-11-22T22:54:00Z</dcterms:modified>
</cp:coreProperties>
</file>