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8066" autoAdjust="0"/>
  </p:normalViewPr>
  <p:slideViewPr>
    <p:cSldViewPr snapToGrid="0">
      <p:cViewPr varScale="1">
        <p:scale>
          <a:sx n="50" d="100"/>
          <a:sy n="50" d="100"/>
        </p:scale>
        <p:origin x="150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C59FC4-EB80-4197-AC83-151A35273E66}" type="datetimeFigureOut">
              <a:rPr lang="en-US" smtClean="0"/>
              <a:t>8/7/2021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B400F1-A4B4-449A-8029-4535DA5F0C13}" type="slidenum">
              <a:rPr lang="en-US" smtClean="0"/>
              <a:t>‹#›</a:t>
            </a:fld>
            <a:endParaRPr lang="en-US"/>
          </a:p>
        </p:txBody>
      </p:sp>
    </p:spTree>
    <p:extLst>
      <p:ext uri="{BB962C8B-B14F-4D97-AF65-F5344CB8AC3E}">
        <p14:creationId xmlns:p14="http://schemas.microsoft.com/office/powerpoint/2010/main" val="90505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Nursing homes provide care to people who cannot be in hospitals and cannot be at home because they require specialized care. Mostly, nursing homes deal with disabled and elderly adults. Professionals who work in nursing homes include registered nurses (who assess, diagnose, and plan treatments) and nursing assistants who provide custodial care such as bathing and eating. To succeed in nursing home practices, all stakeholders should facilitate care coordination. In the nursing field, care coordination refers to patient-centered care management. It requires nurses to monitor and educate patients, coordinate care plans, connect patients to a healthcare provider, and analyze patient progress. Care coordination is critical in nursing homes because it improves the quality of care by eliminating cases of hospital admission due to lack of specialty care. Also, care coordination allows nurses to manage chronic illnesses as well as improving patient satisfaction. However, successful care coordination depends on ethical and policy factors, which may affect nursing homes practices.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3</a:t>
            </a:fld>
            <a:endParaRPr lang="en-US"/>
          </a:p>
        </p:txBody>
      </p:sp>
    </p:spTree>
    <p:extLst>
      <p:ext uri="{BB962C8B-B14F-4D97-AF65-F5344CB8AC3E}">
        <p14:creationId xmlns:p14="http://schemas.microsoft.com/office/powerpoint/2010/main" val="3525135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conclusion, policies and ethics are vital in the operation of nursing homes. Nurses should demonstrate competency in their work by adhering to policies and codes of ethics provided by the government and organization in which they work. Some of the policies that impact care coordination include ACA and HIPAA. Also, nurses should respect state and local level policies such as payment reform and opioid prescription policy to avoid litigations in local governments. Besides, nurses should always follow the code of nursing ethics and address all ethical and policy issues in order to succeed in the coordination of care in nursing homes.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12</a:t>
            </a:fld>
            <a:endParaRPr lang="en-US"/>
          </a:p>
        </p:txBody>
      </p:sp>
    </p:spTree>
    <p:extLst>
      <p:ext uri="{BB962C8B-B14F-4D97-AF65-F5344CB8AC3E}">
        <p14:creationId xmlns:p14="http://schemas.microsoft.com/office/powerpoint/2010/main" val="873808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a:t>
            </a:r>
            <a:r>
              <a:rPr lang="en-US" baseline="0" dirty="0" smtClean="0"/>
              <a:t>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ACA provisions impact the coordination of care in nursing homes directly. For example, the ACA’s section 6101 requires all facilities that operate as nursing homes to publicize information about ownership, financial performance, administration, operations, and services (medicareadvocacy.org, </a:t>
            </a:r>
            <a:r>
              <a:rPr lang="en-US" sz="1200" kern="1200" dirty="0" smtClean="0">
                <a:solidFill>
                  <a:schemeClr val="tx1"/>
                </a:solidFill>
                <a:effectLst/>
                <a:latin typeface="+mn-lt"/>
                <a:ea typeface="+mn-ea"/>
                <a:cs typeface="+mn-cs"/>
              </a:rPr>
              <a:t>2010). </a:t>
            </a:r>
            <a:r>
              <a:rPr lang="en-US" sz="1200" kern="1200" dirty="0" smtClean="0">
                <a:solidFill>
                  <a:schemeClr val="tx1"/>
                </a:solidFill>
                <a:effectLst/>
                <a:latin typeface="+mn-lt"/>
                <a:ea typeface="+mn-ea"/>
                <a:cs typeface="+mn-cs"/>
              </a:rPr>
              <a:t>This policy makes sure that clients are aware of what nursing homes offer before seeking their services. One of the objectives of coordination of care is to enhance information sharing among the stakeholders. Hence, ACA's section 6101 achieves this objective by providing information that people need to compare nursing homes that offer quality services at a reduced cost. Also, ACA’s section 6105 introduced another policy where NHC (Nursing Home Compare) website should provide accessible complaint form (medicareadvocacy.org, </a:t>
            </a:r>
            <a:r>
              <a:rPr lang="en-US" sz="1200" kern="1200" dirty="0" smtClean="0">
                <a:solidFill>
                  <a:schemeClr val="tx1"/>
                </a:solidFill>
                <a:effectLst/>
                <a:latin typeface="+mn-lt"/>
                <a:ea typeface="+mn-ea"/>
                <a:cs typeface="+mn-cs"/>
              </a:rPr>
              <a:t>2010). </a:t>
            </a:r>
            <a:r>
              <a:rPr lang="en-US" sz="1200" kern="1200" dirty="0" smtClean="0">
                <a:solidFill>
                  <a:schemeClr val="tx1"/>
                </a:solidFill>
                <a:effectLst/>
                <a:latin typeface="+mn-lt"/>
                <a:ea typeface="+mn-ea"/>
                <a:cs typeface="+mn-cs"/>
              </a:rPr>
              <a:t>Concerning the coordination of care, nursing homes should make sure that the patient has access to necessary services within or outside the facility. Hence, ACA’s section 6105 improves care coordination by giving consumers a chance to report frauds.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4</a:t>
            </a:fld>
            <a:endParaRPr lang="en-US"/>
          </a:p>
        </p:txBody>
      </p:sp>
    </p:spTree>
    <p:extLst>
      <p:ext uri="{BB962C8B-B14F-4D97-AF65-F5344CB8AC3E}">
        <p14:creationId xmlns:p14="http://schemas.microsoft.com/office/powerpoint/2010/main" val="3683800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a:t>
            </a:r>
            <a:r>
              <a:rPr lang="en-US" baseline="0" dirty="0" smtClean="0"/>
              <a:t>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Apart from ACA provisions, HIPAA provides governmental policies that regulate how a nursing home (operating as HIPAA-covered entities) should handle patient information. The first provision is about data privacy, which requires nursing homes to share patient information only if the recipient is authorized (Hhs.gov, </a:t>
            </a:r>
            <a:r>
              <a:rPr lang="en-US" sz="1200" kern="1200" dirty="0" smtClean="0">
                <a:solidFill>
                  <a:schemeClr val="tx1"/>
                </a:solidFill>
                <a:effectLst/>
                <a:latin typeface="+mn-lt"/>
                <a:ea typeface="+mn-ea"/>
                <a:cs typeface="+mn-cs"/>
              </a:rPr>
              <a:t>2013). </a:t>
            </a:r>
            <a:r>
              <a:rPr lang="en-US" sz="1200" kern="1200" dirty="0" smtClean="0">
                <a:solidFill>
                  <a:schemeClr val="tx1"/>
                </a:solidFill>
                <a:effectLst/>
                <a:latin typeface="+mn-lt"/>
                <a:ea typeface="+mn-ea"/>
                <a:cs typeface="+mn-cs"/>
              </a:rPr>
              <a:t>This policy promotes effective and error-free coordination of care by excluding entities or people who are not part of the patient’s care management. For example, nursing homes can only share patient information with an authorized family member or healthcare providers–as a way of care coordination because both entities focus on serving the client. Another HIPAA provision is that covered entities should allow clients to access copies of their health information (Hhs.gov, </a:t>
            </a:r>
            <a:r>
              <a:rPr lang="en-US" sz="1200" kern="1200" dirty="0" smtClean="0">
                <a:solidFill>
                  <a:schemeClr val="tx1"/>
                </a:solidFill>
                <a:effectLst/>
                <a:latin typeface="+mn-lt"/>
                <a:ea typeface="+mn-ea"/>
                <a:cs typeface="+mn-cs"/>
              </a:rPr>
              <a:t>2013). </a:t>
            </a:r>
            <a:r>
              <a:rPr lang="en-US" sz="1200" kern="1200" dirty="0" smtClean="0">
                <a:solidFill>
                  <a:schemeClr val="tx1"/>
                </a:solidFill>
                <a:effectLst/>
                <a:latin typeface="+mn-lt"/>
                <a:ea typeface="+mn-ea"/>
                <a:cs typeface="+mn-cs"/>
              </a:rPr>
              <a:t>This policy promotes care coordination by allowing clients to participate in their care.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5</a:t>
            </a:fld>
            <a:endParaRPr lang="en-US"/>
          </a:p>
        </p:txBody>
      </p:sp>
    </p:spTree>
    <p:extLst>
      <p:ext uri="{BB962C8B-B14F-4D97-AF65-F5344CB8AC3E}">
        <p14:creationId xmlns:p14="http://schemas.microsoft.com/office/powerpoint/2010/main" val="2428218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Under national health policies, the HIPAA data privacy provision raises ethical dilemmas in nursing homes when maintaining the confidentiality of patient information. For example, </a:t>
            </a:r>
            <a:r>
              <a:rPr lang="en-US" sz="1200" kern="1200" dirty="0" err="1" smtClean="0">
                <a:solidFill>
                  <a:schemeClr val="tx1"/>
                </a:solidFill>
                <a:effectLst/>
                <a:latin typeface="+mn-lt"/>
                <a:ea typeface="+mn-ea"/>
                <a:cs typeface="+mn-cs"/>
              </a:rPr>
              <a:t>Bollig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Rosland</a:t>
            </a:r>
            <a:r>
              <a:rPr lang="en-US" sz="1200" kern="1200" dirty="0" smtClean="0">
                <a:solidFill>
                  <a:schemeClr val="tx1"/>
                </a:solidFill>
                <a:effectLst/>
                <a:latin typeface="+mn-lt"/>
                <a:ea typeface="+mn-ea"/>
                <a:cs typeface="+mn-cs"/>
              </a:rPr>
              <a:t>, and Heller (2016) found that effective communication is always a challenge in nursing homes when handling elderly clients (who may have memory loss), making it hard to obtain informed consent. Thus, if a family member or friend requests patient information, the nurse has to reason whether he/she will be violating HIPAA, considering that the patient is not in a position to provide informed consent. As a result, nurses might be limited to engage all family members and friends in the care of their loved ones.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6</a:t>
            </a:fld>
            <a:endParaRPr lang="en-US"/>
          </a:p>
        </p:txBody>
      </p:sp>
    </p:spTree>
    <p:extLst>
      <p:ext uri="{BB962C8B-B14F-4D97-AF65-F5344CB8AC3E}">
        <p14:creationId xmlns:p14="http://schemas.microsoft.com/office/powerpoint/2010/main" val="1433029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Under state policies, state payment reform policy raises ethical dilemmas during COVID-19 treatment in nursing homes. Based on this policy, Medicare and Medicaid programs compensate nursing homes for services that are considered necessary. Grabowski (2020) found that elderly adults in nursing homes were affected by the COVID-19 the most. When the elderly (especially those with pre-existing conditions) acquire COVID-19 infection, they develop adverse complications that require additional medical attention. Since state payment reform limits the funds getting to nursing homes, nurses cannot provide quality COVID-19 care due to the higher cost of treatment (Grabowski, 2020). This implies that nurses experience an ethical dilemma when deciding whether to use available resources to manage COVID-19 or continue offering usual nursing home services. As a result, nursing homes require more money from the government to manage COVID-19 issues (Grabowski, 2020).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7</a:t>
            </a:fld>
            <a:endParaRPr lang="en-US"/>
          </a:p>
        </p:txBody>
      </p:sp>
    </p:spTree>
    <p:extLst>
      <p:ext uri="{BB962C8B-B14F-4D97-AF65-F5344CB8AC3E}">
        <p14:creationId xmlns:p14="http://schemas.microsoft.com/office/powerpoint/2010/main" val="3983138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the local level, Delaware County has an opioid prescription policy, which prohibits the prescription of opioid medication for more than seven days (Ballotpedia.org, </a:t>
            </a:r>
            <a:r>
              <a:rPr lang="en-US" sz="1200" kern="1200" dirty="0" smtClean="0">
                <a:solidFill>
                  <a:schemeClr val="tx1"/>
                </a:solidFill>
                <a:effectLst/>
                <a:latin typeface="+mn-lt"/>
                <a:ea typeface="+mn-ea"/>
                <a:cs typeface="+mn-cs"/>
              </a:rPr>
              <a:t>2021). </a:t>
            </a:r>
            <a:r>
              <a:rPr lang="en-US" sz="1200" kern="1200" dirty="0" smtClean="0">
                <a:solidFill>
                  <a:schemeClr val="tx1"/>
                </a:solidFill>
                <a:effectLst/>
                <a:latin typeface="+mn-lt"/>
                <a:ea typeface="+mn-ea"/>
                <a:cs typeface="+mn-cs"/>
              </a:rPr>
              <a:t>However, nursing homes deal with patients who might be suffering from chronic pain. Hence, there is an ethical dilemma concerning whether the nurse should allow elderly adults to endure pain or prescribe opioid medication for more than seven days. This ethical question may delay pain management in nursing homes.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8</a:t>
            </a:fld>
            <a:endParaRPr lang="en-US"/>
          </a:p>
        </p:txBody>
      </p:sp>
    </p:spTree>
    <p:extLst>
      <p:ext uri="{BB962C8B-B14F-4D97-AF65-F5344CB8AC3E}">
        <p14:creationId xmlns:p14="http://schemas.microsoft.com/office/powerpoint/2010/main" val="3828059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a:t>
            </a:r>
            <a:r>
              <a:rPr lang="en-US" baseline="0" dirty="0" smtClean="0"/>
              <a:t>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Nurses use the code of ethics as a guide to help them act according to the interests of patients. For example, the nursing code of ethics requires nurses to put patient interests first and avoid any form of discrimination. These codes of ethics affect care coordination effectively because they remind nurses about their commitment to nursing homes. However, the code of ethics puts a lot of pressure on nurses. For example, nurses may experience psychological stress and burnout because they always care about the patient and forget about their own interests.</a:t>
            </a:r>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9</a:t>
            </a:fld>
            <a:endParaRPr lang="en-US"/>
          </a:p>
        </p:txBody>
      </p:sp>
    </p:spTree>
    <p:extLst>
      <p:ext uri="{BB962C8B-B14F-4D97-AF65-F5344CB8AC3E}">
        <p14:creationId xmlns:p14="http://schemas.microsoft.com/office/powerpoint/2010/main" val="1765551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Like other healthcare facilities, nursing homes should aim at providing quality services. Healthy People 2020 provide nursing goals that nursing homes can achieve to enhance care coordination. Under social determinants of Healthy People 2020, factors such as economic stability, community-based resources, and education contribute to health disparities and access to services. If more children can receive education, they will have a better opportunity to be employed and earn income to pay for their healthcare services. If many people can become economically stable, it will be easier for them to own essential things such as housing, clothing, and food. Besides, community-based resources facilitate nursing homes through funds and grants. Hence, social determinant factors facilitate an environment where people can live healthy lives and reduce the possibility of being admitted to nursing homes.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10</a:t>
            </a:fld>
            <a:endParaRPr lang="en-US"/>
          </a:p>
        </p:txBody>
      </p:sp>
    </p:spTree>
    <p:extLst>
      <p:ext uri="{BB962C8B-B14F-4D97-AF65-F5344CB8AC3E}">
        <p14:creationId xmlns:p14="http://schemas.microsoft.com/office/powerpoint/2010/main" val="2317376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Care coordination requires nurses to have direct interaction with a patient. In nursing homes, some ethical issues that may arise include discrimination and unrealistic cost of care. It is unethical to discriminate against patients based on race, color, religion, or economic status. Also, a nurse would be unethical to charge uninsured elderly and disabled people high costs of care. It is because most of them are not employed and depend on others for help. Some of the policy issues that may arise in nursing homes include a lack of information confidentiality and transparency. It is against the HIPAA policy to leak patient data to third entities without the client’s permission. Also, nursing homes should publicize all operations to enhance transparency and avoid violating ACA policy. </a:t>
            </a:r>
          </a:p>
          <a:p>
            <a:endParaRPr lang="en-US" dirty="0"/>
          </a:p>
        </p:txBody>
      </p:sp>
      <p:sp>
        <p:nvSpPr>
          <p:cNvPr id="4" name="Slide Number Placeholder 3"/>
          <p:cNvSpPr>
            <a:spLocks noGrp="1"/>
          </p:cNvSpPr>
          <p:nvPr>
            <p:ph type="sldNum" sz="quarter" idx="10"/>
          </p:nvPr>
        </p:nvSpPr>
        <p:spPr/>
        <p:txBody>
          <a:bodyPr/>
          <a:lstStyle/>
          <a:p>
            <a:fld id="{5FB400F1-A4B4-449A-8029-4535DA5F0C13}" type="slidenum">
              <a:rPr lang="en-US" smtClean="0"/>
              <a:t>11</a:t>
            </a:fld>
            <a:endParaRPr lang="en-US"/>
          </a:p>
        </p:txBody>
      </p:sp>
    </p:spTree>
    <p:extLst>
      <p:ext uri="{BB962C8B-B14F-4D97-AF65-F5344CB8AC3E}">
        <p14:creationId xmlns:p14="http://schemas.microsoft.com/office/powerpoint/2010/main" val="30088276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8/7/2021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8/7/2021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ballotpedia.org/Opioid_prescription_limits_and_policies_by_state#Delaware" TargetMode="External"/><Relationship Id="rId2" Type="http://schemas.openxmlformats.org/officeDocument/2006/relationships/hyperlink" Target="https://www.commonwealthfund.org/publications/issue-briefs/2020/aug/strengthening-nursing-home-policy-postpandemic-world" TargetMode="External"/><Relationship Id="rId1" Type="http://schemas.openxmlformats.org/officeDocument/2006/relationships/slideLayout" Target="../slideLayouts/slideLayout2.xml"/><Relationship Id="rId4" Type="http://schemas.openxmlformats.org/officeDocument/2006/relationships/hyperlink" Target="https://www.longdom.org/articles/how-to-implement-systematic-ethics-work-in-nursing-hom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hhs.gov/hipaa/for-professionals/privacy/laws-regulations/index.html" TargetMode="External"/><Relationship Id="rId2" Type="http://schemas.openxmlformats.org/officeDocument/2006/relationships/hyperlink" Target="https://medicareadvocacy.org/health-reform-the-nursing-home-provision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latin typeface="Arial" panose="020B0604020202020204" pitchFamily="34" charset="0"/>
                <a:cs typeface="Arial" panose="020B0604020202020204" pitchFamily="34" charset="0"/>
              </a:rPr>
              <a:t>Ethical And Policy Issues Related To The Coordination Of Care</a:t>
            </a:r>
            <a:endParaRPr lang="en-US" sz="36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normAutofit/>
          </a:bodyPr>
          <a:lstStyle/>
          <a:p>
            <a:r>
              <a:rPr lang="en-US" sz="2000" dirty="0" smtClean="0">
                <a:latin typeface="Arial" panose="020B0604020202020204" pitchFamily="34" charset="0"/>
                <a:cs typeface="Arial" panose="020B0604020202020204" pitchFamily="34" charset="0"/>
              </a:rPr>
              <a:t>Name</a:t>
            </a:r>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Date</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Course number and </a:t>
            </a:r>
            <a:r>
              <a:rPr lang="en-US" sz="2000" dirty="0" smtClean="0">
                <a:latin typeface="Arial" panose="020B0604020202020204" pitchFamily="34" charset="0"/>
                <a:cs typeface="Arial" panose="020B0604020202020204" pitchFamily="34" charset="0"/>
              </a:rPr>
              <a:t>title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7613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014789"/>
            <a:ext cx="9601196" cy="1303867"/>
          </a:xfrm>
        </p:spPr>
        <p:txBody>
          <a:bodyPr>
            <a:noAutofit/>
          </a:bodyPr>
          <a:lstStyle/>
          <a:p>
            <a:r>
              <a:rPr lang="en-US" sz="3600" b="1" dirty="0">
                <a:latin typeface="Arial" panose="020B0604020202020204" pitchFamily="34" charset="0"/>
                <a:cs typeface="Arial" panose="020B0604020202020204" pitchFamily="34" charset="0"/>
              </a:rPr>
              <a:t>Healthy People 2020 factors that </a:t>
            </a:r>
            <a:r>
              <a:rPr lang="en-US" sz="3600" b="1" dirty="0" smtClean="0">
                <a:latin typeface="Arial" panose="020B0604020202020204" pitchFamily="34" charset="0"/>
                <a:cs typeface="Arial" panose="020B0604020202020204" pitchFamily="34" charset="0"/>
              </a:rPr>
              <a:t>facilitate </a:t>
            </a:r>
            <a:r>
              <a:rPr lang="en-US" sz="3600" b="1" dirty="0">
                <a:latin typeface="Arial" panose="020B0604020202020204" pitchFamily="34" charset="0"/>
                <a:cs typeface="Arial" panose="020B0604020202020204" pitchFamily="34" charset="0"/>
              </a:rPr>
              <a:t>health, health disparities, and access to </a:t>
            </a:r>
            <a:r>
              <a:rPr lang="en-US" sz="3600" b="1" dirty="0" smtClean="0">
                <a:latin typeface="Arial" panose="020B0604020202020204" pitchFamily="34" charset="0"/>
                <a:cs typeface="Arial" panose="020B0604020202020204" pitchFamily="34" charset="0"/>
              </a:rPr>
              <a:t>services</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000" dirty="0" smtClean="0">
                <a:latin typeface="Arial" panose="020B0604020202020204" pitchFamily="34" charset="0"/>
                <a:cs typeface="Arial" panose="020B0604020202020204" pitchFamily="34" charset="0"/>
              </a:rPr>
              <a:t>The following social </a:t>
            </a:r>
            <a:r>
              <a:rPr lang="en-US" sz="2000" dirty="0">
                <a:latin typeface="Arial" panose="020B0604020202020204" pitchFamily="34" charset="0"/>
                <a:cs typeface="Arial" panose="020B0604020202020204" pitchFamily="34" charset="0"/>
              </a:rPr>
              <a:t>determinant factors facilitate an environment where people can live healthy lives and reduce the possibility of being admitted to nursing homes.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Economic stability</a:t>
            </a:r>
          </a:p>
          <a:p>
            <a:r>
              <a:rPr lang="en-US" sz="2000" dirty="0" smtClean="0">
                <a:latin typeface="Arial" panose="020B0604020202020204" pitchFamily="34" charset="0"/>
                <a:cs typeface="Arial" panose="020B0604020202020204" pitchFamily="34" charset="0"/>
              </a:rPr>
              <a:t>Community-based resources</a:t>
            </a:r>
          </a:p>
          <a:p>
            <a:r>
              <a:rPr lang="en-US" sz="2000" dirty="0" smtClean="0">
                <a:latin typeface="Arial" panose="020B0604020202020204" pitchFamily="34" charset="0"/>
                <a:cs typeface="Arial" panose="020B0604020202020204" pitchFamily="34" charset="0"/>
              </a:rPr>
              <a:t>Education</a:t>
            </a:r>
          </a:p>
        </p:txBody>
      </p:sp>
    </p:spTree>
    <p:extLst>
      <p:ext uri="{BB962C8B-B14F-4D97-AF65-F5344CB8AC3E}">
        <p14:creationId xmlns:p14="http://schemas.microsoft.com/office/powerpoint/2010/main" val="805790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Ethical and policy issues in nursing homes care </a:t>
            </a:r>
            <a:r>
              <a:rPr lang="en-US" sz="3600" b="1" dirty="0" smtClean="0">
                <a:latin typeface="Arial" panose="020B0604020202020204" pitchFamily="34" charset="0"/>
                <a:cs typeface="Arial" panose="020B0604020202020204" pitchFamily="34" charset="0"/>
              </a:rPr>
              <a:t>coordination</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000" b="1" dirty="0" smtClean="0">
                <a:latin typeface="Arial" panose="020B0604020202020204" pitchFamily="34" charset="0"/>
                <a:cs typeface="Arial" panose="020B0604020202020204" pitchFamily="34" charset="0"/>
              </a:rPr>
              <a:t>Ethical issues: </a:t>
            </a:r>
          </a:p>
          <a:p>
            <a:pPr lvl="1"/>
            <a:r>
              <a:rPr lang="en-US" sz="1800" dirty="0" smtClean="0">
                <a:latin typeface="Arial" panose="020B0604020202020204" pitchFamily="34" charset="0"/>
                <a:cs typeface="Arial" panose="020B0604020202020204" pitchFamily="34" charset="0"/>
              </a:rPr>
              <a:t>Discrimination.</a:t>
            </a:r>
          </a:p>
          <a:p>
            <a:pPr lvl="1"/>
            <a:r>
              <a:rPr lang="en-US" sz="1800" dirty="0">
                <a:latin typeface="Arial" panose="020B0604020202020204" pitchFamily="34" charset="0"/>
                <a:cs typeface="Arial" panose="020B0604020202020204" pitchFamily="34" charset="0"/>
              </a:rPr>
              <a:t>U</a:t>
            </a:r>
            <a:r>
              <a:rPr lang="en-US" sz="1800" dirty="0" smtClean="0">
                <a:latin typeface="Arial" panose="020B0604020202020204" pitchFamily="34" charset="0"/>
                <a:cs typeface="Arial" panose="020B0604020202020204" pitchFamily="34" charset="0"/>
              </a:rPr>
              <a:t>nrealistic </a:t>
            </a:r>
            <a:r>
              <a:rPr lang="en-US" sz="1800" dirty="0">
                <a:latin typeface="Arial" panose="020B0604020202020204" pitchFamily="34" charset="0"/>
                <a:cs typeface="Arial" panose="020B0604020202020204" pitchFamily="34" charset="0"/>
              </a:rPr>
              <a:t>cost of </a:t>
            </a:r>
            <a:r>
              <a:rPr lang="en-US" sz="1800" dirty="0" smtClean="0">
                <a:latin typeface="Arial" panose="020B0604020202020204" pitchFamily="34" charset="0"/>
                <a:cs typeface="Arial" panose="020B0604020202020204" pitchFamily="34" charset="0"/>
              </a:rPr>
              <a:t>care.</a:t>
            </a:r>
          </a:p>
          <a:p>
            <a:r>
              <a:rPr lang="en-US" sz="2000" b="1" dirty="0">
                <a:latin typeface="Arial" panose="020B0604020202020204" pitchFamily="34" charset="0"/>
                <a:cs typeface="Arial" panose="020B0604020202020204" pitchFamily="34" charset="0"/>
              </a:rPr>
              <a:t>P</a:t>
            </a:r>
            <a:r>
              <a:rPr lang="en-US" sz="2000" b="1" dirty="0" smtClean="0">
                <a:latin typeface="Arial" panose="020B0604020202020204" pitchFamily="34" charset="0"/>
                <a:cs typeface="Arial" panose="020B0604020202020204" pitchFamily="34" charset="0"/>
              </a:rPr>
              <a:t>olicy issues:</a:t>
            </a:r>
          </a:p>
          <a:p>
            <a:pPr lvl="1"/>
            <a:r>
              <a:rPr lang="en-US" sz="1800" dirty="0">
                <a:latin typeface="Arial" panose="020B0604020202020204" pitchFamily="34" charset="0"/>
                <a:cs typeface="Arial" panose="020B0604020202020204" pitchFamily="34" charset="0"/>
              </a:rPr>
              <a:t>L</a:t>
            </a:r>
            <a:r>
              <a:rPr lang="en-US" sz="1800" dirty="0" smtClean="0">
                <a:latin typeface="Arial" panose="020B0604020202020204" pitchFamily="34" charset="0"/>
                <a:cs typeface="Arial" panose="020B0604020202020204" pitchFamily="34" charset="0"/>
              </a:rPr>
              <a:t>ack </a:t>
            </a:r>
            <a:r>
              <a:rPr lang="en-US" sz="1800" dirty="0">
                <a:latin typeface="Arial" panose="020B0604020202020204" pitchFamily="34" charset="0"/>
                <a:cs typeface="Arial" panose="020B0604020202020204" pitchFamily="34" charset="0"/>
              </a:rPr>
              <a:t>of information </a:t>
            </a:r>
            <a:r>
              <a:rPr lang="en-US" sz="1800" dirty="0" smtClean="0">
                <a:latin typeface="Arial" panose="020B0604020202020204" pitchFamily="34" charset="0"/>
                <a:cs typeface="Arial" panose="020B0604020202020204" pitchFamily="34" charset="0"/>
              </a:rPr>
              <a:t>confidentiality.</a:t>
            </a:r>
          </a:p>
          <a:p>
            <a:pPr lvl="1"/>
            <a:r>
              <a:rPr lang="en-US" sz="1800" dirty="0" smtClean="0">
                <a:latin typeface="Arial" panose="020B0604020202020204" pitchFamily="34" charset="0"/>
                <a:cs typeface="Arial" panose="020B0604020202020204" pitchFamily="34" charset="0"/>
              </a:rPr>
              <a:t>Lack </a:t>
            </a:r>
            <a:r>
              <a:rPr lang="en-US" sz="1800" dirty="0">
                <a:latin typeface="Arial" panose="020B0604020202020204" pitchFamily="34" charset="0"/>
                <a:cs typeface="Arial" panose="020B0604020202020204" pitchFamily="34" charset="0"/>
              </a:rPr>
              <a:t>of </a:t>
            </a:r>
            <a:r>
              <a:rPr lang="en-US" sz="1800" dirty="0" smtClean="0">
                <a:latin typeface="Arial" panose="020B0604020202020204" pitchFamily="34" charset="0"/>
                <a:cs typeface="Arial" panose="020B0604020202020204" pitchFamily="34" charset="0"/>
              </a:rPr>
              <a:t> transparency.</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3791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b="1" dirty="0"/>
          </a:p>
        </p:txBody>
      </p:sp>
      <p:sp>
        <p:nvSpPr>
          <p:cNvPr id="3" name="Content Placeholder 2"/>
          <p:cNvSpPr>
            <a:spLocks noGrp="1"/>
          </p:cNvSpPr>
          <p:nvPr>
            <p:ph idx="1"/>
          </p:nvPr>
        </p:nvSpPr>
        <p:spPr/>
        <p:txBody>
          <a:bodyPr/>
          <a:lstStyle/>
          <a:p>
            <a:r>
              <a:rPr lang="en-US" sz="2000" dirty="0" smtClean="0">
                <a:latin typeface="Arial" panose="020B0604020202020204" pitchFamily="34" charset="0"/>
                <a:cs typeface="Arial" panose="020B0604020202020204" pitchFamily="34" charset="0"/>
              </a:rPr>
              <a:t>Policies </a:t>
            </a:r>
            <a:r>
              <a:rPr lang="en-US" sz="2000" dirty="0">
                <a:latin typeface="Arial" panose="020B0604020202020204" pitchFamily="34" charset="0"/>
                <a:cs typeface="Arial" panose="020B0604020202020204" pitchFamily="34" charset="0"/>
              </a:rPr>
              <a:t>and ethics are vital in the operation of nursing </a:t>
            </a:r>
            <a:r>
              <a:rPr lang="en-US" sz="2000" dirty="0" smtClean="0">
                <a:latin typeface="Arial" panose="020B0604020202020204" pitchFamily="34" charset="0"/>
                <a:cs typeface="Arial" panose="020B0604020202020204" pitchFamily="34" charset="0"/>
              </a:rPr>
              <a:t>homes.</a:t>
            </a:r>
          </a:p>
          <a:p>
            <a:r>
              <a:rPr lang="en-US" sz="2000" dirty="0">
                <a:latin typeface="Arial" panose="020B0604020202020204" pitchFamily="34" charset="0"/>
                <a:cs typeface="Arial" panose="020B0604020202020204" pitchFamily="34" charset="0"/>
              </a:rPr>
              <a:t>Some of the policies that impact care coordination include ACA and HIPAA</a:t>
            </a:r>
            <a:r>
              <a:rPr lang="en-US" sz="2000" dirty="0" smtClean="0">
                <a:latin typeface="Arial" panose="020B0604020202020204" pitchFamily="34" charset="0"/>
                <a:cs typeface="Arial" panose="020B0604020202020204" pitchFamily="34" charset="0"/>
              </a:rPr>
              <a:t>.</a:t>
            </a:r>
          </a:p>
          <a:p>
            <a:r>
              <a:rPr lang="en-US" sz="2000" dirty="0">
                <a:latin typeface="Arial" panose="020B0604020202020204" pitchFamily="34" charset="0"/>
                <a:cs typeface="Arial" panose="020B0604020202020204" pitchFamily="34" charset="0"/>
              </a:rPr>
              <a:t>N</a:t>
            </a:r>
            <a:r>
              <a:rPr lang="en-US" sz="2000" dirty="0" smtClean="0">
                <a:latin typeface="Arial" panose="020B0604020202020204" pitchFamily="34" charset="0"/>
                <a:cs typeface="Arial" panose="020B0604020202020204" pitchFamily="34" charset="0"/>
              </a:rPr>
              <a:t>urses </a:t>
            </a:r>
            <a:r>
              <a:rPr lang="en-US" sz="2000" dirty="0">
                <a:latin typeface="Arial" panose="020B0604020202020204" pitchFamily="34" charset="0"/>
                <a:cs typeface="Arial" panose="020B0604020202020204" pitchFamily="34" charset="0"/>
              </a:rPr>
              <a:t>should always follow the code of nursing </a:t>
            </a:r>
            <a:r>
              <a:rPr lang="en-US" sz="2000" dirty="0" smtClean="0">
                <a:latin typeface="Arial" panose="020B0604020202020204" pitchFamily="34" charset="0"/>
                <a:cs typeface="Arial" panose="020B0604020202020204" pitchFamily="34" charset="0"/>
              </a:rPr>
              <a:t>ethics and </a:t>
            </a:r>
            <a:r>
              <a:rPr lang="en-US" sz="2000" dirty="0">
                <a:latin typeface="Arial" panose="020B0604020202020204" pitchFamily="34" charset="0"/>
                <a:cs typeface="Arial" panose="020B0604020202020204" pitchFamily="34" charset="0"/>
              </a:rPr>
              <a:t>address all ethical and policy issues in order to succeed in the coordination of care in nursing homes. </a:t>
            </a:r>
          </a:p>
          <a:p>
            <a:endParaRPr lang="en-US" dirty="0"/>
          </a:p>
        </p:txBody>
      </p:sp>
    </p:spTree>
    <p:extLst>
      <p:ext uri="{BB962C8B-B14F-4D97-AF65-F5344CB8AC3E}">
        <p14:creationId xmlns:p14="http://schemas.microsoft.com/office/powerpoint/2010/main" val="3838543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idx="1"/>
          </p:nvPr>
        </p:nvSpPr>
        <p:spPr>
          <a:xfrm>
            <a:off x="1295401" y="2449285"/>
            <a:ext cx="9601196" cy="3804557"/>
          </a:xfrm>
        </p:spPr>
        <p:txBody>
          <a:bodyPr>
            <a:noAutofit/>
          </a:bodyPr>
          <a:lstStyle/>
          <a:p>
            <a:r>
              <a:rPr lang="en-US" sz="2000" dirty="0">
                <a:latin typeface="Arial" panose="020B0604020202020204" pitchFamily="34" charset="0"/>
                <a:cs typeface="Arial" panose="020B0604020202020204" pitchFamily="34" charset="0"/>
              </a:rPr>
              <a:t>Grabowski, D. C. (2020). Strengthening Nursing Home Policy for the Post-pandemic World: How Can We Improve Residents’ Health Outcomes and Experiences? </a:t>
            </a:r>
            <a:r>
              <a:rPr lang="en-US" sz="2000" u="sng" dirty="0">
                <a:latin typeface="Arial" panose="020B0604020202020204" pitchFamily="34" charset="0"/>
                <a:cs typeface="Arial" panose="020B0604020202020204" pitchFamily="34" charset="0"/>
                <a:hlinkClick r:id="rId2"/>
              </a:rPr>
              <a:t>https://www.commonwealthfund.org/publications/issue-briefs/2020/aug/strengthening-nursing-home-policy-postpandemic-world</a:t>
            </a:r>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Ballotpedia.org</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2021</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Opioid prescription limits and policies by state. </a:t>
            </a:r>
            <a:r>
              <a:rPr lang="en-US" sz="2000" u="sng" dirty="0">
                <a:latin typeface="Arial" panose="020B0604020202020204" pitchFamily="34" charset="0"/>
                <a:cs typeface="Arial" panose="020B0604020202020204" pitchFamily="34" charset="0"/>
                <a:hlinkClick r:id="rId3"/>
              </a:rPr>
              <a:t>https://</a:t>
            </a:r>
            <a:r>
              <a:rPr lang="en-US" sz="2000" u="sng" dirty="0" smtClean="0">
                <a:latin typeface="Arial" panose="020B0604020202020204" pitchFamily="34" charset="0"/>
                <a:cs typeface="Arial" panose="020B0604020202020204" pitchFamily="34" charset="0"/>
                <a:hlinkClick r:id="rId3"/>
              </a:rPr>
              <a:t>ballotpedia.org/Opioid_prescription_limits_and_policies_by_state#Delaware</a:t>
            </a:r>
            <a:endParaRPr lang="en-US" sz="2000" u="sng" dirty="0" smtClean="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Bollig</a:t>
            </a:r>
            <a:r>
              <a:rPr lang="en-US" sz="2000" dirty="0">
                <a:latin typeface="Arial" panose="020B0604020202020204" pitchFamily="34" charset="0"/>
                <a:cs typeface="Arial" panose="020B0604020202020204" pitchFamily="34" charset="0"/>
              </a:rPr>
              <a:t>, G., </a:t>
            </a:r>
            <a:r>
              <a:rPr lang="en-US" sz="2000" dirty="0" err="1">
                <a:latin typeface="Arial" panose="020B0604020202020204" pitchFamily="34" charset="0"/>
                <a:cs typeface="Arial" panose="020B0604020202020204" pitchFamily="34" charset="0"/>
              </a:rPr>
              <a:t>Rosland</a:t>
            </a:r>
            <a:r>
              <a:rPr lang="en-US" sz="2000" dirty="0">
                <a:latin typeface="Arial" panose="020B0604020202020204" pitchFamily="34" charset="0"/>
                <a:cs typeface="Arial" panose="020B0604020202020204" pitchFamily="34" charset="0"/>
              </a:rPr>
              <a:t>, J. H., and Heller, A. (2016). How to implement systematic ethics work in nursing homes? </a:t>
            </a:r>
            <a:r>
              <a:rPr lang="en-US" sz="2000" u="sng" dirty="0">
                <a:latin typeface="Arial" panose="020B0604020202020204" pitchFamily="34" charset="0"/>
                <a:cs typeface="Arial" panose="020B0604020202020204" pitchFamily="34" charset="0"/>
                <a:hlinkClick r:id="rId4"/>
              </a:rPr>
              <a:t>https://www.longdom.org/articles/how-to-implement-systematic-ethics-work-in-nursing-homes.pdf</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2246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idx="1"/>
          </p:nvPr>
        </p:nvSpPr>
        <p:spPr>
          <a:xfrm>
            <a:off x="1295401" y="2416629"/>
            <a:ext cx="9601196" cy="3706585"/>
          </a:xfrm>
        </p:spPr>
        <p:txBody>
          <a:bodyPr>
            <a:normAutofit/>
          </a:bodyPr>
          <a:lstStyle/>
          <a:p>
            <a:r>
              <a:rPr lang="en-US" sz="2000" dirty="0" smtClean="0">
                <a:latin typeface="Arial" panose="020B0604020202020204" pitchFamily="34" charset="0"/>
                <a:cs typeface="Arial" panose="020B0604020202020204" pitchFamily="34" charset="0"/>
              </a:rPr>
              <a:t>Medicareadvocacy.org</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2010</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Health Reform: The Nursing Home Provisions. </a:t>
            </a:r>
            <a:r>
              <a:rPr lang="en-US" sz="2000" u="sng" dirty="0">
                <a:latin typeface="Arial" panose="020B0604020202020204" pitchFamily="34" charset="0"/>
                <a:cs typeface="Arial" panose="020B0604020202020204" pitchFamily="34" charset="0"/>
                <a:hlinkClick r:id="rId2"/>
              </a:rPr>
              <a:t>https://medicareadvocacy.org/health-reform-the-nursing-home-provisions/</a:t>
            </a:r>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Hhs.gov</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2013</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Summary of the HIPAA Privacy Rule. </a:t>
            </a:r>
            <a:r>
              <a:rPr lang="en-US" sz="2000" u="sng" dirty="0">
                <a:latin typeface="Arial" panose="020B0604020202020204" pitchFamily="34" charset="0"/>
                <a:cs typeface="Arial" panose="020B0604020202020204" pitchFamily="34" charset="0"/>
                <a:hlinkClick r:id="rId3"/>
              </a:rPr>
              <a:t>https://www.hhs.gov/hipaa/for-professionals/privacy/laws-regulations/index.html</a:t>
            </a:r>
            <a:endParaRPr lang="en-US" sz="20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811097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rial" panose="020B0604020202020204" pitchFamily="34" charset="0"/>
                <a:cs typeface="Arial" panose="020B0604020202020204" pitchFamily="34" charset="0"/>
              </a:rPr>
              <a:t>Objectives</a:t>
            </a:r>
            <a:endParaRPr lang="en-US" sz="36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000" dirty="0">
                <a:latin typeface="Arial" panose="020B0604020202020204" pitchFamily="34" charset="0"/>
                <a:cs typeface="Arial" panose="020B0604020202020204" pitchFamily="34" charset="0"/>
              </a:rPr>
              <a:t>Governmental policies </a:t>
            </a:r>
            <a:r>
              <a:rPr lang="en-US" sz="2000" dirty="0" smtClean="0">
                <a:latin typeface="Arial" panose="020B0604020202020204" pitchFamily="34" charset="0"/>
                <a:cs typeface="Arial" panose="020B0604020202020204" pitchFamily="34" charset="0"/>
              </a:rPr>
              <a:t>affecting </a:t>
            </a:r>
            <a:r>
              <a:rPr lang="en-US" sz="2000" dirty="0">
                <a:latin typeface="Arial" panose="020B0604020202020204" pitchFamily="34" charset="0"/>
                <a:cs typeface="Arial" panose="020B0604020202020204" pitchFamily="34" charset="0"/>
              </a:rPr>
              <a:t>the coordination of </a:t>
            </a:r>
            <a:r>
              <a:rPr lang="en-US" sz="2000" dirty="0" smtClean="0">
                <a:latin typeface="Arial" panose="020B0604020202020204" pitchFamily="34" charset="0"/>
                <a:cs typeface="Arial" panose="020B0604020202020204" pitchFamily="34" charset="0"/>
              </a:rPr>
              <a:t>care.</a:t>
            </a:r>
          </a:p>
          <a:p>
            <a:r>
              <a:rPr lang="en-US" sz="2000" dirty="0">
                <a:latin typeface="Arial" panose="020B0604020202020204" pitchFamily="34" charset="0"/>
                <a:cs typeface="Arial" panose="020B0604020202020204" pitchFamily="34" charset="0"/>
              </a:rPr>
              <a:t>National, state, and local policy provisions that </a:t>
            </a:r>
            <a:r>
              <a:rPr lang="en-US" sz="2000" dirty="0" smtClean="0">
                <a:latin typeface="Arial" panose="020B0604020202020204" pitchFamily="34" charset="0"/>
                <a:cs typeface="Arial" panose="020B0604020202020204" pitchFamily="34" charset="0"/>
              </a:rPr>
              <a:t>raise </a:t>
            </a:r>
            <a:r>
              <a:rPr lang="en-US" sz="2000" dirty="0">
                <a:latin typeface="Arial" panose="020B0604020202020204" pitchFamily="34" charset="0"/>
                <a:cs typeface="Arial" panose="020B0604020202020204" pitchFamily="34" charset="0"/>
              </a:rPr>
              <a:t>ethical </a:t>
            </a:r>
            <a:r>
              <a:rPr lang="en-US" sz="2000" dirty="0" smtClean="0">
                <a:latin typeface="Arial" panose="020B0604020202020204" pitchFamily="34" charset="0"/>
                <a:cs typeface="Arial" panose="020B0604020202020204" pitchFamily="34" charset="0"/>
              </a:rPr>
              <a:t>questions.</a:t>
            </a:r>
          </a:p>
          <a:p>
            <a:r>
              <a:rPr lang="en-US" sz="2000" dirty="0">
                <a:latin typeface="Arial" panose="020B0604020202020204" pitchFamily="34" charset="0"/>
                <a:cs typeface="Arial" panose="020B0604020202020204" pitchFamily="34" charset="0"/>
              </a:rPr>
              <a:t>Impact of nursing code of ethics on care coordination and </a:t>
            </a:r>
            <a:r>
              <a:rPr lang="en-US" sz="2000" dirty="0" smtClean="0">
                <a:latin typeface="Arial" panose="020B0604020202020204" pitchFamily="34" charset="0"/>
                <a:cs typeface="Arial" panose="020B0604020202020204" pitchFamily="34" charset="0"/>
              </a:rPr>
              <a:t>continuum.</a:t>
            </a:r>
          </a:p>
          <a:p>
            <a:r>
              <a:rPr lang="en-US" sz="2000" dirty="0">
                <a:latin typeface="Arial" panose="020B0604020202020204" pitchFamily="34" charset="0"/>
                <a:cs typeface="Arial" panose="020B0604020202020204" pitchFamily="34" charset="0"/>
              </a:rPr>
              <a:t>Healthy People 2020 factors that facilitate health, health disparities, and access to </a:t>
            </a:r>
            <a:r>
              <a:rPr lang="en-US" sz="2000" dirty="0" smtClean="0">
                <a:latin typeface="Arial" panose="020B0604020202020204" pitchFamily="34" charset="0"/>
                <a:cs typeface="Arial" panose="020B0604020202020204" pitchFamily="34" charset="0"/>
              </a:rPr>
              <a:t>services.</a:t>
            </a:r>
          </a:p>
          <a:p>
            <a:r>
              <a:rPr lang="en-US" sz="2000" dirty="0">
                <a:latin typeface="Arial" panose="020B0604020202020204" pitchFamily="34" charset="0"/>
                <a:cs typeface="Arial" panose="020B0604020202020204" pitchFamily="34" charset="0"/>
              </a:rPr>
              <a:t>Ethical and policy issues in nursing homes care </a:t>
            </a:r>
            <a:r>
              <a:rPr lang="en-US" sz="2000" dirty="0" smtClean="0">
                <a:latin typeface="Arial" panose="020B0604020202020204" pitchFamily="34" charset="0"/>
                <a:cs typeface="Arial" panose="020B0604020202020204" pitchFamily="34" charset="0"/>
              </a:rPr>
              <a:t>coordination.</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791477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rial" panose="020B0604020202020204" pitchFamily="34" charset="0"/>
                <a:cs typeface="Arial" panose="020B0604020202020204" pitchFamily="34" charset="0"/>
              </a:rPr>
              <a:t>Introduction</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95401" y="2556932"/>
            <a:ext cx="7012576" cy="3595674"/>
          </a:xfrm>
        </p:spPr>
        <p:txBody>
          <a:bodyPr>
            <a:normAutofit lnSpcReduction="10000"/>
          </a:bodyPr>
          <a:lstStyle/>
          <a:p>
            <a:r>
              <a:rPr lang="en-US" sz="2000" dirty="0">
                <a:latin typeface="Arial" panose="020B0604020202020204" pitchFamily="34" charset="0"/>
                <a:cs typeface="Arial" panose="020B0604020202020204" pitchFamily="34" charset="0"/>
              </a:rPr>
              <a:t>Nursing homes provide care to people who cannot be in hospitals and cannot be </a:t>
            </a:r>
            <a:r>
              <a:rPr lang="en-US" sz="2000" dirty="0" smtClean="0">
                <a:latin typeface="Arial" panose="020B0604020202020204" pitchFamily="34" charset="0"/>
                <a:cs typeface="Arial" panose="020B0604020202020204" pitchFamily="34" charset="0"/>
              </a:rPr>
              <a:t>at </a:t>
            </a:r>
            <a:r>
              <a:rPr lang="en-US" sz="2000" dirty="0">
                <a:latin typeface="Arial" panose="020B0604020202020204" pitchFamily="34" charset="0"/>
                <a:cs typeface="Arial" panose="020B0604020202020204" pitchFamily="34" charset="0"/>
              </a:rPr>
              <a:t>home because they require specialized care. </a:t>
            </a:r>
            <a:endParaRPr lang="en-US" sz="2000" dirty="0" smtClean="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Professionals who work in nursing homes </a:t>
            </a:r>
            <a:r>
              <a:rPr lang="en-US" sz="2000" dirty="0" smtClean="0">
                <a:latin typeface="Arial" panose="020B0604020202020204" pitchFamily="34" charset="0"/>
                <a:cs typeface="Arial" panose="020B0604020202020204" pitchFamily="34" charset="0"/>
              </a:rPr>
              <a:t>include:</a:t>
            </a:r>
          </a:p>
          <a:p>
            <a:pPr lvl="1"/>
            <a:r>
              <a:rPr lang="en-US" sz="1800" dirty="0" smtClean="0">
                <a:latin typeface="Arial" panose="020B0604020202020204" pitchFamily="34" charset="0"/>
                <a:cs typeface="Arial" panose="020B0604020202020204" pitchFamily="34" charset="0"/>
              </a:rPr>
              <a:t>Registered nurses.</a:t>
            </a:r>
          </a:p>
          <a:p>
            <a:pPr lvl="1"/>
            <a:r>
              <a:rPr lang="en-US" sz="1800" dirty="0">
                <a:latin typeface="Arial" panose="020B0604020202020204" pitchFamily="34" charset="0"/>
                <a:cs typeface="Arial" panose="020B0604020202020204" pitchFamily="34" charset="0"/>
              </a:rPr>
              <a:t>N</a:t>
            </a:r>
            <a:r>
              <a:rPr lang="en-US" sz="1800" dirty="0" smtClean="0">
                <a:latin typeface="Arial" panose="020B0604020202020204" pitchFamily="34" charset="0"/>
                <a:cs typeface="Arial" panose="020B0604020202020204" pitchFamily="34" charset="0"/>
              </a:rPr>
              <a:t>ursing assistants.</a:t>
            </a:r>
          </a:p>
          <a:p>
            <a:r>
              <a:rPr lang="en-US" sz="2000" dirty="0" smtClean="0">
                <a:latin typeface="Arial" panose="020B0604020202020204" pitchFamily="34" charset="0"/>
                <a:cs typeface="Arial" panose="020B0604020202020204" pitchFamily="34" charset="0"/>
              </a:rPr>
              <a:t>Nursing </a:t>
            </a:r>
            <a:r>
              <a:rPr lang="en-US" sz="2000" dirty="0">
                <a:latin typeface="Arial" panose="020B0604020202020204" pitchFamily="34" charset="0"/>
                <a:cs typeface="Arial" panose="020B0604020202020204" pitchFamily="34" charset="0"/>
              </a:rPr>
              <a:t>home </a:t>
            </a:r>
            <a:r>
              <a:rPr lang="en-US" sz="2000" dirty="0" smtClean="0">
                <a:latin typeface="Arial" panose="020B0604020202020204" pitchFamily="34" charset="0"/>
                <a:cs typeface="Arial" panose="020B0604020202020204" pitchFamily="34" charset="0"/>
              </a:rPr>
              <a:t>stakeholders </a:t>
            </a:r>
            <a:r>
              <a:rPr lang="en-US" sz="2000" dirty="0">
                <a:latin typeface="Arial" panose="020B0604020202020204" pitchFamily="34" charset="0"/>
                <a:cs typeface="Arial" panose="020B0604020202020204" pitchFamily="34" charset="0"/>
              </a:rPr>
              <a:t>should facilitate care coordination. </a:t>
            </a:r>
            <a:endParaRPr lang="en-US" sz="2000" dirty="0" smtClean="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S</a:t>
            </a:r>
            <a:r>
              <a:rPr lang="en-US" sz="2000" dirty="0" smtClean="0">
                <a:latin typeface="Arial" panose="020B0604020202020204" pitchFamily="34" charset="0"/>
                <a:cs typeface="Arial" panose="020B0604020202020204" pitchFamily="34" charset="0"/>
              </a:rPr>
              <a:t>uccessful </a:t>
            </a:r>
            <a:r>
              <a:rPr lang="en-US" sz="2000" dirty="0">
                <a:latin typeface="Arial" panose="020B0604020202020204" pitchFamily="34" charset="0"/>
                <a:cs typeface="Arial" panose="020B0604020202020204" pitchFamily="34" charset="0"/>
              </a:rPr>
              <a:t>care coordination depends on ethical and policy </a:t>
            </a:r>
            <a:r>
              <a:rPr lang="en-US" sz="2000" dirty="0" smtClean="0">
                <a:latin typeface="Arial" panose="020B0604020202020204" pitchFamily="34" charset="0"/>
                <a:cs typeface="Arial" panose="020B0604020202020204" pitchFamily="34" charset="0"/>
              </a:rPr>
              <a:t>factors.</a:t>
            </a:r>
            <a:endParaRPr lang="en-US"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8307977" y="2442752"/>
            <a:ext cx="3191880" cy="2599511"/>
          </a:xfrm>
          <a:prstGeom prst="rect">
            <a:avLst/>
          </a:prstGeom>
        </p:spPr>
      </p:pic>
      <p:sp>
        <p:nvSpPr>
          <p:cNvPr id="5" name="TextBox 4"/>
          <p:cNvSpPr txBox="1"/>
          <p:nvPr/>
        </p:nvSpPr>
        <p:spPr>
          <a:xfrm>
            <a:off x="8307978" y="5228102"/>
            <a:ext cx="3191880" cy="507831"/>
          </a:xfrm>
          <a:prstGeom prst="rect">
            <a:avLst/>
          </a:prstGeom>
          <a:noFill/>
        </p:spPr>
        <p:txBody>
          <a:bodyPr wrap="square" rtlCol="0">
            <a:spAutoFit/>
          </a:bodyPr>
          <a:lstStyle/>
          <a:p>
            <a:r>
              <a:rPr lang="en-US" sz="900" dirty="0" smtClean="0">
                <a:latin typeface="Arial" panose="020B0604020202020204" pitchFamily="34" charset="0"/>
                <a:cs typeface="Arial" panose="020B0604020202020204" pitchFamily="34" charset="0"/>
              </a:rPr>
              <a:t>Nursing home. </a:t>
            </a:r>
            <a:r>
              <a:rPr lang="en-US" sz="900" dirty="0">
                <a:latin typeface="Arial" panose="020B0604020202020204" pitchFamily="34" charset="0"/>
                <a:cs typeface="Arial" panose="020B0604020202020204" pitchFamily="34" charset="0"/>
              </a:rPr>
              <a:t>Taken from https://www.claimsjournal.com/news/national/2019/06/25/291660.htm</a:t>
            </a:r>
          </a:p>
        </p:txBody>
      </p:sp>
    </p:spTree>
    <p:extLst>
      <p:ext uri="{BB962C8B-B14F-4D97-AF65-F5344CB8AC3E}">
        <p14:creationId xmlns:p14="http://schemas.microsoft.com/office/powerpoint/2010/main" val="656482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Governmental policies </a:t>
            </a:r>
            <a:r>
              <a:rPr lang="en-US" sz="3600" b="1" dirty="0" smtClean="0">
                <a:latin typeface="Arial" panose="020B0604020202020204" pitchFamily="34" charset="0"/>
                <a:cs typeface="Arial" panose="020B0604020202020204" pitchFamily="34" charset="0"/>
              </a:rPr>
              <a:t>and </a:t>
            </a:r>
            <a:r>
              <a:rPr lang="en-US" sz="3600" b="1" dirty="0">
                <a:latin typeface="Arial" panose="020B0604020202020204" pitchFamily="34" charset="0"/>
                <a:cs typeface="Arial" panose="020B0604020202020204" pitchFamily="34" charset="0"/>
              </a:rPr>
              <a:t>how they affect the coordination of </a:t>
            </a:r>
            <a:r>
              <a:rPr lang="en-US" sz="3600" b="1" dirty="0" smtClean="0">
                <a:latin typeface="Arial" panose="020B0604020202020204" pitchFamily="34" charset="0"/>
                <a:cs typeface="Arial" panose="020B0604020202020204" pitchFamily="34" charset="0"/>
              </a:rPr>
              <a:t>care (1 of 2)</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000" dirty="0">
                <a:latin typeface="Arial" panose="020B0604020202020204" pitchFamily="34" charset="0"/>
                <a:cs typeface="Arial" panose="020B0604020202020204" pitchFamily="34" charset="0"/>
              </a:rPr>
              <a:t>Some ACA provisions impact the coordination of care in nursing homes </a:t>
            </a:r>
            <a:r>
              <a:rPr lang="en-US" sz="2000" dirty="0" smtClean="0">
                <a:latin typeface="Arial" panose="020B0604020202020204" pitchFamily="34" charset="0"/>
                <a:cs typeface="Arial" panose="020B0604020202020204" pitchFamily="34" charset="0"/>
              </a:rPr>
              <a:t>directly.</a:t>
            </a:r>
          </a:p>
          <a:p>
            <a:r>
              <a:rPr lang="en-US" sz="2000" b="1" dirty="0">
                <a:latin typeface="Arial" panose="020B0604020202020204" pitchFamily="34" charset="0"/>
                <a:cs typeface="Arial" panose="020B0604020202020204" pitchFamily="34" charset="0"/>
              </a:rPr>
              <a:t>ACA’s section </a:t>
            </a:r>
            <a:r>
              <a:rPr lang="en-US" sz="2000" b="1" dirty="0" smtClean="0">
                <a:latin typeface="Arial" panose="020B0604020202020204" pitchFamily="34" charset="0"/>
                <a:cs typeface="Arial" panose="020B0604020202020204" pitchFamily="34" charset="0"/>
              </a:rPr>
              <a:t>6101</a:t>
            </a:r>
            <a:r>
              <a:rPr lang="en-US" sz="2000" dirty="0" smtClean="0">
                <a:latin typeface="Arial" panose="020B0604020202020204" pitchFamily="34" charset="0"/>
                <a:cs typeface="Arial" panose="020B0604020202020204" pitchFamily="34" charset="0"/>
              </a:rPr>
              <a:t>: Nursing </a:t>
            </a:r>
            <a:r>
              <a:rPr lang="en-US" sz="2000" dirty="0">
                <a:latin typeface="Arial" panose="020B0604020202020204" pitchFamily="34" charset="0"/>
                <a:cs typeface="Arial" panose="020B0604020202020204" pitchFamily="34" charset="0"/>
              </a:rPr>
              <a:t>homes </a:t>
            </a:r>
            <a:r>
              <a:rPr lang="en-US" sz="2000" dirty="0" smtClean="0">
                <a:latin typeface="Arial" panose="020B0604020202020204" pitchFamily="34" charset="0"/>
                <a:cs typeface="Arial" panose="020B0604020202020204" pitchFamily="34" charset="0"/>
              </a:rPr>
              <a:t>should </a:t>
            </a:r>
            <a:r>
              <a:rPr lang="en-US" sz="2000" dirty="0">
                <a:latin typeface="Arial" panose="020B0604020202020204" pitchFamily="34" charset="0"/>
                <a:cs typeface="Arial" panose="020B0604020202020204" pitchFamily="34" charset="0"/>
              </a:rPr>
              <a:t>publicize </a:t>
            </a:r>
            <a:r>
              <a:rPr lang="en-US" sz="2000" dirty="0" smtClean="0">
                <a:latin typeface="Arial" panose="020B0604020202020204" pitchFamily="34" charset="0"/>
                <a:cs typeface="Arial" panose="020B0604020202020204" pitchFamily="34" charset="0"/>
              </a:rPr>
              <a:t>its internal information. </a:t>
            </a:r>
          </a:p>
          <a:p>
            <a:r>
              <a:rPr lang="en-US" sz="2000" dirty="0" smtClean="0">
                <a:latin typeface="Arial" panose="020B0604020202020204" pitchFamily="34" charset="0"/>
                <a:cs typeface="Arial" panose="020B0604020202020204" pitchFamily="34" charset="0"/>
              </a:rPr>
              <a:t>It provides </a:t>
            </a:r>
            <a:r>
              <a:rPr lang="en-US" sz="2000" dirty="0">
                <a:latin typeface="Arial" panose="020B0604020202020204" pitchFamily="34" charset="0"/>
                <a:cs typeface="Arial" panose="020B0604020202020204" pitchFamily="34" charset="0"/>
              </a:rPr>
              <a:t>information that people need to compare nursing </a:t>
            </a:r>
            <a:r>
              <a:rPr lang="en-US" sz="2000" dirty="0" smtClean="0">
                <a:latin typeface="Arial" panose="020B0604020202020204" pitchFamily="34" charset="0"/>
                <a:cs typeface="Arial" panose="020B0604020202020204" pitchFamily="34" charset="0"/>
              </a:rPr>
              <a:t>homes.</a:t>
            </a:r>
          </a:p>
          <a:p>
            <a:r>
              <a:rPr lang="en-US" sz="2000" b="1" dirty="0">
                <a:latin typeface="Arial" panose="020B0604020202020204" pitchFamily="34" charset="0"/>
                <a:cs typeface="Arial" panose="020B0604020202020204" pitchFamily="34" charset="0"/>
              </a:rPr>
              <a:t>ACA’s section </a:t>
            </a:r>
            <a:r>
              <a:rPr lang="en-US" sz="2000" b="1" dirty="0" smtClean="0">
                <a:latin typeface="Arial" panose="020B0604020202020204" pitchFamily="34" charset="0"/>
                <a:cs typeface="Arial" panose="020B0604020202020204" pitchFamily="34" charset="0"/>
              </a:rPr>
              <a:t>6105: </a:t>
            </a:r>
            <a:r>
              <a:rPr lang="en-US" sz="2000" dirty="0" smtClean="0">
                <a:latin typeface="Arial" panose="020B0604020202020204" pitchFamily="34" charset="0"/>
                <a:cs typeface="Arial" panose="020B0604020202020204" pitchFamily="34" charset="0"/>
              </a:rPr>
              <a:t>NHC </a:t>
            </a:r>
            <a:r>
              <a:rPr lang="en-US" sz="2000" dirty="0">
                <a:latin typeface="Arial" panose="020B0604020202020204" pitchFamily="34" charset="0"/>
                <a:cs typeface="Arial" panose="020B0604020202020204" pitchFamily="34" charset="0"/>
              </a:rPr>
              <a:t>(Nursing Home Compare) website should provide accessible complaint form (medicareadvocacy.org, </a:t>
            </a:r>
            <a:r>
              <a:rPr lang="en-US" sz="2000" dirty="0" smtClean="0">
                <a:latin typeface="Arial" panose="020B0604020202020204" pitchFamily="34" charset="0"/>
                <a:cs typeface="Arial" panose="020B0604020202020204" pitchFamily="34" charset="0"/>
              </a:rPr>
              <a:t>2010</a:t>
            </a:r>
            <a:r>
              <a:rPr lang="en-US" sz="2000" dirty="0" smtClean="0">
                <a:latin typeface="Arial" panose="020B0604020202020204" pitchFamily="34" charset="0"/>
                <a:cs typeface="Arial" panose="020B0604020202020204" pitchFamily="34" charset="0"/>
              </a:rPr>
              <a:t>).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It improves </a:t>
            </a:r>
            <a:r>
              <a:rPr lang="en-US" sz="2000" dirty="0">
                <a:latin typeface="Arial" panose="020B0604020202020204" pitchFamily="34" charset="0"/>
                <a:cs typeface="Arial" panose="020B0604020202020204" pitchFamily="34" charset="0"/>
              </a:rPr>
              <a:t>care coordination by giving consumers a chance to </a:t>
            </a:r>
            <a:r>
              <a:rPr lang="en-US" sz="2000" dirty="0" smtClean="0">
                <a:latin typeface="Arial" panose="020B0604020202020204" pitchFamily="34" charset="0"/>
                <a:cs typeface="Arial" panose="020B0604020202020204" pitchFamily="34" charset="0"/>
              </a:rPr>
              <a:t>report complaints.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4752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latin typeface="Arial" panose="020B0604020202020204" pitchFamily="34" charset="0"/>
                <a:cs typeface="Arial" panose="020B0604020202020204" pitchFamily="34" charset="0"/>
              </a:rPr>
              <a:t>Governmental policies and how they affect the coordination of care </a:t>
            </a:r>
            <a:r>
              <a:rPr lang="en-US" sz="3600" b="1" dirty="0" smtClean="0">
                <a:latin typeface="Arial" panose="020B0604020202020204" pitchFamily="34" charset="0"/>
                <a:cs typeface="Arial" panose="020B0604020202020204" pitchFamily="34" charset="0"/>
              </a:rPr>
              <a:t>(2 </a:t>
            </a:r>
            <a:r>
              <a:rPr lang="en-US" sz="3600" b="1" dirty="0">
                <a:latin typeface="Arial" panose="020B0604020202020204" pitchFamily="34" charset="0"/>
                <a:cs typeface="Arial" panose="020B0604020202020204" pitchFamily="34" charset="0"/>
              </a:rPr>
              <a:t>of 2)</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000" dirty="0">
                <a:latin typeface="Arial" panose="020B0604020202020204" pitchFamily="34" charset="0"/>
                <a:cs typeface="Arial" panose="020B0604020202020204" pitchFamily="34" charset="0"/>
              </a:rPr>
              <a:t>HIPAA provides governmental policies that regulate </a:t>
            </a:r>
            <a:r>
              <a:rPr lang="en-US" sz="2000" dirty="0" smtClean="0">
                <a:latin typeface="Arial" panose="020B0604020202020204" pitchFamily="34" charset="0"/>
                <a:cs typeface="Arial" panose="020B0604020202020204" pitchFamily="34" charset="0"/>
              </a:rPr>
              <a:t>nursing </a:t>
            </a:r>
            <a:r>
              <a:rPr lang="en-US" sz="2000" dirty="0">
                <a:latin typeface="Arial" panose="020B0604020202020204" pitchFamily="34" charset="0"/>
                <a:cs typeface="Arial" panose="020B0604020202020204" pitchFamily="34" charset="0"/>
              </a:rPr>
              <a:t>home </a:t>
            </a:r>
            <a:r>
              <a:rPr lang="en-US" sz="2000" dirty="0" smtClean="0">
                <a:latin typeface="Arial" panose="020B0604020202020204" pitchFamily="34" charset="0"/>
                <a:cs typeface="Arial" panose="020B0604020202020204" pitchFamily="34" charset="0"/>
              </a:rPr>
              <a:t>practices.</a:t>
            </a:r>
          </a:p>
          <a:p>
            <a:r>
              <a:rPr lang="en-US" sz="2000" b="1" dirty="0" smtClean="0">
                <a:latin typeface="Arial" panose="020B0604020202020204" pitchFamily="34" charset="0"/>
                <a:cs typeface="Arial" panose="020B0604020202020204" pitchFamily="34" charset="0"/>
              </a:rPr>
              <a:t>Data privacy: </a:t>
            </a:r>
            <a:r>
              <a:rPr lang="en-US" sz="2000" dirty="0" smtClean="0">
                <a:latin typeface="Arial" panose="020B0604020202020204" pitchFamily="34" charset="0"/>
                <a:cs typeface="Arial" panose="020B0604020202020204" pitchFamily="34" charset="0"/>
              </a:rPr>
              <a:t>Nursing </a:t>
            </a:r>
            <a:r>
              <a:rPr lang="en-US" sz="2000" dirty="0">
                <a:latin typeface="Arial" panose="020B0604020202020204" pitchFamily="34" charset="0"/>
                <a:cs typeface="Arial" panose="020B0604020202020204" pitchFamily="34" charset="0"/>
              </a:rPr>
              <a:t>homes </a:t>
            </a:r>
            <a:r>
              <a:rPr lang="en-US" sz="2000" dirty="0" smtClean="0">
                <a:latin typeface="Arial" panose="020B0604020202020204" pitchFamily="34" charset="0"/>
                <a:cs typeface="Arial" panose="020B0604020202020204" pitchFamily="34" charset="0"/>
              </a:rPr>
              <a:t>should share patient </a:t>
            </a:r>
            <a:r>
              <a:rPr lang="en-US" sz="2000" dirty="0">
                <a:latin typeface="Arial" panose="020B0604020202020204" pitchFamily="34" charset="0"/>
                <a:cs typeface="Arial" panose="020B0604020202020204" pitchFamily="34" charset="0"/>
              </a:rPr>
              <a:t>information only if the recipient is authorized (Hhs.gov, </a:t>
            </a:r>
            <a:r>
              <a:rPr lang="en-US" sz="2000" dirty="0" smtClean="0">
                <a:latin typeface="Arial" panose="020B0604020202020204" pitchFamily="34" charset="0"/>
                <a:cs typeface="Arial" panose="020B0604020202020204" pitchFamily="34" charset="0"/>
              </a:rPr>
              <a:t>2013</a:t>
            </a:r>
            <a:r>
              <a:rPr lang="en-US" sz="2000" dirty="0" smtClean="0">
                <a:latin typeface="Arial" panose="020B0604020202020204" pitchFamily="34" charset="0"/>
                <a:cs typeface="Arial" panose="020B0604020202020204" pitchFamily="34" charset="0"/>
              </a:rPr>
              <a:t>).</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It </a:t>
            </a:r>
            <a:r>
              <a:rPr lang="en-US" sz="2000" dirty="0">
                <a:latin typeface="Arial" panose="020B0604020202020204" pitchFamily="34" charset="0"/>
                <a:cs typeface="Arial" panose="020B0604020202020204" pitchFamily="34" charset="0"/>
              </a:rPr>
              <a:t>promotes effective and error-free coordination of </a:t>
            </a:r>
            <a:r>
              <a:rPr lang="en-US" sz="2000" dirty="0" smtClean="0">
                <a:latin typeface="Arial" panose="020B0604020202020204" pitchFamily="34" charset="0"/>
                <a:cs typeface="Arial" panose="020B0604020202020204" pitchFamily="34" charset="0"/>
              </a:rPr>
              <a:t>care.</a:t>
            </a:r>
            <a:endParaRPr lang="en-US" sz="2000" dirty="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Right to access information:</a:t>
            </a:r>
            <a:r>
              <a:rPr lang="en-US" sz="2000" dirty="0" smtClean="0">
                <a:latin typeface="Arial" panose="020B0604020202020204" pitchFamily="34" charset="0"/>
                <a:cs typeface="Arial" panose="020B0604020202020204" pitchFamily="34" charset="0"/>
              </a:rPr>
              <a:t> Clients should </a:t>
            </a:r>
            <a:r>
              <a:rPr lang="en-US" sz="2000" dirty="0">
                <a:latin typeface="Arial" panose="020B0604020202020204" pitchFamily="34" charset="0"/>
                <a:cs typeface="Arial" panose="020B0604020202020204" pitchFamily="34" charset="0"/>
              </a:rPr>
              <a:t>access copies of their health </a:t>
            </a:r>
            <a:r>
              <a:rPr lang="en-US" sz="2000" dirty="0" smtClean="0">
                <a:latin typeface="Arial" panose="020B0604020202020204" pitchFamily="34" charset="0"/>
                <a:cs typeface="Arial" panose="020B0604020202020204" pitchFamily="34" charset="0"/>
              </a:rPr>
              <a:t>information.</a:t>
            </a:r>
          </a:p>
          <a:p>
            <a:r>
              <a:rPr lang="en-US" sz="2000" dirty="0" smtClean="0">
                <a:latin typeface="Arial" panose="020B0604020202020204" pitchFamily="34" charset="0"/>
                <a:cs typeface="Arial" panose="020B0604020202020204" pitchFamily="34" charset="0"/>
              </a:rPr>
              <a:t>It promotes </a:t>
            </a:r>
            <a:r>
              <a:rPr lang="en-US" sz="2000" dirty="0">
                <a:latin typeface="Arial" panose="020B0604020202020204" pitchFamily="34" charset="0"/>
                <a:cs typeface="Arial" panose="020B0604020202020204" pitchFamily="34" charset="0"/>
              </a:rPr>
              <a:t>care coordination by allowing clients to participate in their care. </a:t>
            </a:r>
          </a:p>
          <a:p>
            <a:endParaRPr lang="en-US" dirty="0"/>
          </a:p>
        </p:txBody>
      </p:sp>
    </p:spTree>
    <p:extLst>
      <p:ext uri="{BB962C8B-B14F-4D97-AF65-F5344CB8AC3E}">
        <p14:creationId xmlns:p14="http://schemas.microsoft.com/office/powerpoint/2010/main" val="1808914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latin typeface="Arial" panose="020B0604020202020204" pitchFamily="34" charset="0"/>
                <a:cs typeface="Arial" panose="020B0604020202020204" pitchFamily="34" charset="0"/>
              </a:rPr>
              <a:t>National, state, and local policy provisions that raise ethical </a:t>
            </a:r>
            <a:r>
              <a:rPr lang="en-US" sz="3600" b="1" dirty="0" smtClean="0">
                <a:latin typeface="Arial" panose="020B0604020202020204" pitchFamily="34" charset="0"/>
                <a:cs typeface="Arial" panose="020B0604020202020204" pitchFamily="34" charset="0"/>
              </a:rPr>
              <a:t>questions (1 of 3)</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000" b="1" dirty="0" smtClean="0">
                <a:latin typeface="Arial" panose="020B0604020202020204" pitchFamily="34" charset="0"/>
                <a:cs typeface="Arial" panose="020B0604020202020204" pitchFamily="34" charset="0"/>
              </a:rPr>
              <a:t>At national level</a:t>
            </a:r>
            <a:r>
              <a:rPr lang="en-US" sz="2000" dirty="0" smtClean="0">
                <a:latin typeface="Arial" panose="020B0604020202020204" pitchFamily="34" charset="0"/>
                <a:cs typeface="Arial" panose="020B0604020202020204" pitchFamily="34" charset="0"/>
              </a:rPr>
              <a:t>: HIPAA </a:t>
            </a:r>
            <a:r>
              <a:rPr lang="en-US" sz="2000" dirty="0">
                <a:latin typeface="Arial" panose="020B0604020202020204" pitchFamily="34" charset="0"/>
                <a:cs typeface="Arial" panose="020B0604020202020204" pitchFamily="34" charset="0"/>
              </a:rPr>
              <a:t>data privacy provision raises ethical dilemmas in nursing homes when maintaining the confidentiality of patient </a:t>
            </a:r>
            <a:r>
              <a:rPr lang="en-US" sz="2000" dirty="0" smtClean="0">
                <a:latin typeface="Arial" panose="020B0604020202020204" pitchFamily="34" charset="0"/>
                <a:cs typeface="Arial" panose="020B0604020202020204" pitchFamily="34" charset="0"/>
              </a:rPr>
              <a:t>information.</a:t>
            </a:r>
          </a:p>
          <a:p>
            <a:r>
              <a:rPr lang="en-US" sz="2000" dirty="0" smtClean="0">
                <a:latin typeface="Arial" panose="020B0604020202020204" pitchFamily="34" charset="0"/>
                <a:cs typeface="Arial" panose="020B0604020202020204" pitchFamily="34" charset="0"/>
              </a:rPr>
              <a:t>Communication is difficult in nursing homes, because they deal with elderly adults (who experience memory loss) (</a:t>
            </a:r>
            <a:r>
              <a:rPr lang="en-US" sz="2000" dirty="0" err="1">
                <a:latin typeface="Arial" panose="020B0604020202020204" pitchFamily="34" charset="0"/>
                <a:cs typeface="Arial" panose="020B0604020202020204" pitchFamily="34" charset="0"/>
              </a:rPr>
              <a:t>Bollig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Rosland</a:t>
            </a:r>
            <a:r>
              <a:rPr lang="en-US" sz="2000" dirty="0">
                <a:latin typeface="Arial" panose="020B0604020202020204" pitchFamily="34" charset="0"/>
                <a:cs typeface="Arial" panose="020B0604020202020204" pitchFamily="34" charset="0"/>
              </a:rPr>
              <a:t>, &amp;</a:t>
            </a:r>
            <a:r>
              <a:rPr lang="en-US" sz="2000" dirty="0" smtClean="0">
                <a:latin typeface="Arial" panose="020B0604020202020204" pitchFamily="34" charset="0"/>
                <a:cs typeface="Arial" panose="020B0604020202020204" pitchFamily="34" charset="0"/>
              </a:rPr>
              <a:t> Heller, 2016).</a:t>
            </a:r>
          </a:p>
          <a:p>
            <a:r>
              <a:rPr lang="en-US" sz="2000" dirty="0" smtClean="0">
                <a:latin typeface="Arial" panose="020B0604020202020204" pitchFamily="34" charset="0"/>
                <a:cs typeface="Arial" panose="020B0604020202020204" pitchFamily="34" charset="0"/>
              </a:rPr>
              <a:t>Hence, nurses face challenges when obtaining </a:t>
            </a:r>
            <a:r>
              <a:rPr lang="en-US" sz="2000" dirty="0">
                <a:latin typeface="Arial" panose="020B0604020202020204" pitchFamily="34" charset="0"/>
                <a:cs typeface="Arial" panose="020B0604020202020204" pitchFamily="34" charset="0"/>
              </a:rPr>
              <a:t>informed </a:t>
            </a:r>
            <a:r>
              <a:rPr lang="en-US" sz="2000" dirty="0" smtClean="0">
                <a:latin typeface="Arial" panose="020B0604020202020204" pitchFamily="34" charset="0"/>
                <a:cs typeface="Arial" panose="020B0604020202020204" pitchFamily="34" charset="0"/>
              </a:rPr>
              <a:t>consent.</a:t>
            </a:r>
          </a:p>
          <a:p>
            <a:r>
              <a:rPr lang="en-US" sz="2000" b="1" dirty="0" smtClean="0">
                <a:latin typeface="Arial" panose="020B0604020202020204" pitchFamily="34" charset="0"/>
                <a:cs typeface="Arial" panose="020B0604020202020204" pitchFamily="34" charset="0"/>
              </a:rPr>
              <a:t>Ethical dilemma: </a:t>
            </a:r>
            <a:r>
              <a:rPr lang="en-US" sz="2000" dirty="0" smtClean="0">
                <a:latin typeface="Arial" panose="020B0604020202020204" pitchFamily="34" charset="0"/>
                <a:cs typeface="Arial" panose="020B0604020202020204" pitchFamily="34" charset="0"/>
              </a:rPr>
              <a:t>should nurses violate HIPAA and share patient information with family members and friends without informed consent.</a:t>
            </a:r>
          </a:p>
          <a:p>
            <a:endParaRPr lang="en-US" dirty="0"/>
          </a:p>
        </p:txBody>
      </p:sp>
    </p:spTree>
    <p:extLst>
      <p:ext uri="{BB962C8B-B14F-4D97-AF65-F5344CB8AC3E}">
        <p14:creationId xmlns:p14="http://schemas.microsoft.com/office/powerpoint/2010/main" val="2592804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National, state, and local policy provisions that raise ethical questions </a:t>
            </a:r>
            <a:r>
              <a:rPr lang="en-US" sz="3600" b="1" dirty="0" smtClean="0">
                <a:latin typeface="Arial" panose="020B0604020202020204" pitchFamily="34" charset="0"/>
                <a:cs typeface="Arial" panose="020B0604020202020204" pitchFamily="34" charset="0"/>
              </a:rPr>
              <a:t>(2 </a:t>
            </a:r>
            <a:r>
              <a:rPr lang="en-US" sz="3600" b="1" dirty="0">
                <a:latin typeface="Arial" panose="020B0604020202020204" pitchFamily="34" charset="0"/>
                <a:cs typeface="Arial" panose="020B0604020202020204" pitchFamily="34" charset="0"/>
              </a:rPr>
              <a:t>of 3)</a:t>
            </a:r>
            <a:endParaRPr lang="en-US" sz="3600" dirty="0"/>
          </a:p>
        </p:txBody>
      </p:sp>
      <p:sp>
        <p:nvSpPr>
          <p:cNvPr id="3" name="Content Placeholder 2"/>
          <p:cNvSpPr>
            <a:spLocks noGrp="1"/>
          </p:cNvSpPr>
          <p:nvPr>
            <p:ph idx="1"/>
          </p:nvPr>
        </p:nvSpPr>
        <p:spPr>
          <a:xfrm>
            <a:off x="1295401" y="2556932"/>
            <a:ext cx="7143205" cy="3318936"/>
          </a:xfrm>
        </p:spPr>
        <p:txBody>
          <a:bodyPr>
            <a:normAutofit/>
          </a:bodyPr>
          <a:lstStyle/>
          <a:p>
            <a:r>
              <a:rPr lang="en-US" sz="2000" b="1" dirty="0" smtClean="0">
                <a:latin typeface="Arial" panose="020B0604020202020204" pitchFamily="34" charset="0"/>
                <a:cs typeface="Arial" panose="020B0604020202020204" pitchFamily="34" charset="0"/>
              </a:rPr>
              <a:t>At </a:t>
            </a:r>
            <a:r>
              <a:rPr lang="en-US" sz="2000" b="1" dirty="0">
                <a:latin typeface="Arial" panose="020B0604020202020204" pitchFamily="34" charset="0"/>
                <a:cs typeface="Arial" panose="020B0604020202020204" pitchFamily="34" charset="0"/>
              </a:rPr>
              <a:t>state level: </a:t>
            </a:r>
            <a:r>
              <a:rPr lang="en-US" sz="2000" dirty="0">
                <a:latin typeface="Arial" panose="020B0604020202020204" pitchFamily="34" charset="0"/>
                <a:cs typeface="Arial" panose="020B0604020202020204" pitchFamily="34" charset="0"/>
              </a:rPr>
              <a:t>S</a:t>
            </a:r>
            <a:r>
              <a:rPr lang="en-US" sz="2000" dirty="0" smtClean="0">
                <a:latin typeface="Arial" panose="020B0604020202020204" pitchFamily="34" charset="0"/>
                <a:cs typeface="Arial" panose="020B0604020202020204" pitchFamily="34" charset="0"/>
              </a:rPr>
              <a:t>tate </a:t>
            </a:r>
            <a:r>
              <a:rPr lang="en-US" sz="2000" dirty="0">
                <a:latin typeface="Arial" panose="020B0604020202020204" pitchFamily="34" charset="0"/>
                <a:cs typeface="Arial" panose="020B0604020202020204" pitchFamily="34" charset="0"/>
              </a:rPr>
              <a:t>payment reform policy raises ethical dilemmas during COVID-19 treatment in </a:t>
            </a:r>
            <a:r>
              <a:rPr lang="en-US" sz="2000" dirty="0" smtClean="0">
                <a:latin typeface="Arial" panose="020B0604020202020204" pitchFamily="34" charset="0"/>
                <a:cs typeface="Arial" panose="020B0604020202020204" pitchFamily="34" charset="0"/>
              </a:rPr>
              <a:t>nursing </a:t>
            </a:r>
            <a:r>
              <a:rPr lang="en-US" sz="2000" dirty="0">
                <a:latin typeface="Arial" panose="020B0604020202020204" pitchFamily="34" charset="0"/>
                <a:cs typeface="Arial" panose="020B0604020202020204" pitchFamily="34" charset="0"/>
              </a:rPr>
              <a:t>homes. </a:t>
            </a:r>
            <a:endParaRPr lang="en-US" sz="2000" dirty="0" smtClean="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Grabowski (2020) found that elderly adults in nursing homes were affected by the COVID-19 the most. </a:t>
            </a:r>
            <a:endParaRPr lang="en-US" sz="2000" dirty="0" smtClean="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Since state payment reform limits the funds getting to nursing </a:t>
            </a:r>
            <a:r>
              <a:rPr lang="en-US" sz="2000" dirty="0" smtClean="0">
                <a:latin typeface="Arial" panose="020B0604020202020204" pitchFamily="34" charset="0"/>
                <a:cs typeface="Arial" panose="020B0604020202020204" pitchFamily="34" charset="0"/>
              </a:rPr>
              <a:t>homes.</a:t>
            </a:r>
          </a:p>
          <a:p>
            <a:r>
              <a:rPr lang="en-US" sz="2000" b="1" dirty="0" smtClean="0">
                <a:latin typeface="Arial" panose="020B0604020202020204" pitchFamily="34" charset="0"/>
                <a:cs typeface="Arial" panose="020B0604020202020204" pitchFamily="34" charset="0"/>
              </a:rPr>
              <a:t>Ethical dilemma: </a:t>
            </a:r>
            <a:r>
              <a:rPr lang="en-US" sz="2000" dirty="0">
                <a:latin typeface="Arial" panose="020B0604020202020204" pitchFamily="34" charset="0"/>
                <a:cs typeface="Arial" panose="020B0604020202020204" pitchFamily="34" charset="0"/>
              </a:rPr>
              <a:t>S</a:t>
            </a:r>
            <a:r>
              <a:rPr lang="en-US" sz="2000" dirty="0" smtClean="0">
                <a:latin typeface="Arial" panose="020B0604020202020204" pitchFamily="34" charset="0"/>
                <a:cs typeface="Arial" panose="020B0604020202020204" pitchFamily="34" charset="0"/>
              </a:rPr>
              <a:t>hould nurses use </a:t>
            </a:r>
            <a:r>
              <a:rPr lang="en-US" sz="2000" dirty="0">
                <a:latin typeface="Arial" panose="020B0604020202020204" pitchFamily="34" charset="0"/>
                <a:cs typeface="Arial" panose="020B0604020202020204" pitchFamily="34" charset="0"/>
              </a:rPr>
              <a:t>available resources to manage COVID-19 or continue offering </a:t>
            </a:r>
            <a:r>
              <a:rPr lang="en-US" sz="2000" dirty="0" smtClean="0">
                <a:latin typeface="Arial" panose="020B0604020202020204" pitchFamily="34" charset="0"/>
                <a:cs typeface="Arial" panose="020B0604020202020204" pitchFamily="34" charset="0"/>
              </a:rPr>
              <a:t>usual </a:t>
            </a:r>
            <a:r>
              <a:rPr lang="en-US" sz="2000" dirty="0">
                <a:latin typeface="Arial" panose="020B0604020202020204" pitchFamily="34" charset="0"/>
                <a:cs typeface="Arial" panose="020B0604020202020204" pitchFamily="34" charset="0"/>
              </a:rPr>
              <a:t>nursing home services. </a:t>
            </a:r>
          </a:p>
        </p:txBody>
      </p:sp>
      <p:pic>
        <p:nvPicPr>
          <p:cNvPr id="4" name="Picture 3"/>
          <p:cNvPicPr>
            <a:picLocks noChangeAspect="1"/>
          </p:cNvPicPr>
          <p:nvPr/>
        </p:nvPicPr>
        <p:blipFill>
          <a:blip r:embed="rId3"/>
          <a:stretch>
            <a:fillRect/>
          </a:stretch>
        </p:blipFill>
        <p:spPr>
          <a:xfrm>
            <a:off x="8438606" y="2704012"/>
            <a:ext cx="2920302" cy="1789611"/>
          </a:xfrm>
          <a:prstGeom prst="rect">
            <a:avLst/>
          </a:prstGeom>
        </p:spPr>
      </p:pic>
      <p:sp>
        <p:nvSpPr>
          <p:cNvPr id="5" name="TextBox 4"/>
          <p:cNvSpPr txBox="1"/>
          <p:nvPr/>
        </p:nvSpPr>
        <p:spPr>
          <a:xfrm>
            <a:off x="8438606" y="4650377"/>
            <a:ext cx="2920302" cy="646331"/>
          </a:xfrm>
          <a:prstGeom prst="rect">
            <a:avLst/>
          </a:prstGeom>
          <a:noFill/>
        </p:spPr>
        <p:txBody>
          <a:bodyPr wrap="square" rtlCol="0">
            <a:spAutoFit/>
          </a:bodyPr>
          <a:lstStyle/>
          <a:p>
            <a:r>
              <a:rPr lang="en-US" sz="900" dirty="0" smtClean="0">
                <a:latin typeface="Arial" panose="020B0604020202020204" pitchFamily="34" charset="0"/>
                <a:cs typeface="Arial" panose="020B0604020202020204" pitchFamily="34" charset="0"/>
              </a:rPr>
              <a:t>COVID-19 threat to nursing homes. </a:t>
            </a:r>
            <a:r>
              <a:rPr lang="en-US" sz="900" dirty="0">
                <a:latin typeface="Arial" panose="020B0604020202020204" pitchFamily="34" charset="0"/>
                <a:cs typeface="Arial" panose="020B0604020202020204" pitchFamily="34" charset="0"/>
              </a:rPr>
              <a:t>Taken from https://www.11alive.com/article/news/investigations/the-reveal/nursing-home-federal-funding-during-covid19/85-aefd15ef-da9a-4119-8536-6c1f7526f0af</a:t>
            </a:r>
          </a:p>
        </p:txBody>
      </p:sp>
    </p:spTree>
    <p:extLst>
      <p:ext uri="{BB962C8B-B14F-4D97-AF65-F5344CB8AC3E}">
        <p14:creationId xmlns:p14="http://schemas.microsoft.com/office/powerpoint/2010/main" val="1576873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National, state, and local policy provisions that raise ethical questions </a:t>
            </a:r>
            <a:r>
              <a:rPr lang="en-US" sz="3600" b="1" dirty="0" smtClean="0">
                <a:latin typeface="Arial" panose="020B0604020202020204" pitchFamily="34" charset="0"/>
                <a:cs typeface="Arial" panose="020B0604020202020204" pitchFamily="34" charset="0"/>
              </a:rPr>
              <a:t>(3 </a:t>
            </a:r>
            <a:r>
              <a:rPr lang="en-US" sz="3600" b="1" dirty="0">
                <a:latin typeface="Arial" panose="020B0604020202020204" pitchFamily="34" charset="0"/>
                <a:cs typeface="Arial" panose="020B0604020202020204" pitchFamily="34" charset="0"/>
              </a:rPr>
              <a:t>of 3)</a:t>
            </a:r>
            <a:endParaRPr lang="en-US" sz="3600" dirty="0"/>
          </a:p>
        </p:txBody>
      </p:sp>
      <p:sp>
        <p:nvSpPr>
          <p:cNvPr id="3" name="Content Placeholder 2"/>
          <p:cNvSpPr>
            <a:spLocks noGrp="1"/>
          </p:cNvSpPr>
          <p:nvPr>
            <p:ph idx="1"/>
          </p:nvPr>
        </p:nvSpPr>
        <p:spPr>
          <a:xfrm>
            <a:off x="1295401" y="2556932"/>
            <a:ext cx="7495902" cy="3318936"/>
          </a:xfrm>
        </p:spPr>
        <p:txBody>
          <a:bodyPr>
            <a:normAutofit/>
          </a:bodyPr>
          <a:lstStyle/>
          <a:p>
            <a:r>
              <a:rPr lang="en-US" sz="2000" b="1" dirty="0">
                <a:latin typeface="Arial" panose="020B0604020202020204" pitchFamily="34" charset="0"/>
                <a:cs typeface="Arial" panose="020B0604020202020204" pitchFamily="34" charset="0"/>
              </a:rPr>
              <a:t>At the local </a:t>
            </a:r>
            <a:r>
              <a:rPr lang="en-US" sz="2000" b="1" dirty="0" smtClean="0">
                <a:latin typeface="Arial" panose="020B0604020202020204" pitchFamily="34" charset="0"/>
                <a:cs typeface="Arial" panose="020B0604020202020204" pitchFamily="34" charset="0"/>
              </a:rPr>
              <a:t>level: </a:t>
            </a:r>
            <a:r>
              <a:rPr lang="en-US" sz="2000" dirty="0" smtClean="0">
                <a:latin typeface="Arial" panose="020B0604020202020204" pitchFamily="34" charset="0"/>
                <a:cs typeface="Arial" panose="020B0604020202020204" pitchFamily="34" charset="0"/>
              </a:rPr>
              <a:t>Delaware </a:t>
            </a:r>
            <a:r>
              <a:rPr lang="en-US" sz="2000" dirty="0">
                <a:latin typeface="Arial" panose="020B0604020202020204" pitchFamily="34" charset="0"/>
                <a:cs typeface="Arial" panose="020B0604020202020204" pitchFamily="34" charset="0"/>
              </a:rPr>
              <a:t>County has an opioid prescription </a:t>
            </a:r>
            <a:r>
              <a:rPr lang="en-US" sz="2000" dirty="0" smtClean="0">
                <a:latin typeface="Arial" panose="020B0604020202020204" pitchFamily="34" charset="0"/>
                <a:cs typeface="Arial" panose="020B0604020202020204" pitchFamily="34" charset="0"/>
              </a:rPr>
              <a:t>policy (Ballotpedia.org</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2021</a:t>
            </a:r>
            <a:r>
              <a:rPr lang="en-US" sz="2000" dirty="0" smtClean="0">
                <a:latin typeface="Arial" panose="020B0604020202020204" pitchFamily="34" charset="0"/>
                <a:cs typeface="Arial" panose="020B0604020202020204" pitchFamily="34" charset="0"/>
              </a:rPr>
              <a:t>).</a:t>
            </a:r>
            <a:endParaRPr lang="en-US" sz="2000" dirty="0" smtClean="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N</a:t>
            </a:r>
            <a:r>
              <a:rPr lang="en-US" sz="2000" dirty="0" smtClean="0">
                <a:latin typeface="Arial" panose="020B0604020202020204" pitchFamily="34" charset="0"/>
                <a:cs typeface="Arial" panose="020B0604020202020204" pitchFamily="34" charset="0"/>
              </a:rPr>
              <a:t>ursing </a:t>
            </a:r>
            <a:r>
              <a:rPr lang="en-US" sz="2000" dirty="0">
                <a:latin typeface="Arial" panose="020B0604020202020204" pitchFamily="34" charset="0"/>
                <a:cs typeface="Arial" panose="020B0604020202020204" pitchFamily="34" charset="0"/>
              </a:rPr>
              <a:t>homes deal with patients who might be suffering from chronic </a:t>
            </a:r>
            <a:r>
              <a:rPr lang="en-US" sz="2000" dirty="0" smtClean="0">
                <a:latin typeface="Arial" panose="020B0604020202020204" pitchFamily="34" charset="0"/>
                <a:cs typeface="Arial" panose="020B0604020202020204" pitchFamily="34" charset="0"/>
              </a:rPr>
              <a:t>pain.</a:t>
            </a:r>
          </a:p>
          <a:p>
            <a:r>
              <a:rPr lang="en-US" sz="2000" b="1" dirty="0">
                <a:latin typeface="Arial" panose="020B0604020202020204" pitchFamily="34" charset="0"/>
                <a:cs typeface="Arial" panose="020B0604020202020204" pitchFamily="34" charset="0"/>
              </a:rPr>
              <a:t>E</a:t>
            </a:r>
            <a:r>
              <a:rPr lang="en-US" sz="2000" b="1" dirty="0" smtClean="0">
                <a:latin typeface="Arial" panose="020B0604020202020204" pitchFamily="34" charset="0"/>
                <a:cs typeface="Arial" panose="020B0604020202020204" pitchFamily="34" charset="0"/>
              </a:rPr>
              <a:t>thical dilemma</a:t>
            </a:r>
            <a:r>
              <a:rPr lang="en-US" sz="2000" dirty="0" smtClean="0">
                <a:latin typeface="Arial" panose="020B0604020202020204" pitchFamily="34" charset="0"/>
                <a:cs typeface="Arial" panose="020B0604020202020204" pitchFamily="34" charset="0"/>
              </a:rPr>
              <a:t>: Should the nurse allow </a:t>
            </a:r>
            <a:r>
              <a:rPr lang="en-US" sz="2000" dirty="0">
                <a:latin typeface="Arial" panose="020B0604020202020204" pitchFamily="34" charset="0"/>
                <a:cs typeface="Arial" panose="020B0604020202020204" pitchFamily="34" charset="0"/>
              </a:rPr>
              <a:t>elderly adults to endure pain or prescribe opioid medication for more than seven days. </a:t>
            </a:r>
          </a:p>
        </p:txBody>
      </p:sp>
      <p:pic>
        <p:nvPicPr>
          <p:cNvPr id="4" name="Picture 3"/>
          <p:cNvPicPr>
            <a:picLocks noChangeAspect="1"/>
          </p:cNvPicPr>
          <p:nvPr/>
        </p:nvPicPr>
        <p:blipFill>
          <a:blip r:embed="rId3"/>
          <a:stretch>
            <a:fillRect/>
          </a:stretch>
        </p:blipFill>
        <p:spPr>
          <a:xfrm>
            <a:off x="8791303" y="2556932"/>
            <a:ext cx="2266950" cy="1752600"/>
          </a:xfrm>
          <a:prstGeom prst="rect">
            <a:avLst/>
          </a:prstGeom>
        </p:spPr>
      </p:pic>
      <p:sp>
        <p:nvSpPr>
          <p:cNvPr id="5" name="TextBox 4"/>
          <p:cNvSpPr txBox="1"/>
          <p:nvPr/>
        </p:nvSpPr>
        <p:spPr>
          <a:xfrm>
            <a:off x="8735753" y="4584868"/>
            <a:ext cx="2322500" cy="507831"/>
          </a:xfrm>
          <a:prstGeom prst="rect">
            <a:avLst/>
          </a:prstGeom>
          <a:noFill/>
        </p:spPr>
        <p:txBody>
          <a:bodyPr wrap="square" rtlCol="0">
            <a:spAutoFit/>
          </a:bodyPr>
          <a:lstStyle/>
          <a:p>
            <a:r>
              <a:rPr lang="en-US" sz="900" dirty="0" smtClean="0">
                <a:latin typeface="Arial" panose="020B0604020202020204" pitchFamily="34" charset="0"/>
                <a:cs typeface="Arial" panose="020B0604020202020204" pitchFamily="34" charset="0"/>
              </a:rPr>
              <a:t>Opioid. </a:t>
            </a:r>
            <a:r>
              <a:rPr lang="en-US" sz="900" dirty="0">
                <a:latin typeface="Arial" panose="020B0604020202020204" pitchFamily="34" charset="0"/>
                <a:cs typeface="Arial" panose="020B0604020202020204" pitchFamily="34" charset="0"/>
              </a:rPr>
              <a:t>Taken from https://www.oecd.org/els/health-systems/opioids.htm </a:t>
            </a:r>
          </a:p>
        </p:txBody>
      </p:sp>
    </p:spTree>
    <p:extLst>
      <p:ext uri="{BB962C8B-B14F-4D97-AF65-F5344CB8AC3E}">
        <p14:creationId xmlns:p14="http://schemas.microsoft.com/office/powerpoint/2010/main" val="1168113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Impact of nursing code of ethics on care coordination and continuum</a:t>
            </a:r>
          </a:p>
        </p:txBody>
      </p:sp>
      <p:sp>
        <p:nvSpPr>
          <p:cNvPr id="3" name="Content Placeholder 2"/>
          <p:cNvSpPr>
            <a:spLocks noGrp="1"/>
          </p:cNvSpPr>
          <p:nvPr>
            <p:ph idx="1"/>
          </p:nvPr>
        </p:nvSpPr>
        <p:spPr/>
        <p:txBody>
          <a:bodyPr>
            <a:normAutofit/>
          </a:bodyPr>
          <a:lstStyle/>
          <a:p>
            <a:r>
              <a:rPr lang="en-US" sz="2000" dirty="0">
                <a:latin typeface="Arial" panose="020B0604020202020204" pitchFamily="34" charset="0"/>
                <a:cs typeface="Arial" panose="020B0604020202020204" pitchFamily="34" charset="0"/>
              </a:rPr>
              <a:t>Nurses use the code of ethics as a guide </a:t>
            </a:r>
            <a:r>
              <a:rPr lang="en-US" sz="2000" dirty="0" smtClean="0">
                <a:latin typeface="Arial" panose="020B0604020202020204" pitchFamily="34" charset="0"/>
                <a:cs typeface="Arial" panose="020B0604020202020204" pitchFamily="34" charset="0"/>
              </a:rPr>
              <a:t>.</a:t>
            </a:r>
          </a:p>
          <a:p>
            <a:r>
              <a:rPr lang="en-US" sz="2000" dirty="0">
                <a:latin typeface="Arial" panose="020B0604020202020204" pitchFamily="34" charset="0"/>
                <a:cs typeface="Arial" panose="020B0604020202020204" pitchFamily="34" charset="0"/>
              </a:rPr>
              <a:t>C</a:t>
            </a:r>
            <a:r>
              <a:rPr lang="en-US" sz="2000" dirty="0" smtClean="0">
                <a:latin typeface="Arial" panose="020B0604020202020204" pitchFamily="34" charset="0"/>
                <a:cs typeface="Arial" panose="020B0604020202020204" pitchFamily="34" charset="0"/>
              </a:rPr>
              <a:t>odes </a:t>
            </a:r>
            <a:r>
              <a:rPr lang="en-US" sz="2000" dirty="0">
                <a:latin typeface="Arial" panose="020B0604020202020204" pitchFamily="34" charset="0"/>
                <a:cs typeface="Arial" panose="020B0604020202020204" pitchFamily="34" charset="0"/>
              </a:rPr>
              <a:t>of ethics affect care coordination effectively because they remind nurses about their commitment to nursing </a:t>
            </a:r>
            <a:r>
              <a:rPr lang="en-US" sz="2000" dirty="0" smtClean="0">
                <a:latin typeface="Arial" panose="020B0604020202020204" pitchFamily="34" charset="0"/>
                <a:cs typeface="Arial" panose="020B0604020202020204" pitchFamily="34" charset="0"/>
              </a:rPr>
              <a:t>homes.</a:t>
            </a:r>
          </a:p>
          <a:p>
            <a:r>
              <a:rPr lang="en-US" sz="2000" dirty="0">
                <a:latin typeface="Arial" panose="020B0604020202020204" pitchFamily="34" charset="0"/>
                <a:cs typeface="Arial" panose="020B0604020202020204" pitchFamily="34" charset="0"/>
              </a:rPr>
              <a:t>However, </a:t>
            </a:r>
            <a:r>
              <a:rPr lang="en-US" sz="2000" dirty="0" smtClean="0">
                <a:latin typeface="Arial" panose="020B0604020202020204" pitchFamily="34" charset="0"/>
                <a:cs typeface="Arial" panose="020B0604020202020204" pitchFamily="34" charset="0"/>
              </a:rPr>
              <a:t>some </a:t>
            </a:r>
            <a:r>
              <a:rPr lang="en-US" sz="2000" dirty="0">
                <a:latin typeface="Arial" panose="020B0604020202020204" pitchFamily="34" charset="0"/>
                <a:cs typeface="Arial" panose="020B0604020202020204" pitchFamily="34" charset="0"/>
              </a:rPr>
              <a:t>code of ethics puts a lot of pressure on </a:t>
            </a:r>
            <a:r>
              <a:rPr lang="en-US" sz="2000" dirty="0" smtClean="0">
                <a:latin typeface="Arial" panose="020B0604020202020204" pitchFamily="34" charset="0"/>
                <a:cs typeface="Arial" panose="020B0604020202020204" pitchFamily="34" charset="0"/>
              </a:rPr>
              <a:t>nurses.</a:t>
            </a:r>
          </a:p>
          <a:p>
            <a:r>
              <a:rPr lang="en-US" sz="2000" dirty="0" smtClean="0">
                <a:latin typeface="Arial" panose="020B0604020202020204" pitchFamily="34" charset="0"/>
                <a:cs typeface="Arial" panose="020B0604020202020204" pitchFamily="34" charset="0"/>
              </a:rPr>
              <a:t>When nurses are required to prioritize patient interests, they can suffer </a:t>
            </a:r>
            <a:r>
              <a:rPr lang="en-US" sz="2000" dirty="0">
                <a:latin typeface="Arial" panose="020B0604020202020204" pitchFamily="34" charset="0"/>
                <a:cs typeface="Arial" panose="020B0604020202020204" pitchFamily="34" charset="0"/>
              </a:rPr>
              <a:t>psychological stress and </a:t>
            </a:r>
            <a:r>
              <a:rPr lang="en-US" sz="2000" dirty="0" smtClean="0">
                <a:latin typeface="Arial" panose="020B0604020202020204" pitchFamily="34" charset="0"/>
                <a:cs typeface="Arial" panose="020B0604020202020204" pitchFamily="34" charset="0"/>
              </a:rPr>
              <a:t>burnout.</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371745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180</TotalTime>
  <Words>2291</Words>
  <Application>Microsoft Office PowerPoint</Application>
  <PresentationFormat>Widescreen</PresentationFormat>
  <Paragraphs>106</Paragraphs>
  <Slides>14</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Garamond</vt:lpstr>
      <vt:lpstr>Organic</vt:lpstr>
      <vt:lpstr>Ethical And Policy Issues Related To The Coordination Of Care</vt:lpstr>
      <vt:lpstr>Objectives</vt:lpstr>
      <vt:lpstr>Introduction</vt:lpstr>
      <vt:lpstr>Governmental policies and how they affect the coordination of care (1 of 2)</vt:lpstr>
      <vt:lpstr>Governmental policies and how they affect the coordination of care (2 of 2)</vt:lpstr>
      <vt:lpstr>National, state, and local policy provisions that raise ethical questions (1 of 3)</vt:lpstr>
      <vt:lpstr>National, state, and local policy provisions that raise ethical questions (2 of 3)</vt:lpstr>
      <vt:lpstr>National, state, and local policy provisions that raise ethical questions (3 of 3)</vt:lpstr>
      <vt:lpstr>Impact of nursing code of ethics on care coordination and continuum</vt:lpstr>
      <vt:lpstr>Healthy People 2020 factors that facilitate health, health disparities, and access to services</vt:lpstr>
      <vt:lpstr>Ethical and policy issues in nursing homes care coordination</vt:lpstr>
      <vt:lpstr>Conclusion</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And Policy Issues Related To The Coordination Of Care</dc:title>
  <dc:creator>simon</dc:creator>
  <cp:lastModifiedBy>simon</cp:lastModifiedBy>
  <cp:revision>51</cp:revision>
  <dcterms:created xsi:type="dcterms:W3CDTF">2021-08-05T00:29:15Z</dcterms:created>
  <dcterms:modified xsi:type="dcterms:W3CDTF">2021-08-07T04:37:04Z</dcterms:modified>
</cp:coreProperties>
</file>