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9" r:id="rId4"/>
    <p:sldId id="258" r:id="rId5"/>
    <p:sldId id="259" r:id="rId6"/>
    <p:sldId id="260" r:id="rId7"/>
    <p:sldId id="268" r:id="rId8"/>
    <p:sldId id="261" r:id="rId9"/>
    <p:sldId id="262" r:id="rId10"/>
    <p:sldId id="264"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9518" autoAdjust="0"/>
  </p:normalViewPr>
  <p:slideViewPr>
    <p:cSldViewPr snapToGrid="0">
      <p:cViewPr varScale="1">
        <p:scale>
          <a:sx n="62" d="100"/>
          <a:sy n="62" d="100"/>
        </p:scale>
        <p:origin x="10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43F86B-0F15-4D3C-9308-037CD910EC37}" type="datetimeFigureOut">
              <a:rPr lang="en-US" smtClean="0"/>
              <a:t>8/5/2021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21A4E2-5D69-44B7-8533-BCF98737E42D}" type="slidenum">
              <a:rPr lang="en-US" smtClean="0"/>
              <a:t>‹#›</a:t>
            </a:fld>
            <a:endParaRPr lang="en-US"/>
          </a:p>
        </p:txBody>
      </p:sp>
    </p:spTree>
    <p:extLst>
      <p:ext uri="{BB962C8B-B14F-4D97-AF65-F5344CB8AC3E}">
        <p14:creationId xmlns:p14="http://schemas.microsoft.com/office/powerpoint/2010/main" val="405287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Surveillance is regarded as an approach that is used to monitor the different behaviors, activities, and information to gather information, manage, influence, and direct.</a:t>
            </a:r>
          </a:p>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 It takes different forms and can even include observation from afar through electronic equipment such as using closed-circuit television (CCTV). </a:t>
            </a: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2</a:t>
            </a:fld>
            <a:endParaRPr lang="en-US"/>
          </a:p>
        </p:txBody>
      </p:sp>
    </p:spTree>
    <p:extLst>
      <p:ext uri="{BB962C8B-B14F-4D97-AF65-F5344CB8AC3E}">
        <p14:creationId xmlns:p14="http://schemas.microsoft.com/office/powerpoint/2010/main" val="1645590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There are no other ways that these can be achieved using the other forms of security.  In most cases, there are higher chances that the user can forget passwords and pins, but facial recognition will always be available. Biometrics is essential for providing exactly what the consumers want </a:t>
            </a:r>
          </a:p>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The state is essential for ensuring that the different inherent biological changes cannot be changed. </a:t>
            </a:r>
          </a:p>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Biometrics are sophisticated and cannot allow one to sue stolen biometrics more effectively than typical biometrics. .</a:t>
            </a:r>
          </a:p>
          <a:p>
            <a:pPr marL="171450" indent="-171450">
              <a:buFont typeface="Wingdings" panose="05000000000000000000" pitchFamily="2" charset="2"/>
              <a:buChar char="§"/>
            </a:pPr>
            <a:endParaRPr lang="en-US" sz="1800" dirty="0">
              <a:effectLst/>
              <a:latin typeface="Times New Roman" panose="02020603050405020304" pitchFamily="18"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4421A4E2-5D69-44B7-8533-BCF98737E42D}" type="slidenum">
              <a:rPr lang="en-US" smtClean="0"/>
              <a:t>11</a:t>
            </a:fld>
            <a:endParaRPr lang="en-US"/>
          </a:p>
        </p:txBody>
      </p:sp>
    </p:spTree>
    <p:extLst>
      <p:ext uri="{BB962C8B-B14F-4D97-AF65-F5344CB8AC3E}">
        <p14:creationId xmlns:p14="http://schemas.microsoft.com/office/powerpoint/2010/main" val="2454508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As a result of using face recognition technologies and becoming more effective through the use of cameras that can record more significant information, identification and tracking could become the norm in various settings.</a:t>
            </a:r>
          </a:p>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 Biometrics is likely to be used in various social security numbers. When such information is compromised, it is tough for that information to be recovered. </a:t>
            </a:r>
          </a:p>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  This is as a result of losing or have damaged body parts. Therefore, these kinds of people are likely to find it hard to cope with this surveillance process. </a:t>
            </a:r>
          </a:p>
        </p:txBody>
      </p:sp>
      <p:sp>
        <p:nvSpPr>
          <p:cNvPr id="4" name="Slide Number Placeholder 3"/>
          <p:cNvSpPr>
            <a:spLocks noGrp="1"/>
          </p:cNvSpPr>
          <p:nvPr>
            <p:ph type="sldNum" sz="quarter" idx="5"/>
          </p:nvPr>
        </p:nvSpPr>
        <p:spPr/>
        <p:txBody>
          <a:bodyPr/>
          <a:lstStyle/>
          <a:p>
            <a:fld id="{4421A4E2-5D69-44B7-8533-BCF98737E42D}" type="slidenum">
              <a:rPr lang="en-US" smtClean="0"/>
              <a:t>12</a:t>
            </a:fld>
            <a:endParaRPr lang="en-US"/>
          </a:p>
        </p:txBody>
      </p:sp>
    </p:spTree>
    <p:extLst>
      <p:ext uri="{BB962C8B-B14F-4D97-AF65-F5344CB8AC3E}">
        <p14:creationId xmlns:p14="http://schemas.microsoft.com/office/powerpoint/2010/main" val="2632728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sz="1800" dirty="0">
              <a:effectLst/>
              <a:latin typeface="Times New Roman" panose="02020603050405020304" pitchFamily="18"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4421A4E2-5D69-44B7-8533-BCF98737E42D}" type="slidenum">
              <a:rPr lang="en-US" smtClean="0"/>
              <a:t>13</a:t>
            </a:fld>
            <a:endParaRPr lang="en-US"/>
          </a:p>
        </p:txBody>
      </p:sp>
    </p:spTree>
    <p:extLst>
      <p:ext uri="{BB962C8B-B14F-4D97-AF65-F5344CB8AC3E}">
        <p14:creationId xmlns:p14="http://schemas.microsoft.com/office/powerpoint/2010/main" val="400042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US" dirty="0"/>
              <a:t>CCTV camera for surveillance state</a:t>
            </a:r>
          </a:p>
        </p:txBody>
      </p:sp>
      <p:sp>
        <p:nvSpPr>
          <p:cNvPr id="4" name="Slide Number Placeholder 3"/>
          <p:cNvSpPr>
            <a:spLocks noGrp="1"/>
          </p:cNvSpPr>
          <p:nvPr>
            <p:ph type="sldNum" sz="quarter" idx="5"/>
          </p:nvPr>
        </p:nvSpPr>
        <p:spPr/>
        <p:txBody>
          <a:bodyPr/>
          <a:lstStyle/>
          <a:p>
            <a:fld id="{4421A4E2-5D69-44B7-8533-BCF98737E42D}" type="slidenum">
              <a:rPr lang="en-US" smtClean="0"/>
              <a:t>3</a:t>
            </a:fld>
            <a:endParaRPr lang="en-US"/>
          </a:p>
        </p:txBody>
      </p:sp>
    </p:spTree>
    <p:extLst>
      <p:ext uri="{BB962C8B-B14F-4D97-AF65-F5344CB8AC3E}">
        <p14:creationId xmlns:p14="http://schemas.microsoft.com/office/powerpoint/2010/main" val="2337709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Surveillance is used by the state for intelligence gathering of information, preventing crime, protecting different processes, and investigating crime in different ways.</a:t>
            </a: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4</a:t>
            </a:fld>
            <a:endParaRPr lang="en-US"/>
          </a:p>
        </p:txBody>
      </p:sp>
    </p:spTree>
    <p:extLst>
      <p:ext uri="{BB962C8B-B14F-4D97-AF65-F5344CB8AC3E}">
        <p14:creationId xmlns:p14="http://schemas.microsoft.com/office/powerpoint/2010/main" val="2359724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There are different ways that the state used to carry out surveillance. </a:t>
            </a:r>
          </a:p>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Some of these approaches include computers, telephones, cameras, social network analysis, biometric, corporate, wireless tracking, and the internet of things</a:t>
            </a: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5</a:t>
            </a:fld>
            <a:endParaRPr lang="en-US"/>
          </a:p>
        </p:txBody>
      </p:sp>
    </p:spTree>
    <p:extLst>
      <p:ext uri="{BB962C8B-B14F-4D97-AF65-F5344CB8AC3E}">
        <p14:creationId xmlns:p14="http://schemas.microsoft.com/office/powerpoint/2010/main" val="2848544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Biometric surveillance is featured as a form of technology known for measuring and analyzing human behavioral and physical characteristics to identify, authentic, and screening. </a:t>
            </a: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6</a:t>
            </a:fld>
            <a:endParaRPr lang="en-US"/>
          </a:p>
        </p:txBody>
      </p:sp>
    </p:spTree>
    <p:extLst>
      <p:ext uri="{BB962C8B-B14F-4D97-AF65-F5344CB8AC3E}">
        <p14:creationId xmlns:p14="http://schemas.microsoft.com/office/powerpoint/2010/main" val="4139232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7</a:t>
            </a:fld>
            <a:endParaRPr lang="en-US"/>
          </a:p>
        </p:txBody>
      </p:sp>
    </p:spTree>
    <p:extLst>
      <p:ext uri="{BB962C8B-B14F-4D97-AF65-F5344CB8AC3E}">
        <p14:creationId xmlns:p14="http://schemas.microsoft.com/office/powerpoint/2010/main" val="949890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These  physical features that cannot be edited and they are unique for everyone.</a:t>
            </a:r>
          </a:p>
          <a:p>
            <a:pPr marL="171450" indent="-171450">
              <a:buFont typeface="Wingdings" panose="05000000000000000000" pitchFamily="2" charset="2"/>
              <a:buChar char="§"/>
            </a:pPr>
            <a:r>
              <a:rPr lang="en-US" sz="1800" dirty="0">
                <a:effectLst/>
                <a:latin typeface="Times New Roman" panose="02020603050405020304" pitchFamily="18" charset="0"/>
              </a:rPr>
              <a:t>Everyone has different features. </a:t>
            </a: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8</a:t>
            </a:fld>
            <a:endParaRPr lang="en-US"/>
          </a:p>
        </p:txBody>
      </p:sp>
    </p:spTree>
    <p:extLst>
      <p:ext uri="{BB962C8B-B14F-4D97-AF65-F5344CB8AC3E}">
        <p14:creationId xmlns:p14="http://schemas.microsoft.com/office/powerpoint/2010/main" val="407349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These are unique behavioral features that cannot not be alerted</a:t>
            </a:r>
            <a:r>
              <a:rPr lang="en-US" sz="1800" dirty="0">
                <a:effectLst/>
                <a:latin typeface="Times New Roman" panose="02020603050405020304" pitchFamily="18" charset="0"/>
              </a:rPr>
              <a:t>. </a:t>
            </a: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9</a:t>
            </a:fld>
            <a:endParaRPr lang="en-US"/>
          </a:p>
        </p:txBody>
      </p:sp>
    </p:spTree>
    <p:extLst>
      <p:ext uri="{BB962C8B-B14F-4D97-AF65-F5344CB8AC3E}">
        <p14:creationId xmlns:p14="http://schemas.microsoft.com/office/powerpoint/2010/main" val="2004320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anose="05000000000000000000" pitchFamily="2" charset="2"/>
              <a:buChar char="§"/>
            </a:pPr>
            <a:r>
              <a:rPr lang="en-US" sz="1800" dirty="0">
                <a:effectLst/>
                <a:latin typeface="Times New Roman" panose="02020603050405020304" pitchFamily="18" charset="0"/>
                <a:ea typeface="Calibri" panose="020F0502020204030204" pitchFamily="34" charset="0"/>
              </a:rPr>
              <a:t>Behavioral and physical characteristics are featured to b unique for every person.  Therefore, they cannot be recreated or deciphered through hacking software.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biometric is featured to be very hard for the creation of other identities that can be used.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800" dirty="0">
                <a:effectLst/>
                <a:latin typeface="Times New Roman" panose="02020603050405020304" pitchFamily="18" charset="0"/>
                <a:ea typeface="Calibri" panose="020F0502020204030204" pitchFamily="34" charset="0"/>
              </a:rPr>
              <a:t>Notably, fingerprints cannot be transferred. Biometric is a feature to be effective in protecting sensitive information such as healthcare records of individuals </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171450" indent="-171450">
              <a:buFont typeface="Wingdings" panose="05000000000000000000" pitchFamily="2" charset="2"/>
              <a:buChar char="§"/>
            </a:pPr>
            <a:endParaRPr lang="en-US" sz="1800" dirty="0">
              <a:effectLst/>
              <a:latin typeface="Times New Roman" panose="02020603050405020304" pitchFamily="18" charset="0"/>
              <a:ea typeface="Calibri" panose="020F0502020204030204" pitchFamily="34" charset="0"/>
            </a:endParaRPr>
          </a:p>
          <a:p>
            <a:pPr marL="171450" indent="-171450">
              <a:buFont typeface="Wingdings" panose="05000000000000000000" pitchFamily="2" charset="2"/>
              <a:buChar char="§"/>
            </a:pPr>
            <a:endParaRPr lang="en-US" dirty="0"/>
          </a:p>
        </p:txBody>
      </p:sp>
      <p:sp>
        <p:nvSpPr>
          <p:cNvPr id="4" name="Slide Number Placeholder 3"/>
          <p:cNvSpPr>
            <a:spLocks noGrp="1"/>
          </p:cNvSpPr>
          <p:nvPr>
            <p:ph type="sldNum" sz="quarter" idx="5"/>
          </p:nvPr>
        </p:nvSpPr>
        <p:spPr/>
        <p:txBody>
          <a:bodyPr/>
          <a:lstStyle/>
          <a:p>
            <a:fld id="{4421A4E2-5D69-44B7-8533-BCF98737E42D}" type="slidenum">
              <a:rPr lang="en-US" smtClean="0"/>
              <a:t>10</a:t>
            </a:fld>
            <a:endParaRPr lang="en-US"/>
          </a:p>
        </p:txBody>
      </p:sp>
    </p:spTree>
    <p:extLst>
      <p:ext uri="{BB962C8B-B14F-4D97-AF65-F5344CB8AC3E}">
        <p14:creationId xmlns:p14="http://schemas.microsoft.com/office/powerpoint/2010/main" val="25869786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0073CA02-3EB9-4FB3-A9CB-5C87E4D83760}"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74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496DA4-9179-453D-8025-58D595B3E133}"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3CA02-3EB9-4FB3-A9CB-5C87E4D83760}" type="slidenum">
              <a:rPr lang="en-US" smtClean="0"/>
              <a:t>‹#›</a:t>
            </a:fld>
            <a:endParaRPr lang="en-US"/>
          </a:p>
        </p:txBody>
      </p:sp>
    </p:spTree>
    <p:extLst>
      <p:ext uri="{BB962C8B-B14F-4D97-AF65-F5344CB8AC3E}">
        <p14:creationId xmlns:p14="http://schemas.microsoft.com/office/powerpoint/2010/main" val="1837093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9326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2913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spTree>
    <p:extLst>
      <p:ext uri="{BB962C8B-B14F-4D97-AF65-F5344CB8AC3E}">
        <p14:creationId xmlns:p14="http://schemas.microsoft.com/office/powerpoint/2010/main" val="4000559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1385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5348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1410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2150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spTree>
    <p:extLst>
      <p:ext uri="{BB962C8B-B14F-4D97-AF65-F5344CB8AC3E}">
        <p14:creationId xmlns:p14="http://schemas.microsoft.com/office/powerpoint/2010/main" val="2462238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496DA4-9179-453D-8025-58D595B3E133}" type="datetimeFigureOut">
              <a:rPr lang="en-US" smtClean="0"/>
              <a:t>8/5/2021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3CA02-3EB9-4FB3-A9CB-5C87E4D83760}"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9728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496DA4-9179-453D-8025-58D595B3E133}"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3CA02-3EB9-4FB3-A9CB-5C87E4D83760}" type="slidenum">
              <a:rPr lang="en-US" smtClean="0"/>
              <a:t>‹#›</a:t>
            </a:fld>
            <a:endParaRPr lang="en-US"/>
          </a:p>
        </p:txBody>
      </p:sp>
    </p:spTree>
    <p:extLst>
      <p:ext uri="{BB962C8B-B14F-4D97-AF65-F5344CB8AC3E}">
        <p14:creationId xmlns:p14="http://schemas.microsoft.com/office/powerpoint/2010/main" val="3790610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96DA4-9179-453D-8025-58D595B3E133}" type="datetimeFigureOut">
              <a:rPr lang="en-US" smtClean="0"/>
              <a:t>8/5/2021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73CA02-3EB9-4FB3-A9CB-5C87E4D83760}"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5183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496DA4-9179-453D-8025-58D595B3E133}" type="datetimeFigureOut">
              <a:rPr lang="en-US" smtClean="0"/>
              <a:t>8/5/2021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73CA02-3EB9-4FB3-A9CB-5C87E4D83760}"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7945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496DA4-9179-453D-8025-58D595B3E133}" type="datetimeFigureOut">
              <a:rPr lang="en-US" smtClean="0"/>
              <a:t>8/5/2021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73CA02-3EB9-4FB3-A9CB-5C87E4D83760}" type="slidenum">
              <a:rPr lang="en-US" smtClean="0"/>
              <a:t>‹#›</a:t>
            </a:fld>
            <a:endParaRPr lang="en-US"/>
          </a:p>
        </p:txBody>
      </p:sp>
    </p:spTree>
    <p:extLst>
      <p:ext uri="{BB962C8B-B14F-4D97-AF65-F5344CB8AC3E}">
        <p14:creationId xmlns:p14="http://schemas.microsoft.com/office/powerpoint/2010/main" val="1788545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496DA4-9179-453D-8025-58D595B3E133}"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3CA02-3EB9-4FB3-A9CB-5C87E4D83760}"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235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496DA4-9179-453D-8025-58D595B3E133}" type="datetimeFigureOut">
              <a:rPr lang="en-US" smtClean="0"/>
              <a:t>8/5/2021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3CA02-3EB9-4FB3-A9CB-5C87E4D83760}" type="slidenum">
              <a:rPr lang="en-US" smtClean="0"/>
              <a:t>‹#›</a:t>
            </a:fld>
            <a:endParaRPr lang="en-US"/>
          </a:p>
        </p:txBody>
      </p:sp>
    </p:spTree>
    <p:extLst>
      <p:ext uri="{BB962C8B-B14F-4D97-AF65-F5344CB8AC3E}">
        <p14:creationId xmlns:p14="http://schemas.microsoft.com/office/powerpoint/2010/main" val="1282864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5496DA4-9179-453D-8025-58D595B3E133}" type="datetimeFigureOut">
              <a:rPr lang="en-US" smtClean="0"/>
              <a:t>8/5/2021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73CA02-3EB9-4FB3-A9CB-5C87E4D83760}" type="slidenum">
              <a:rPr lang="en-US" smtClean="0"/>
              <a:t>‹#›</a:t>
            </a:fld>
            <a:endParaRPr lang="en-US"/>
          </a:p>
        </p:txBody>
      </p:sp>
    </p:spTree>
    <p:extLst>
      <p:ext uri="{BB962C8B-B14F-4D97-AF65-F5344CB8AC3E}">
        <p14:creationId xmlns:p14="http://schemas.microsoft.com/office/powerpoint/2010/main" val="42092564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10D1A-B13D-462C-91F5-A9DD5DC9307E}"/>
              </a:ext>
            </a:extLst>
          </p:cNvPr>
          <p:cNvSpPr>
            <a:spLocks noGrp="1"/>
          </p:cNvSpPr>
          <p:nvPr>
            <p:ph type="ctrTitle"/>
          </p:nvPr>
        </p:nvSpPr>
        <p:spPr>
          <a:xfrm>
            <a:off x="2692398" y="1859797"/>
            <a:ext cx="6815669" cy="1526868"/>
          </a:xfrm>
        </p:spPr>
        <p:txBody>
          <a:bodyPr>
            <a:normAutofit/>
          </a:bodyPr>
          <a:lstStyle/>
          <a:p>
            <a:r>
              <a:rPr lang="en-US" sz="4000" dirty="0">
                <a:latin typeface="Algerian" panose="04020705040A02060702" pitchFamily="82" charset="0"/>
              </a:rPr>
              <a:t>Surveillance State – Biometric Surveillance</a:t>
            </a:r>
          </a:p>
        </p:txBody>
      </p:sp>
      <p:sp>
        <p:nvSpPr>
          <p:cNvPr id="3" name="Subtitle 2">
            <a:extLst>
              <a:ext uri="{FF2B5EF4-FFF2-40B4-BE49-F238E27FC236}">
                <a16:creationId xmlns:a16="http://schemas.microsoft.com/office/drawing/2014/main" id="{F79A4A7D-5D1A-4E73-AE4D-486A27353936}"/>
              </a:ext>
            </a:extLst>
          </p:cNvPr>
          <p:cNvSpPr>
            <a:spLocks noGrp="1"/>
          </p:cNvSpPr>
          <p:nvPr>
            <p:ph type="subTitle" idx="1"/>
          </p:nvPr>
        </p:nvSpPr>
        <p:spPr>
          <a:xfrm>
            <a:off x="2692398" y="4091553"/>
            <a:ext cx="6815669" cy="886846"/>
          </a:xfrm>
        </p:spPr>
        <p:txBody>
          <a:bodyPr/>
          <a:lstStyle/>
          <a:p>
            <a:r>
              <a:rPr lang="en-US" dirty="0">
                <a:latin typeface="Arial Black" panose="020B0A04020102020204" pitchFamily="34" charset="0"/>
              </a:rPr>
              <a:t>By Student Name</a:t>
            </a:r>
          </a:p>
          <a:p>
            <a:endParaRPr lang="en-US" dirty="0"/>
          </a:p>
        </p:txBody>
      </p:sp>
    </p:spTree>
    <p:extLst>
      <p:ext uri="{BB962C8B-B14F-4D97-AF65-F5344CB8AC3E}">
        <p14:creationId xmlns:p14="http://schemas.microsoft.com/office/powerpoint/2010/main" val="3247345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normAutofit fontScale="90000"/>
          </a:bodyPr>
          <a:lstStyle/>
          <a:p>
            <a:pPr algn="ctr"/>
            <a:r>
              <a:rPr lang="en-US" dirty="0">
                <a:latin typeface="Algerian" panose="04020705040A02060702" pitchFamily="82" charset="0"/>
              </a:rPr>
              <a:t>Why use biometric surveillance?</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a:xfrm>
            <a:off x="853440" y="2541721"/>
            <a:ext cx="10515600" cy="3703821"/>
          </a:xfrm>
        </p:spPr>
        <p:txBody>
          <a:bodyPr>
            <a:normAutofit fontScale="92500" lnSpcReduction="20000"/>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Creating the required links between an individual and different data records.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 authentication thwart the different effort of fraudster in the creation of multiple fake identities.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 surveillance is important for it cannot be exchanged.</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Used in banking as it is secure. </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5864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normAutofit fontScale="90000"/>
          </a:bodyPr>
          <a:lstStyle/>
          <a:p>
            <a:pPr algn="ctr"/>
            <a:r>
              <a:rPr lang="en-US" dirty="0">
                <a:latin typeface="Algerian" panose="04020705040A02060702" pitchFamily="82" charset="0"/>
              </a:rPr>
              <a:t>Why use biometric surveillance?</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a:xfrm>
            <a:off x="853440" y="2433233"/>
            <a:ext cx="10515600" cy="3812309"/>
          </a:xfrm>
        </p:spPr>
        <p:txBody>
          <a:bodyPr>
            <a:normAutofit/>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 balances convenience, user experience and security.</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Inborn biometrics cannot change.</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Stolen biometric is challenging to use.  </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7483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normAutofit fontScale="90000"/>
          </a:bodyPr>
          <a:lstStyle/>
          <a:p>
            <a:pPr algn="ctr"/>
            <a:r>
              <a:rPr lang="en-US" dirty="0">
                <a:latin typeface="Algerian" panose="04020705040A02060702" pitchFamily="82" charset="0"/>
              </a:rPr>
              <a:t>Negative effects of biometric surveillance</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a:xfrm>
            <a:off x="853440" y="2526223"/>
            <a:ext cx="10515600" cy="3719319"/>
          </a:xfrm>
        </p:spPr>
        <p:txBody>
          <a:bodyPr>
            <a:normAutofit/>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Private concerns.  </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 collection increase the risk of compromised data that can be very hard to recover. </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 faces challenges associated with physical disability. </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4118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lstStyle/>
          <a:p>
            <a:pPr algn="ctr"/>
            <a:r>
              <a:rPr lang="en-US" dirty="0">
                <a:latin typeface="Algerian" panose="04020705040A02060702" pitchFamily="82" charset="0"/>
              </a:rPr>
              <a:t>references</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a:xfrm>
            <a:off x="853440" y="2417735"/>
            <a:ext cx="10515600" cy="3827807"/>
          </a:xfrm>
        </p:spPr>
        <p:txBody>
          <a:bodyPr>
            <a:normAutofit/>
          </a:bodyPr>
          <a:lstStyle/>
          <a:p>
            <a:pPr marR="0" algn="just">
              <a:lnSpc>
                <a:spcPct val="200000"/>
              </a:lnSpc>
              <a:spcBef>
                <a:spcPts val="0"/>
              </a:spcBef>
              <a:spcAft>
                <a:spcPts val="0"/>
              </a:spcAft>
              <a:buFont typeface="Wingdings" panose="05000000000000000000" pitchFamily="2" charset="2"/>
              <a:buChar char="q"/>
            </a:pP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Marciano, A. (2019). Reframing biometric surveillance: from a means of inspection to a form of control.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Ethics and Information Technology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21</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(2), 127-136.</a:t>
            </a:r>
          </a:p>
          <a:p>
            <a:pPr marR="0" algn="just">
              <a:lnSpc>
                <a:spcPct val="200000"/>
              </a:lnSpc>
              <a:spcBef>
                <a:spcPts val="0"/>
              </a:spcBef>
              <a:spcAft>
                <a:spcPts val="0"/>
              </a:spcAft>
              <a:buFont typeface="Wingdings" panose="05000000000000000000" pitchFamily="2" charset="2"/>
              <a:buChar char="q"/>
            </a:pP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Toor, A. S., Wechsler, H., &amp; Nappi, M. (2019). Biometric surveillance using visual question answering.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Pattern Recognition Letters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126</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111-118.</a:t>
            </a:r>
          </a:p>
          <a:p>
            <a:pPr marR="0" algn="just">
              <a:lnSpc>
                <a:spcPct val="200000"/>
              </a:lnSpc>
              <a:spcBef>
                <a:spcPts val="0"/>
              </a:spcBef>
              <a:spcAft>
                <a:spcPts val="0"/>
              </a:spcAft>
              <a:buFont typeface="Wingdings" panose="05000000000000000000" pitchFamily="2" charset="2"/>
              <a:buChar char="q"/>
            </a:pPr>
            <a:r>
              <a:rPr lang="en-US" sz="18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Willoughby, A. (2017). Biometric surveillance and the right to privacy [commentary].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IEEE Technology and Society Magazine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36</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(3), 41-45.</a:t>
            </a:r>
          </a:p>
          <a:p>
            <a:pPr marL="0" indent="0" algn="just">
              <a:lnSpc>
                <a:spcPct val="200000"/>
              </a:lnSpc>
              <a:buNone/>
            </a:pPr>
            <a:endParaRPr lang="en-US" dirty="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7025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lstStyle/>
          <a:p>
            <a:pPr algn="ctr"/>
            <a:r>
              <a:rPr lang="en-US" dirty="0">
                <a:latin typeface="Algerian" panose="04020705040A02060702" pitchFamily="82" charset="0"/>
              </a:rPr>
              <a:t>Introduction</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p:txBody>
          <a:bodyPr>
            <a:normAutofit/>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Surveillance is the process of monitoring different behaviors, information and activities  to gather information, manage, influence and different.</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It takes different forms such as observation. </a:t>
            </a:r>
          </a:p>
        </p:txBody>
      </p:sp>
    </p:spTree>
    <p:extLst>
      <p:ext uri="{BB962C8B-B14F-4D97-AF65-F5344CB8AC3E}">
        <p14:creationId xmlns:p14="http://schemas.microsoft.com/office/powerpoint/2010/main" val="571942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a:xfrm>
            <a:off x="1295402" y="982133"/>
            <a:ext cx="9601196" cy="769176"/>
          </a:xfrm>
        </p:spPr>
        <p:txBody>
          <a:bodyPr/>
          <a:lstStyle/>
          <a:p>
            <a:pPr algn="ctr"/>
            <a:r>
              <a:rPr lang="en-US" dirty="0">
                <a:latin typeface="Algerian" panose="04020705040A02060702" pitchFamily="82" charset="0"/>
              </a:rPr>
              <a:t>CCTV Camera</a:t>
            </a:r>
          </a:p>
        </p:txBody>
      </p:sp>
      <p:pic>
        <p:nvPicPr>
          <p:cNvPr id="2050" name="Picture 2" descr="Why the Surveillance State is Dangerous - Econlib">
            <a:extLst>
              <a:ext uri="{FF2B5EF4-FFF2-40B4-BE49-F238E27FC236}">
                <a16:creationId xmlns:a16="http://schemas.microsoft.com/office/drawing/2014/main" id="{D9E8C05A-8C5F-4CE9-97BC-07189EE6051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62374" y="1968285"/>
            <a:ext cx="9734224" cy="3993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946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lstStyle/>
          <a:p>
            <a:pPr algn="ctr"/>
            <a:r>
              <a:rPr lang="en-US" dirty="0">
                <a:latin typeface="Algerian" panose="04020705040A02060702" pitchFamily="82" charset="0"/>
              </a:rPr>
              <a:t>Uses of Surveillance to state</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p:txBody>
          <a:bodyPr>
            <a:normAutofit lnSpcReduction="10000"/>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Gathering of information</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Process protection</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Investigating crime</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Prevention of crime</a:t>
            </a:r>
          </a:p>
        </p:txBody>
      </p:sp>
    </p:spTree>
    <p:extLst>
      <p:ext uri="{BB962C8B-B14F-4D97-AF65-F5344CB8AC3E}">
        <p14:creationId xmlns:p14="http://schemas.microsoft.com/office/powerpoint/2010/main" val="296544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normAutofit fontScale="90000"/>
          </a:bodyPr>
          <a:lstStyle/>
          <a:p>
            <a:pPr algn="ctr"/>
            <a:r>
              <a:rPr lang="en-US" dirty="0">
                <a:latin typeface="Algerian" panose="04020705040A02060702" pitchFamily="82" charset="0"/>
              </a:rPr>
              <a:t>Methods for surveillance state</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a:xfrm>
            <a:off x="1295401" y="2417736"/>
            <a:ext cx="9601196" cy="3458132"/>
          </a:xfrm>
        </p:spPr>
        <p:txBody>
          <a:bodyPr>
            <a:normAutofit fontScale="47500" lnSpcReduction="20000"/>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Computers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Telephones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Cameras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Social network analysis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Biometrics</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Corporate</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Wireless tracking </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Internet of Things.</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7409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lstStyle/>
          <a:p>
            <a:pPr algn="ctr"/>
            <a:r>
              <a:rPr lang="en-US" dirty="0">
                <a:latin typeface="Algerian" panose="04020705040A02060702" pitchFamily="82" charset="0"/>
              </a:rPr>
              <a:t>BIOMETRICS </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p:txBody>
          <a:bodyPr>
            <a:normAutofit/>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Biometric surveillance is the process of measuring and analyzing human behavioral and physical characteristics for identification, authentication and screening. </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It is one of the ways that are used for surveillance state.</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0939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a:xfrm>
            <a:off x="1295402" y="982132"/>
            <a:ext cx="9601196" cy="815671"/>
          </a:xfrm>
        </p:spPr>
        <p:txBody>
          <a:bodyPr/>
          <a:lstStyle/>
          <a:p>
            <a:pPr algn="ctr"/>
            <a:r>
              <a:rPr lang="en-US" dirty="0">
                <a:latin typeface="Algerian" panose="04020705040A02060702" pitchFamily="82" charset="0"/>
              </a:rPr>
              <a:t>Facial recognition</a:t>
            </a:r>
          </a:p>
        </p:txBody>
      </p:sp>
      <p:pic>
        <p:nvPicPr>
          <p:cNvPr id="1026" name="Picture 2" descr="Face Recognition Systems and Biometric Data">
            <a:extLst>
              <a:ext uri="{FF2B5EF4-FFF2-40B4-BE49-F238E27FC236}">
                <a16:creationId xmlns:a16="http://schemas.microsoft.com/office/drawing/2014/main" id="{D25256B8-5394-4136-842B-41711F7EB0F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74914" y="1952786"/>
            <a:ext cx="10523349" cy="4359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8693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normAutofit fontScale="90000"/>
          </a:bodyPr>
          <a:lstStyle/>
          <a:p>
            <a:pPr algn="ctr"/>
            <a:r>
              <a:rPr lang="en-US" dirty="0">
                <a:latin typeface="Algerian" panose="04020705040A02060702" pitchFamily="82" charset="0"/>
              </a:rPr>
              <a:t>Physical features captured in biometric surveillance </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p:txBody>
          <a:bodyPr>
            <a:normAutofit/>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DNA</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Fingerprints </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Facial patterns</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0282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57D3-C8B9-42D6-BD9B-D44F9FB4AA34}"/>
              </a:ext>
            </a:extLst>
          </p:cNvPr>
          <p:cNvSpPr>
            <a:spLocks noGrp="1"/>
          </p:cNvSpPr>
          <p:nvPr>
            <p:ph type="title"/>
          </p:nvPr>
        </p:nvSpPr>
        <p:spPr/>
        <p:txBody>
          <a:bodyPr>
            <a:normAutofit fontScale="90000"/>
          </a:bodyPr>
          <a:lstStyle/>
          <a:p>
            <a:pPr algn="ctr"/>
            <a:r>
              <a:rPr lang="en-US" dirty="0">
                <a:latin typeface="Algerian" panose="04020705040A02060702" pitchFamily="82" charset="0"/>
              </a:rPr>
              <a:t>Behavioral features captured in biometric surveillance </a:t>
            </a:r>
          </a:p>
        </p:txBody>
      </p:sp>
      <p:sp>
        <p:nvSpPr>
          <p:cNvPr id="3" name="Content Placeholder 2">
            <a:extLst>
              <a:ext uri="{FF2B5EF4-FFF2-40B4-BE49-F238E27FC236}">
                <a16:creationId xmlns:a16="http://schemas.microsoft.com/office/drawing/2014/main" id="{B3F97793-0B87-4CC3-A7FA-84DDC8C316EF}"/>
              </a:ext>
            </a:extLst>
          </p:cNvPr>
          <p:cNvSpPr>
            <a:spLocks noGrp="1"/>
          </p:cNvSpPr>
          <p:nvPr>
            <p:ph idx="1"/>
          </p:nvPr>
        </p:nvSpPr>
        <p:spPr/>
        <p:txBody>
          <a:bodyPr>
            <a:normAutofit/>
          </a:bodyPr>
          <a:lstStyle/>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Gait</a:t>
            </a:r>
          </a:p>
          <a:p>
            <a:pPr algn="just">
              <a:lnSpc>
                <a:spcPct val="20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Voice </a:t>
            </a:r>
          </a:p>
          <a:p>
            <a:pPr algn="just">
              <a:lnSpc>
                <a:spcPct val="20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246210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50</TotalTime>
  <Words>773</Words>
  <Application>Microsoft Office PowerPoint</Application>
  <PresentationFormat>Widescreen</PresentationFormat>
  <Paragraphs>80</Paragraphs>
  <Slides>13</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Algerian</vt:lpstr>
      <vt:lpstr>Arial</vt:lpstr>
      <vt:lpstr>Arial Black</vt:lpstr>
      <vt:lpstr>Calibri</vt:lpstr>
      <vt:lpstr>Garamond</vt:lpstr>
      <vt:lpstr>Times New Roman</vt:lpstr>
      <vt:lpstr>Wingdings</vt:lpstr>
      <vt:lpstr>Organic</vt:lpstr>
      <vt:lpstr>Surveillance State – Biometric Surveillance</vt:lpstr>
      <vt:lpstr>Introduction</vt:lpstr>
      <vt:lpstr>CCTV Camera</vt:lpstr>
      <vt:lpstr>Uses of Surveillance to state</vt:lpstr>
      <vt:lpstr>Methods for surveillance state</vt:lpstr>
      <vt:lpstr>BIOMETRICS </vt:lpstr>
      <vt:lpstr>Facial recognition</vt:lpstr>
      <vt:lpstr>Physical features captured in biometric surveillance </vt:lpstr>
      <vt:lpstr>Behavioral features captured in biometric surveillance </vt:lpstr>
      <vt:lpstr>Why use biometric surveillance?</vt:lpstr>
      <vt:lpstr>Why use biometric surveillance?</vt:lpstr>
      <vt:lpstr>Negative effects of biometric surveillance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Surveillance State – Biometric Surveillance</dc:title>
  <dc:creator>user</dc:creator>
  <cp:lastModifiedBy>user</cp:lastModifiedBy>
  <cp:revision>19</cp:revision>
  <dcterms:created xsi:type="dcterms:W3CDTF">2021-08-05T12:07:11Z</dcterms:created>
  <dcterms:modified xsi:type="dcterms:W3CDTF">2021-08-05T12:57:47Z</dcterms:modified>
</cp:coreProperties>
</file>