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15"/>
  </p:notesMasterIdLst>
  <p:sldIdLst>
    <p:sldId id="256" r:id="rId2"/>
    <p:sldId id="310" r:id="rId3"/>
    <p:sldId id="258" r:id="rId4"/>
    <p:sldId id="291" r:id="rId5"/>
    <p:sldId id="273" r:id="rId6"/>
    <p:sldId id="281" r:id="rId7"/>
    <p:sldId id="304" r:id="rId8"/>
    <p:sldId id="303" r:id="rId9"/>
    <p:sldId id="305" r:id="rId10"/>
    <p:sldId id="306" r:id="rId11"/>
    <p:sldId id="307" r:id="rId12"/>
    <p:sldId id="308" r:id="rId13"/>
    <p:sldId id="30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17" autoAdjust="0"/>
    <p:restoredTop sz="87346" autoAdjust="0"/>
  </p:normalViewPr>
  <p:slideViewPr>
    <p:cSldViewPr snapToGrid="0">
      <p:cViewPr>
        <p:scale>
          <a:sx n="76" d="100"/>
          <a:sy n="76" d="100"/>
        </p:scale>
        <p:origin x="-1952" y="-624"/>
      </p:cViewPr>
      <p:guideLst>
        <p:guide orient="horz" pos="2160"/>
        <p:guide pos="3840"/>
      </p:guideLst>
    </p:cSldViewPr>
  </p:slideViewPr>
  <p:notesTextViewPr>
    <p:cViewPr>
      <p:scale>
        <a:sx n="1" d="1"/>
        <a:sy n="1" d="1"/>
      </p:scale>
      <p:origin x="0" y="0"/>
    </p:cViewPr>
  </p:notesTextViewPr>
  <p:sorterViewPr>
    <p:cViewPr>
      <p:scale>
        <a:sx n="100" d="100"/>
        <a:sy n="100" d="100"/>
      </p:scale>
      <p:origin x="0" y="1884"/>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D38544-6FDD-4897-A947-4578BA149F29}" type="datetimeFigureOut">
              <a:rPr lang="en-US" smtClean="0"/>
              <a:pPr/>
              <a:t>08/08/21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BF8315-A020-443C-9071-7245E91C398F}" type="slidenum">
              <a:rPr lang="en-US" smtClean="0"/>
              <a:pPr/>
              <a:t>‹#›</a:t>
            </a:fld>
            <a:endParaRPr lang="en-US" dirty="0"/>
          </a:p>
        </p:txBody>
      </p:sp>
    </p:spTree>
    <p:extLst>
      <p:ext uri="{BB962C8B-B14F-4D97-AF65-F5344CB8AC3E}">
        <p14:creationId xmlns:p14="http://schemas.microsoft.com/office/powerpoint/2010/main" val="1292756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sz="1200" dirty="0" smtClean="0">
                <a:solidFill>
                  <a:schemeClr val="tx1"/>
                </a:solidFill>
                <a:latin typeface="Times New Roman" panose="02020603050405020304" pitchFamily="18" charset="0"/>
                <a:cs typeface="Times New Roman" panose="02020603050405020304" pitchFamily="18" charset="0"/>
              </a:rPr>
              <a:t>In the present generation,</a:t>
            </a:r>
            <a:r>
              <a:rPr lang="en-US" sz="1200" baseline="0" dirty="0" smtClean="0">
                <a:solidFill>
                  <a:schemeClr val="tx1"/>
                </a:solidFill>
                <a:latin typeface="Times New Roman" panose="02020603050405020304" pitchFamily="18" charset="0"/>
                <a:cs typeface="Times New Roman" panose="02020603050405020304" pitchFamily="18" charset="0"/>
              </a:rPr>
              <a:t> special education has shifted from traditional learning given that it hardly meets the unique demands of learners living with disabilities. That is, educators have been adopting latest technology devices and techniques in their instructions </a:t>
            </a:r>
            <a:r>
              <a:rPr lang="en-US" sz="1200" dirty="0" smtClean="0">
                <a:solidFill>
                  <a:schemeClr val="tx1"/>
                </a:solidFill>
                <a:latin typeface="Times New Roman" panose="02020603050405020304" pitchFamily="18" charset="0"/>
                <a:cs typeface="Times New Roman" panose="02020603050405020304" pitchFamily="18" charset="0"/>
              </a:rPr>
              <a:t>(Altinay et al., 2016)</a:t>
            </a:r>
            <a:r>
              <a:rPr lang="en-US" sz="1200" baseline="0" dirty="0" smtClean="0">
                <a:solidFill>
                  <a:schemeClr val="tx1"/>
                </a:solidFill>
                <a:latin typeface="Times New Roman" panose="02020603050405020304" pitchFamily="18" charset="0"/>
                <a:cs typeface="Times New Roman" panose="02020603050405020304" pitchFamily="18" charset="0"/>
              </a:rPr>
              <a:t>. It also means that they have been adopting technology tools which leads to collaborative learning in the classroom. An interactive classroom allows the students to solve their problems easily. The aspects which will be covered below entail technology which assist learners with disabilities, tools which enhance their collaboration, and elements considered before they are selected.   </a:t>
            </a:r>
            <a:endParaRPr lang="en-US" sz="12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2BF8315-A020-443C-9071-7245E91C398F}" type="slidenum">
              <a:rPr lang="en-US" smtClean="0"/>
              <a:pPr/>
              <a:t>2</a:t>
            </a:fld>
            <a:endParaRPr lang="en-US" dirty="0"/>
          </a:p>
        </p:txBody>
      </p:sp>
    </p:spTree>
    <p:extLst>
      <p:ext uri="{BB962C8B-B14F-4D97-AF65-F5344CB8AC3E}">
        <p14:creationId xmlns:p14="http://schemas.microsoft.com/office/powerpoint/2010/main" val="1469798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	Students</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with disability such as dyscalculia can greatly benefit from talking calculators. This type of tool normally benefits individuals struggling with mathematics.  The auditory feedback of talking calculators allows learners to check the accuracy of the keys that they press and verify answers before they add them in the paper. Students can also use them in a bid for checking their spelling or enhance their reading comprehension skills. Talking calculators assists learners given that they have in speech synthesizers which reads loudly each symbol, number and many other operation keys that the learners presses </a:t>
            </a:r>
            <a:r>
              <a:rPr lang="en-US" sz="1200" dirty="0" smtClean="0">
                <a:solidFill>
                  <a:schemeClr val="tx1"/>
                </a:solidFill>
                <a:latin typeface="Times New Roman" panose="02020603050405020304" pitchFamily="18" charset="0"/>
                <a:cs typeface="Times New Roman" panose="02020603050405020304" pitchFamily="18" charset="0"/>
              </a:rPr>
              <a:t>(Altinay et al., 2016)</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a:t>
            </a:r>
            <a:endParaRPr lang="en-US" sz="1200" kern="1200" dirty="0">
              <a:solidFill>
                <a:schemeClr val="tx1"/>
              </a:solidFill>
              <a:effectLst/>
              <a:latin typeface="Times New Roman" panose="02020603050405020304" pitchFamily="18" charset="0"/>
              <a:ea typeface="+mn-ea"/>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2BF8315-A020-443C-9071-7245E91C398F}" type="slidenum">
              <a:rPr lang="en-US" smtClean="0"/>
              <a:pPr/>
              <a:t>3</a:t>
            </a:fld>
            <a:endParaRPr lang="en-US" dirty="0"/>
          </a:p>
        </p:txBody>
      </p:sp>
    </p:spTree>
    <p:extLst>
      <p:ext uri="{BB962C8B-B14F-4D97-AF65-F5344CB8AC3E}">
        <p14:creationId xmlns:p14="http://schemas.microsoft.com/office/powerpoint/2010/main" val="2690705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Autistic</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children normally experience hurdles to socially interact with other learners. In the past years, these learners were exposed to socially interactions via practicing them. Unfortunately, many autistic learners involuntarily behaved inappropriately as they attempted to study vital social interactions </a:t>
            </a:r>
            <a:r>
              <a:rPr lang="en-US" sz="1200" dirty="0" smtClean="0">
                <a:solidFill>
                  <a:schemeClr val="tx1"/>
                </a:solidFill>
                <a:latin typeface="Times New Roman" panose="02020603050405020304" pitchFamily="18" charset="0"/>
                <a:cs typeface="Times New Roman" panose="02020603050405020304" pitchFamily="18" charset="0"/>
              </a:rPr>
              <a:t>(Altinay et al., 2016)</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Through the video taped social interactions, autistic children can study imperative social interactions.  Video social interactions can further enable them to overcome their emotional, linguistic and academic problems.  </a:t>
            </a:r>
            <a:endParaRPr lang="en-US" sz="1200" kern="1200" dirty="0">
              <a:solidFill>
                <a:schemeClr val="tx1"/>
              </a:solidFill>
              <a:effectLst/>
              <a:latin typeface="Times New Roman" panose="02020603050405020304" pitchFamily="18" charset="0"/>
              <a:ea typeface="+mn-ea"/>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2BF8315-A020-443C-9071-7245E91C398F}" type="slidenum">
              <a:rPr lang="en-US" smtClean="0"/>
              <a:pPr/>
              <a:t>4</a:t>
            </a:fld>
            <a:endParaRPr lang="en-US" dirty="0"/>
          </a:p>
        </p:txBody>
      </p:sp>
    </p:spTree>
    <p:extLst>
      <p:ext uri="{BB962C8B-B14F-4D97-AF65-F5344CB8AC3E}">
        <p14:creationId xmlns:p14="http://schemas.microsoft.com/office/powerpoint/2010/main" val="3447958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	The</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variable speed recorder has dominated the field of special education as a result of its ability to speed up or slow down recorded text. Learners living with disabilities uses this tool by recording their speeches when they wish, through the assistance of variable speed tape recorders </a:t>
            </a:r>
            <a:r>
              <a:rPr lang="en-US" sz="1200" dirty="0" smtClean="0">
                <a:solidFill>
                  <a:schemeClr val="tx1"/>
                </a:solidFill>
                <a:latin typeface="Times New Roman" panose="02020603050405020304" pitchFamily="18" charset="0"/>
                <a:cs typeface="Times New Roman" panose="02020603050405020304" pitchFamily="18" charset="0"/>
              </a:rPr>
              <a:t>(Taylor, 2019)</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After finishing the recording, they can play them at variable speeds based on convenience of the users. When pitch of the recording is difficult for the learners to understand, they can adjust pitch up or down in a bid for enhancing accessibility of their lecturers. Variable speed recorders are effective for learners who struggle with auditory problems.     </a:t>
            </a:r>
            <a:endParaRPr lang="en-US" sz="1200" kern="1200" dirty="0">
              <a:solidFill>
                <a:schemeClr val="tx1"/>
              </a:solidFill>
              <a:effectLst/>
              <a:latin typeface="Times New Roman" panose="02020603050405020304" pitchFamily="18" charset="0"/>
              <a:ea typeface="+mn-ea"/>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2BF8315-A020-443C-9071-7245E91C398F}" type="slidenum">
              <a:rPr lang="en-US" smtClean="0"/>
              <a:pPr/>
              <a:t>5</a:t>
            </a:fld>
            <a:endParaRPr lang="en-US" dirty="0"/>
          </a:p>
        </p:txBody>
      </p:sp>
    </p:spTree>
    <p:extLst>
      <p:ext uri="{BB962C8B-B14F-4D97-AF65-F5344CB8AC3E}">
        <p14:creationId xmlns:p14="http://schemas.microsoft.com/office/powerpoint/2010/main" val="3044662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	In the past,</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when learners intended to internalize and practice knowledge and skills which they gathered in the classroom, educators traditionally issued them workbooks. Then, along came the electronic worksheets which have helped students with learning disabilities to complete their assignments. The electronic sheets helps learners to line up numbers as well as equations on the assignments they are issued by their teachers. The interactive aspects of electronic worksheets  entirely engage the learners when it comes to learning. The presence of speech synthesizing technologies on the worksheets also makes them to be effective for learners </a:t>
            </a:r>
            <a:r>
              <a:rPr lang="en-US" sz="1200" dirty="0" smtClean="0">
                <a:solidFill>
                  <a:schemeClr val="tx1"/>
                </a:solidFill>
                <a:latin typeface="Times New Roman" panose="02020603050405020304" pitchFamily="18" charset="0"/>
                <a:cs typeface="Times New Roman" panose="02020603050405020304" pitchFamily="18" charset="0"/>
              </a:rPr>
              <a:t>(Taylor, 2019)</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endParaRPr lang="en-US" sz="1200" kern="1200" dirty="0">
              <a:solidFill>
                <a:schemeClr val="tx1"/>
              </a:solidFill>
              <a:effectLst/>
              <a:latin typeface="Times New Roman" panose="02020603050405020304" pitchFamily="18" charset="0"/>
              <a:ea typeface="+mn-ea"/>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2BF8315-A020-443C-9071-7245E91C398F}" type="slidenum">
              <a:rPr lang="en-US" smtClean="0"/>
              <a:pPr/>
              <a:t>6</a:t>
            </a:fld>
            <a:endParaRPr lang="en-US" dirty="0"/>
          </a:p>
        </p:txBody>
      </p:sp>
    </p:spTree>
    <p:extLst>
      <p:ext uri="{BB962C8B-B14F-4D97-AF65-F5344CB8AC3E}">
        <p14:creationId xmlns:p14="http://schemas.microsoft.com/office/powerpoint/2010/main" val="3820071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US" sz="1200" dirty="0" smtClean="0">
                <a:latin typeface="Times New Roman" pitchFamily="18" charset="0"/>
                <a:cs typeface="Times New Roman" pitchFamily="18" charset="0"/>
              </a:rPr>
              <a:t>	Neat and intuitive web-based chatting tools permit developing of online classes which assist learners living with disabilities to communicate. The</a:t>
            </a:r>
            <a:r>
              <a:rPr lang="en-US" sz="1200" baseline="0" dirty="0" smtClean="0">
                <a:latin typeface="Times New Roman" pitchFamily="18" charset="0"/>
                <a:cs typeface="Times New Roman" pitchFamily="18" charset="0"/>
              </a:rPr>
              <a:t> web based service</a:t>
            </a:r>
            <a:r>
              <a:rPr lang="en-US" sz="1200" dirty="0" smtClean="0">
                <a:latin typeface="Times New Roman" pitchFamily="18" charset="0"/>
                <a:cs typeface="Times New Roman" pitchFamily="18" charset="0"/>
              </a:rPr>
              <a:t> tools permits educators and learners from diverse parts of the world to get involved in live classes.</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Web-based chatting is effective given that it cost effective.</a:t>
            </a:r>
            <a:r>
              <a:rPr lang="en-US" sz="1200" baseline="0" dirty="0" smtClean="0">
                <a:latin typeface="Times New Roman" pitchFamily="18" charset="0"/>
                <a:cs typeface="Times New Roman" pitchFamily="18" charset="0"/>
              </a:rPr>
              <a:t> It is also efficient since it takes into consideration both the wants of the organization and the students. Some </a:t>
            </a:r>
            <a:r>
              <a:rPr lang="en-US" sz="1200" dirty="0" smtClean="0">
                <a:latin typeface="Times New Roman" pitchFamily="18" charset="0"/>
                <a:cs typeface="Times New Roman" pitchFamily="18" charset="0"/>
              </a:rPr>
              <a:t>of the web-based chatting applications</a:t>
            </a:r>
            <a:r>
              <a:rPr lang="en-US" sz="1200" baseline="0" dirty="0" smtClean="0">
                <a:latin typeface="Times New Roman" pitchFamily="18" charset="0"/>
                <a:cs typeface="Times New Roman" pitchFamily="18" charset="0"/>
              </a:rPr>
              <a:t> are</a:t>
            </a:r>
            <a:r>
              <a:rPr lang="en-US" sz="1200" dirty="0" smtClean="0">
                <a:latin typeface="Times New Roman" pitchFamily="18" charset="0"/>
                <a:cs typeface="Times New Roman" pitchFamily="18" charset="0"/>
              </a:rPr>
              <a:t> XB Chat</a:t>
            </a:r>
            <a:r>
              <a:rPr lang="en-US" sz="1200" baseline="0" dirty="0" smtClean="0">
                <a:latin typeface="Times New Roman" pitchFamily="18" charset="0"/>
                <a:cs typeface="Times New Roman" pitchFamily="18" charset="0"/>
              </a:rPr>
              <a:t> and Devengo </a:t>
            </a:r>
            <a:r>
              <a:rPr lang="en-US" sz="1200" dirty="0" smtClean="0">
                <a:solidFill>
                  <a:schemeClr val="tx1"/>
                </a:solidFill>
                <a:latin typeface="Times New Roman" panose="02020603050405020304" pitchFamily="18" charset="0"/>
                <a:cs typeface="Times New Roman" panose="02020603050405020304" pitchFamily="18" charset="0"/>
              </a:rPr>
              <a:t>(Taylor, 2019)</a:t>
            </a:r>
            <a:r>
              <a:rPr lang="en-US" sz="1200" baseline="0" dirty="0" smtClean="0">
                <a:latin typeface="Times New Roman" pitchFamily="18" charset="0"/>
                <a:cs typeface="Times New Roman" pitchFamily="18" charset="0"/>
              </a:rPr>
              <a:t>. In fact, this tool has been effective for students living with disabilities since COVID-19  pandemic began.</a:t>
            </a:r>
            <a:endParaRPr lang="en-US" sz="1200" dirty="0" smtClean="0">
              <a:solidFill>
                <a:schemeClr val="tx1"/>
              </a:solidFill>
              <a:latin typeface="Times New Roman" pitchFamily="18" charset="0"/>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Times New Roman" panose="02020603050405020304" pitchFamily="18" charset="0"/>
              <a:ea typeface="+mn-ea"/>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2BF8315-A020-443C-9071-7245E91C398F}" type="slidenum">
              <a:rPr lang="en-US" smtClean="0"/>
              <a:pPr/>
              <a:t>7</a:t>
            </a:fld>
            <a:endParaRPr lang="en-US" dirty="0"/>
          </a:p>
        </p:txBody>
      </p:sp>
    </p:spTree>
    <p:extLst>
      <p:ext uri="{BB962C8B-B14F-4D97-AF65-F5344CB8AC3E}">
        <p14:creationId xmlns:p14="http://schemas.microsoft.com/office/powerpoint/2010/main" val="4258549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Video</a:t>
            </a:r>
            <a:r>
              <a:rPr lang="en-US" baseline="0" dirty="0" smtClean="0"/>
              <a:t>conferencing system in the education setting is is a live based video based meeting between 2 or more learners in diverse part of the world using video enabled devices. This technology permits many individuals to meet and collaborate virtually by transmitting text, presentations and so on via the internet. With the help of videoconferencing tools, students can understand the unique way of life in different parts of the world </a:t>
            </a:r>
            <a:r>
              <a:rPr lang="en-US" sz="1200" dirty="0" smtClean="0">
                <a:solidFill>
                  <a:schemeClr val="tx1"/>
                </a:solidFill>
                <a:latin typeface="Times New Roman" panose="02020603050405020304" pitchFamily="18" charset="0"/>
                <a:cs typeface="Times New Roman" panose="02020603050405020304" pitchFamily="18" charset="0"/>
              </a:rPr>
              <a:t>(Viner, Singh &amp; Shaughnessy, 2020).</a:t>
            </a:r>
            <a:r>
              <a:rPr lang="en-US" sz="1200" baseline="0" dirty="0" smtClean="0">
                <a:solidFill>
                  <a:schemeClr val="tx1"/>
                </a:solidFill>
                <a:latin typeface="Times New Roman" panose="02020603050405020304" pitchFamily="18" charset="0"/>
                <a:cs typeface="Times New Roman" panose="02020603050405020304" pitchFamily="18" charset="0"/>
              </a:rPr>
              <a:t> </a:t>
            </a:r>
            <a:r>
              <a:rPr lang="en-US" baseline="0" dirty="0" smtClean="0"/>
              <a:t>They can also discover techniques which they can implement to boost  their social interaction. One of the benefit connected with the videoconferencing is that students living with learning disabilities connect without incurring any financial cost.</a:t>
            </a:r>
            <a:endParaRPr lang="en-US" dirty="0"/>
          </a:p>
        </p:txBody>
      </p:sp>
      <p:sp>
        <p:nvSpPr>
          <p:cNvPr id="4" name="Slide Number Placeholder 3"/>
          <p:cNvSpPr>
            <a:spLocks noGrp="1"/>
          </p:cNvSpPr>
          <p:nvPr>
            <p:ph type="sldNum" sz="quarter" idx="10"/>
          </p:nvPr>
        </p:nvSpPr>
        <p:spPr/>
        <p:txBody>
          <a:bodyPr/>
          <a:lstStyle/>
          <a:p>
            <a:fld id="{B2BF8315-A020-443C-9071-7245E91C398F}" type="slidenum">
              <a:rPr lang="en-US" smtClean="0"/>
              <a:pPr/>
              <a:t>8</a:t>
            </a:fld>
            <a:endParaRPr lang="en-US" dirty="0"/>
          </a:p>
        </p:txBody>
      </p:sp>
    </p:spTree>
    <p:extLst>
      <p:ext uri="{BB962C8B-B14F-4D97-AF65-F5344CB8AC3E}">
        <p14:creationId xmlns:p14="http://schemas.microsoft.com/office/powerpoint/2010/main" val="2014896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The other</a:t>
            </a:r>
            <a:r>
              <a:rPr lang="en-US" baseline="0" dirty="0" smtClean="0"/>
              <a:t> collaborative tool which learners living with disabilities and teachers can use in the classroom is wireless presentation system and collaborative software. The users of this collaborative tool normally share their content using mobile devices. In this way, they are displayed on the screens so that the students can see them vividly in the classroom. This tool also enable the learners to recognize the skills and ideas that can enhance their social interaction. Apple TV is one of the example of wireless presentation systems that many users normally use to expose their learners to their content </a:t>
            </a:r>
            <a:r>
              <a:rPr lang="en-US" sz="1200" dirty="0" smtClean="0">
                <a:solidFill>
                  <a:schemeClr val="tx1"/>
                </a:solidFill>
                <a:latin typeface="Times New Roman" panose="02020603050405020304" pitchFamily="18" charset="0"/>
                <a:cs typeface="Times New Roman" panose="02020603050405020304" pitchFamily="18" charset="0"/>
              </a:rPr>
              <a:t>(Viner, Singh &amp; Shaughnessy, 2020).</a:t>
            </a:r>
          </a:p>
          <a:p>
            <a:r>
              <a:rPr lang="en-US" baseline="0" dirty="0" smtClean="0"/>
              <a:t>.</a:t>
            </a:r>
            <a:endParaRPr lang="en-US" dirty="0"/>
          </a:p>
        </p:txBody>
      </p:sp>
      <p:sp>
        <p:nvSpPr>
          <p:cNvPr id="4" name="Slide Number Placeholder 3"/>
          <p:cNvSpPr>
            <a:spLocks noGrp="1"/>
          </p:cNvSpPr>
          <p:nvPr>
            <p:ph type="sldNum" sz="quarter" idx="10"/>
          </p:nvPr>
        </p:nvSpPr>
        <p:spPr/>
        <p:txBody>
          <a:bodyPr/>
          <a:lstStyle/>
          <a:p>
            <a:fld id="{B2BF8315-A020-443C-9071-7245E91C398F}" type="slidenum">
              <a:rPr lang="en-US" smtClean="0"/>
              <a:pPr/>
              <a:t>9</a:t>
            </a:fld>
            <a:endParaRPr lang="en-US" dirty="0"/>
          </a:p>
        </p:txBody>
      </p:sp>
    </p:spTree>
    <p:extLst>
      <p:ext uri="{BB962C8B-B14F-4D97-AF65-F5344CB8AC3E}">
        <p14:creationId xmlns:p14="http://schemas.microsoft.com/office/powerpoint/2010/main" val="3733795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Technology</a:t>
            </a:r>
            <a:r>
              <a:rPr lang="en-US" baseline="0" dirty="0" smtClean="0"/>
              <a:t> is the solution to the many problems students living with learning disabilities experience in the classroom. While it enables teachers and learners to connect effectively, educators should look that the cost they will incur in technology device they will opt to use. This means that they should go for tools which are cost effective and can satisfy the unique needs of their learners </a:t>
            </a:r>
            <a:r>
              <a:rPr lang="en-US" sz="1200" dirty="0" smtClean="0">
                <a:solidFill>
                  <a:schemeClr val="tx1"/>
                </a:solidFill>
                <a:latin typeface="Times New Roman" panose="02020603050405020304" pitchFamily="18" charset="0"/>
                <a:cs typeface="Times New Roman" panose="02020603050405020304" pitchFamily="18" charset="0"/>
              </a:rPr>
              <a:t>(Viner, Singh &amp; Shaughnessy, 2020).</a:t>
            </a:r>
            <a:r>
              <a:rPr lang="en-US" sz="1200" baseline="0" dirty="0" smtClean="0">
                <a:solidFill>
                  <a:schemeClr val="tx1"/>
                </a:solidFill>
                <a:latin typeface="Times New Roman" panose="02020603050405020304" pitchFamily="18" charset="0"/>
                <a:cs typeface="Times New Roman" panose="02020603050405020304" pitchFamily="18" charset="0"/>
              </a:rPr>
              <a:t> </a:t>
            </a:r>
            <a:r>
              <a:rPr lang="en-US" baseline="0" dirty="0" smtClean="0"/>
              <a:t>Educators should also not forget to purchase tools that will require to be replaced frequently given that it will enable them to incur more loses. Before purchasing any device, learners need to seek guidance from subject matter experts. In this way they will identify the tools which can enable them to meet the diverse needs of the learners at a friendly cost.</a:t>
            </a:r>
            <a:endParaRPr lang="en-US" dirty="0"/>
          </a:p>
        </p:txBody>
      </p:sp>
      <p:sp>
        <p:nvSpPr>
          <p:cNvPr id="4" name="Slide Number Placeholder 3"/>
          <p:cNvSpPr>
            <a:spLocks noGrp="1"/>
          </p:cNvSpPr>
          <p:nvPr>
            <p:ph type="sldNum" sz="quarter" idx="10"/>
          </p:nvPr>
        </p:nvSpPr>
        <p:spPr/>
        <p:txBody>
          <a:bodyPr/>
          <a:lstStyle/>
          <a:p>
            <a:fld id="{B2BF8315-A020-443C-9071-7245E91C398F}" type="slidenum">
              <a:rPr lang="en-US" smtClean="0"/>
              <a:pPr/>
              <a:t>10</a:t>
            </a:fld>
            <a:endParaRPr lang="en-US" dirty="0"/>
          </a:p>
        </p:txBody>
      </p:sp>
    </p:spTree>
    <p:extLst>
      <p:ext uri="{BB962C8B-B14F-4D97-AF65-F5344CB8AC3E}">
        <p14:creationId xmlns:p14="http://schemas.microsoft.com/office/powerpoint/2010/main" val="465591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Apart from</a:t>
            </a:r>
            <a:r>
              <a:rPr lang="en-US" baseline="0" dirty="0" smtClean="0"/>
              <a:t> cost, teachers should consider the technology capacity of their classroom. Specifically, they should recognize that they should understand that diverse of their learners. As such, they will only adopt tools which will enable them to satisfy the unique demands of their learners. They should also ensure that there is enough electrical capacity in the classroom. Furthermore, teachers should consider the space inside the classroom. In this way, they will arrange the electrical devices without interfering with the movements of the students </a:t>
            </a:r>
            <a:r>
              <a:rPr lang="en-US" sz="1200" dirty="0" smtClean="0">
                <a:solidFill>
                  <a:schemeClr val="tx1"/>
                </a:solidFill>
                <a:latin typeface="Times New Roman" panose="02020603050405020304" pitchFamily="18" charset="0"/>
                <a:cs typeface="Times New Roman" panose="02020603050405020304" pitchFamily="18" charset="0"/>
              </a:rPr>
              <a:t>(Viner, Singh &amp; Shaughnessy, 2020).</a:t>
            </a:r>
          </a:p>
          <a:p>
            <a:endParaRPr lang="en-US" dirty="0"/>
          </a:p>
        </p:txBody>
      </p:sp>
      <p:sp>
        <p:nvSpPr>
          <p:cNvPr id="4" name="Slide Number Placeholder 3"/>
          <p:cNvSpPr>
            <a:spLocks noGrp="1"/>
          </p:cNvSpPr>
          <p:nvPr>
            <p:ph type="sldNum" sz="quarter" idx="10"/>
          </p:nvPr>
        </p:nvSpPr>
        <p:spPr/>
        <p:txBody>
          <a:bodyPr/>
          <a:lstStyle/>
          <a:p>
            <a:fld id="{B2BF8315-A020-443C-9071-7245E91C398F}" type="slidenum">
              <a:rPr lang="en-US" smtClean="0"/>
              <a:pPr/>
              <a:t>11</a:t>
            </a:fld>
            <a:endParaRPr lang="en-US" dirty="0"/>
          </a:p>
        </p:txBody>
      </p:sp>
    </p:spTree>
    <p:extLst>
      <p:ext uri="{BB962C8B-B14F-4D97-AF65-F5344CB8AC3E}">
        <p14:creationId xmlns:p14="http://schemas.microsoft.com/office/powerpoint/2010/main" val="7066182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Learners</a:t>
            </a:r>
            <a:r>
              <a:rPr lang="en-US" baseline="0" dirty="0" smtClean="0"/>
              <a:t> living with disabilities experience many problems in the classroom. However, technologies such as talking calculators, speed recorders, video taped socio skills and electronic worksheets have played essential roles in assisting this learners. They have specifically exposed them to knowledge and skills which enhances their social interactions. Apart from the above mentioned tools, the other tools which have assisted these learners include </a:t>
            </a:r>
            <a:r>
              <a:rPr lang="en-US" sz="1200" dirty="0" smtClean="0">
                <a:solidFill>
                  <a:schemeClr val="tx1"/>
                </a:solidFill>
                <a:latin typeface="Times New Roman" panose="02020603050405020304" pitchFamily="18" charset="0"/>
                <a:cs typeface="Times New Roman" panose="02020603050405020304" pitchFamily="18" charset="0"/>
              </a:rPr>
              <a:t>wireless presentation systems and collaborative software, as well as video conferencing tools. Before</a:t>
            </a:r>
            <a:r>
              <a:rPr lang="en-US" sz="1200" baseline="0" dirty="0" smtClean="0">
                <a:solidFill>
                  <a:schemeClr val="tx1"/>
                </a:solidFill>
                <a:latin typeface="Times New Roman" panose="02020603050405020304" pitchFamily="18" charset="0"/>
                <a:cs typeface="Times New Roman" panose="02020603050405020304" pitchFamily="18" charset="0"/>
              </a:rPr>
              <a:t> purchasing or accessing these tools, teachers and parents of the learners should consider their cost and the conditions of the classroom. </a:t>
            </a:r>
            <a:endParaRPr lang="en-US" dirty="0"/>
          </a:p>
        </p:txBody>
      </p:sp>
      <p:sp>
        <p:nvSpPr>
          <p:cNvPr id="4" name="Slide Number Placeholder 3"/>
          <p:cNvSpPr>
            <a:spLocks noGrp="1"/>
          </p:cNvSpPr>
          <p:nvPr>
            <p:ph type="sldNum" sz="quarter" idx="10"/>
          </p:nvPr>
        </p:nvSpPr>
        <p:spPr/>
        <p:txBody>
          <a:bodyPr/>
          <a:lstStyle/>
          <a:p>
            <a:fld id="{B2BF8315-A020-443C-9071-7245E91C398F}" type="slidenum">
              <a:rPr lang="en-US" smtClean="0"/>
              <a:pPr/>
              <a:t>12</a:t>
            </a:fld>
            <a:endParaRPr lang="en-US" dirty="0"/>
          </a:p>
        </p:txBody>
      </p:sp>
    </p:spTree>
    <p:extLst>
      <p:ext uri="{BB962C8B-B14F-4D97-AF65-F5344CB8AC3E}">
        <p14:creationId xmlns:p14="http://schemas.microsoft.com/office/powerpoint/2010/main" val="1149415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3A27D1E7-0B87-4124-9D2B-675AFC63D8DA}" type="datetimeFigureOut">
              <a:rPr lang="en-US" smtClean="0"/>
              <a:pPr/>
              <a:t>08/08/21</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AD4C4AFE-5332-48AE-842C-9DB8C20878E8}" type="slidenum">
              <a:rPr lang="en-US" smtClean="0"/>
              <a:pPr/>
              <a:t>‹#›</a:t>
            </a:fld>
            <a:endParaRPr lang="en-US" dirty="0"/>
          </a:p>
        </p:txBody>
      </p:sp>
    </p:spTree>
    <p:extLst>
      <p:ext uri="{BB962C8B-B14F-4D97-AF65-F5344CB8AC3E}">
        <p14:creationId xmlns:p14="http://schemas.microsoft.com/office/powerpoint/2010/main" val="4909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27D1E7-0B87-4124-9D2B-675AFC63D8DA}" type="datetimeFigureOut">
              <a:rPr lang="en-US" smtClean="0"/>
              <a:pPr/>
              <a:t>08/08/21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4C4AFE-5332-48AE-842C-9DB8C20878E8}" type="slidenum">
              <a:rPr lang="en-US" smtClean="0"/>
              <a:pPr/>
              <a:t>‹#›</a:t>
            </a:fld>
            <a:endParaRPr lang="en-US" dirty="0"/>
          </a:p>
        </p:txBody>
      </p:sp>
    </p:spTree>
    <p:extLst>
      <p:ext uri="{BB962C8B-B14F-4D97-AF65-F5344CB8AC3E}">
        <p14:creationId xmlns:p14="http://schemas.microsoft.com/office/powerpoint/2010/main" val="1959085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27D1E7-0B87-4124-9D2B-675AFC63D8DA}" type="datetimeFigureOut">
              <a:rPr lang="en-US" smtClean="0"/>
              <a:pPr/>
              <a:t>08/08/21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D4C4AFE-5332-48AE-842C-9DB8C20878E8}" type="slidenum">
              <a:rPr lang="en-US" smtClean="0"/>
              <a:pPr/>
              <a:t>‹#›</a:t>
            </a:fld>
            <a:endParaRPr lang="en-US" dirty="0"/>
          </a:p>
        </p:txBody>
      </p:sp>
    </p:spTree>
    <p:extLst>
      <p:ext uri="{BB962C8B-B14F-4D97-AF65-F5344CB8AC3E}">
        <p14:creationId xmlns:p14="http://schemas.microsoft.com/office/powerpoint/2010/main" val="4040102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A27D1E7-0B87-4124-9D2B-675AFC63D8DA}" type="datetimeFigureOut">
              <a:rPr lang="en-US" smtClean="0"/>
              <a:pPr/>
              <a:t>08/08/21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D4C4AFE-5332-48AE-842C-9DB8C20878E8}" type="slidenum">
              <a:rPr lang="en-US" smtClean="0"/>
              <a:pPr/>
              <a:t>‹#›</a:t>
            </a:fld>
            <a:endParaRPr lang="en-US" dirty="0"/>
          </a:p>
        </p:txBody>
      </p:sp>
    </p:spTree>
    <p:extLst>
      <p:ext uri="{BB962C8B-B14F-4D97-AF65-F5344CB8AC3E}">
        <p14:creationId xmlns:p14="http://schemas.microsoft.com/office/powerpoint/2010/main" val="1577709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A27D1E7-0B87-4124-9D2B-675AFC63D8DA}" type="datetimeFigureOut">
              <a:rPr lang="en-US" smtClean="0"/>
              <a:pPr/>
              <a:t>08/08/21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D4C4AFE-5332-48AE-842C-9DB8C20878E8}" type="slidenum">
              <a:rPr lang="en-US" smtClean="0"/>
              <a:pPr/>
              <a:t>‹#›</a:t>
            </a:fld>
            <a:endParaRPr lang="en-US" dirty="0"/>
          </a:p>
        </p:txBody>
      </p:sp>
    </p:spTree>
    <p:extLst>
      <p:ext uri="{BB962C8B-B14F-4D97-AF65-F5344CB8AC3E}">
        <p14:creationId xmlns:p14="http://schemas.microsoft.com/office/powerpoint/2010/main" val="4014806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A27D1E7-0B87-4124-9D2B-675AFC63D8DA}" type="datetimeFigureOut">
              <a:rPr lang="en-US" smtClean="0"/>
              <a:pPr/>
              <a:t>08/08/21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D4C4AFE-5332-48AE-842C-9DB8C20878E8}" type="slidenum">
              <a:rPr lang="en-US" smtClean="0"/>
              <a:pPr/>
              <a:t>‹#›</a:t>
            </a:fld>
            <a:endParaRPr lang="en-US" dirty="0"/>
          </a:p>
        </p:txBody>
      </p:sp>
    </p:spTree>
    <p:extLst>
      <p:ext uri="{BB962C8B-B14F-4D97-AF65-F5344CB8AC3E}">
        <p14:creationId xmlns:p14="http://schemas.microsoft.com/office/powerpoint/2010/main" val="3537263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27D1E7-0B87-4124-9D2B-675AFC63D8DA}" type="datetimeFigureOut">
              <a:rPr lang="en-US" smtClean="0"/>
              <a:pPr/>
              <a:t>08/08/21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D4C4AFE-5332-48AE-842C-9DB8C20878E8}" type="slidenum">
              <a:rPr lang="en-US" smtClean="0"/>
              <a:pPr/>
              <a:t>‹#›</a:t>
            </a:fld>
            <a:endParaRPr lang="en-US" dirty="0"/>
          </a:p>
        </p:txBody>
      </p:sp>
    </p:spTree>
    <p:extLst>
      <p:ext uri="{BB962C8B-B14F-4D97-AF65-F5344CB8AC3E}">
        <p14:creationId xmlns:p14="http://schemas.microsoft.com/office/powerpoint/2010/main" val="310307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27D1E7-0B87-4124-9D2B-675AFC63D8DA}" type="datetimeFigureOut">
              <a:rPr lang="en-US" smtClean="0"/>
              <a:pPr/>
              <a:t>08/08/21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D4C4AFE-5332-48AE-842C-9DB8C20878E8}" type="slidenum">
              <a:rPr lang="en-US" smtClean="0"/>
              <a:pPr/>
              <a:t>‹#›</a:t>
            </a:fld>
            <a:endParaRPr lang="en-US" dirty="0"/>
          </a:p>
        </p:txBody>
      </p:sp>
    </p:spTree>
    <p:extLst>
      <p:ext uri="{BB962C8B-B14F-4D97-AF65-F5344CB8AC3E}">
        <p14:creationId xmlns:p14="http://schemas.microsoft.com/office/powerpoint/2010/main" val="4232945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27D1E7-0B87-4124-9D2B-675AFC63D8DA}" type="datetimeFigureOut">
              <a:rPr lang="en-US" smtClean="0"/>
              <a:pPr/>
              <a:t>08/08/21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D4C4AFE-5332-48AE-842C-9DB8C20878E8}" type="slidenum">
              <a:rPr lang="en-US" smtClean="0"/>
              <a:pPr/>
              <a:t>‹#›</a:t>
            </a:fld>
            <a:endParaRPr lang="en-US" dirty="0"/>
          </a:p>
        </p:txBody>
      </p:sp>
    </p:spTree>
    <p:extLst>
      <p:ext uri="{BB962C8B-B14F-4D97-AF65-F5344CB8AC3E}">
        <p14:creationId xmlns:p14="http://schemas.microsoft.com/office/powerpoint/2010/main" val="3618192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27D1E7-0B87-4124-9D2B-675AFC63D8DA}" type="datetimeFigureOut">
              <a:rPr lang="en-US" smtClean="0"/>
              <a:pPr/>
              <a:t>08/08/21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D4C4AFE-5332-48AE-842C-9DB8C20878E8}" type="slidenum">
              <a:rPr lang="en-US" smtClean="0"/>
              <a:pPr/>
              <a:t>‹#›</a:t>
            </a:fld>
            <a:endParaRPr lang="en-US" dirty="0"/>
          </a:p>
        </p:txBody>
      </p:sp>
    </p:spTree>
    <p:extLst>
      <p:ext uri="{BB962C8B-B14F-4D97-AF65-F5344CB8AC3E}">
        <p14:creationId xmlns:p14="http://schemas.microsoft.com/office/powerpoint/2010/main" val="2128727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27D1E7-0B87-4124-9D2B-675AFC63D8DA}" type="datetimeFigureOut">
              <a:rPr lang="en-US" smtClean="0"/>
              <a:pPr/>
              <a:t>08/08/21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D4C4AFE-5332-48AE-842C-9DB8C20878E8}" type="slidenum">
              <a:rPr lang="en-US" smtClean="0"/>
              <a:pPr/>
              <a:t>‹#›</a:t>
            </a:fld>
            <a:endParaRPr lang="en-US" dirty="0"/>
          </a:p>
        </p:txBody>
      </p:sp>
    </p:spTree>
    <p:extLst>
      <p:ext uri="{BB962C8B-B14F-4D97-AF65-F5344CB8AC3E}">
        <p14:creationId xmlns:p14="http://schemas.microsoft.com/office/powerpoint/2010/main" val="2000151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27D1E7-0B87-4124-9D2B-675AFC63D8DA}" type="datetimeFigureOut">
              <a:rPr lang="en-US" smtClean="0"/>
              <a:pPr/>
              <a:t>08/08/21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D4C4AFE-5332-48AE-842C-9DB8C20878E8}" type="slidenum">
              <a:rPr lang="en-US" smtClean="0"/>
              <a:pPr/>
              <a:t>‹#›</a:t>
            </a:fld>
            <a:endParaRPr lang="en-US" dirty="0"/>
          </a:p>
        </p:txBody>
      </p:sp>
    </p:spTree>
    <p:extLst>
      <p:ext uri="{BB962C8B-B14F-4D97-AF65-F5344CB8AC3E}">
        <p14:creationId xmlns:p14="http://schemas.microsoft.com/office/powerpoint/2010/main" val="18703399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27D1E7-0B87-4124-9D2B-675AFC63D8DA}" type="datetimeFigureOut">
              <a:rPr lang="en-US" smtClean="0"/>
              <a:pPr/>
              <a:t>08/08/21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D4C4AFE-5332-48AE-842C-9DB8C20878E8}" type="slidenum">
              <a:rPr lang="en-US" smtClean="0"/>
              <a:pPr/>
              <a:t>‹#›</a:t>
            </a:fld>
            <a:endParaRPr lang="en-US" dirty="0"/>
          </a:p>
        </p:txBody>
      </p:sp>
    </p:spTree>
    <p:extLst>
      <p:ext uri="{BB962C8B-B14F-4D97-AF65-F5344CB8AC3E}">
        <p14:creationId xmlns:p14="http://schemas.microsoft.com/office/powerpoint/2010/main" val="15490957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A27D1E7-0B87-4124-9D2B-675AFC63D8DA}" type="datetimeFigureOut">
              <a:rPr lang="en-US" smtClean="0"/>
              <a:pPr/>
              <a:t>08/08/21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D4C4AFE-5332-48AE-842C-9DB8C20878E8}" type="slidenum">
              <a:rPr lang="en-US" smtClean="0"/>
              <a:pPr/>
              <a:t>‹#›</a:t>
            </a:fld>
            <a:endParaRPr lang="en-US" dirty="0"/>
          </a:p>
        </p:txBody>
      </p:sp>
    </p:spTree>
    <p:extLst>
      <p:ext uri="{BB962C8B-B14F-4D97-AF65-F5344CB8AC3E}">
        <p14:creationId xmlns:p14="http://schemas.microsoft.com/office/powerpoint/2010/main" val="35298246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A27D1E7-0B87-4124-9D2B-675AFC63D8DA}" type="datetimeFigureOut">
              <a:rPr lang="en-US" smtClean="0"/>
              <a:pPr/>
              <a:t>08/08/21</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AD4C4AFE-5332-48AE-842C-9DB8C20878E8}" type="slidenum">
              <a:rPr lang="en-US" smtClean="0"/>
              <a:pPr/>
              <a:t>‹#›</a:t>
            </a:fld>
            <a:endParaRPr lang="en-US" dirty="0"/>
          </a:p>
        </p:txBody>
      </p:sp>
    </p:spTree>
    <p:extLst>
      <p:ext uri="{BB962C8B-B14F-4D97-AF65-F5344CB8AC3E}">
        <p14:creationId xmlns:p14="http://schemas.microsoft.com/office/powerpoint/2010/main" val="40248229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3A27D1E7-0B87-4124-9D2B-675AFC63D8DA}" type="datetimeFigureOut">
              <a:rPr lang="en-US" smtClean="0"/>
              <a:pPr/>
              <a:t>08/08/21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4C4AFE-5332-48AE-842C-9DB8C20878E8}" type="slidenum">
              <a:rPr lang="en-US" smtClean="0"/>
              <a:pPr/>
              <a:t>‹#›</a:t>
            </a:fld>
            <a:endParaRPr lang="en-US" dirty="0"/>
          </a:p>
        </p:txBody>
      </p:sp>
    </p:spTree>
    <p:extLst>
      <p:ext uri="{BB962C8B-B14F-4D97-AF65-F5344CB8AC3E}">
        <p14:creationId xmlns:p14="http://schemas.microsoft.com/office/powerpoint/2010/main" val="3902432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3A27D1E7-0B87-4124-9D2B-675AFC63D8DA}" type="datetimeFigureOut">
              <a:rPr lang="en-US" smtClean="0"/>
              <a:pPr/>
              <a:t>08/08/21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D4C4AFE-5332-48AE-842C-9DB8C20878E8}" type="slidenum">
              <a:rPr lang="en-US" smtClean="0"/>
              <a:pPr/>
              <a:t>‹#›</a:t>
            </a:fld>
            <a:endParaRPr lang="en-US" dirty="0"/>
          </a:p>
        </p:txBody>
      </p:sp>
    </p:spTree>
    <p:extLst>
      <p:ext uri="{BB962C8B-B14F-4D97-AF65-F5344CB8AC3E}">
        <p14:creationId xmlns:p14="http://schemas.microsoft.com/office/powerpoint/2010/main" val="4829964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3A27D1E7-0B87-4124-9D2B-675AFC63D8DA}" type="datetimeFigureOut">
              <a:rPr lang="en-US" smtClean="0"/>
              <a:pPr/>
              <a:t>08/08/21</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AD4C4AFE-5332-48AE-842C-9DB8C20878E8}" type="slidenum">
              <a:rPr lang="en-US" smtClean="0"/>
              <a:pPr/>
              <a:t>‹#›</a:t>
            </a:fld>
            <a:endParaRPr lang="en-US" dirty="0"/>
          </a:p>
        </p:txBody>
      </p:sp>
    </p:spTree>
    <p:extLst>
      <p:ext uri="{BB962C8B-B14F-4D97-AF65-F5344CB8AC3E}">
        <p14:creationId xmlns:p14="http://schemas.microsoft.com/office/powerpoint/2010/main" val="112166149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80631" y="2480153"/>
            <a:ext cx="9116388" cy="2009128"/>
          </a:xfrm>
        </p:spPr>
        <p:txBody>
          <a:bodyPr>
            <a:normAutofit/>
          </a:bodyPr>
          <a:lstStyle/>
          <a:p>
            <a:pPr algn="ctr"/>
            <a:r>
              <a:rPr lang="en-US" sz="3600" dirty="0" smtClean="0">
                <a:solidFill>
                  <a:schemeClr val="bg2">
                    <a:lumMod val="20000"/>
                    <a:lumOff val="80000"/>
                  </a:schemeClr>
                </a:solidFill>
                <a:latin typeface="Times New Roman" pitchFamily="18" charset="0"/>
                <a:cs typeface="Times New Roman" pitchFamily="18" charset="0"/>
              </a:rPr>
              <a:t>Technology in Special Education </a:t>
            </a:r>
            <a:br>
              <a:rPr lang="en-US" sz="3600" dirty="0" smtClean="0">
                <a:solidFill>
                  <a:schemeClr val="bg2">
                    <a:lumMod val="20000"/>
                    <a:lumOff val="80000"/>
                  </a:schemeClr>
                </a:solidFill>
                <a:latin typeface="Times New Roman" pitchFamily="18" charset="0"/>
                <a:cs typeface="Times New Roman" pitchFamily="18" charset="0"/>
              </a:rPr>
            </a:br>
            <a:r>
              <a:rPr lang="en-US" sz="3600" dirty="0" smtClean="0">
                <a:solidFill>
                  <a:schemeClr val="bg2">
                    <a:lumMod val="20000"/>
                    <a:lumOff val="80000"/>
                  </a:schemeClr>
                </a:solidFill>
                <a:latin typeface="Times New Roman" pitchFamily="18" charset="0"/>
                <a:cs typeface="Times New Roman" pitchFamily="18" charset="0"/>
              </a:rPr>
              <a:t>Name</a:t>
            </a:r>
            <a:br>
              <a:rPr lang="en-US" sz="3600" dirty="0" smtClean="0">
                <a:solidFill>
                  <a:schemeClr val="bg2">
                    <a:lumMod val="20000"/>
                    <a:lumOff val="80000"/>
                  </a:schemeClr>
                </a:solidFill>
                <a:latin typeface="Times New Roman" pitchFamily="18" charset="0"/>
                <a:cs typeface="Times New Roman" pitchFamily="18" charset="0"/>
              </a:rPr>
            </a:br>
            <a:r>
              <a:rPr lang="en-US" sz="3600" dirty="0" smtClean="0">
                <a:solidFill>
                  <a:schemeClr val="bg2">
                    <a:lumMod val="20000"/>
                    <a:lumOff val="80000"/>
                  </a:schemeClr>
                </a:solidFill>
                <a:latin typeface="Times New Roman" pitchFamily="18" charset="0"/>
                <a:cs typeface="Times New Roman" pitchFamily="18" charset="0"/>
              </a:rPr>
              <a:t>Institution</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400370932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Introduction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500"/>
            <a:ext cx="6716837" cy="3416300"/>
          </a:xfrm>
        </p:spPr>
        <p:txBody>
          <a:bodyPr>
            <a:normAutofit lnSpcReduction="10000"/>
          </a:bodyPr>
          <a:lstStyle/>
          <a:p>
            <a:pPr>
              <a:spcBef>
                <a:spcPts val="0"/>
              </a:spcBef>
            </a:pPr>
            <a:r>
              <a:rPr lang="en-US" sz="2400" dirty="0" smtClean="0">
                <a:solidFill>
                  <a:schemeClr val="tx1"/>
                </a:solidFill>
                <a:latin typeface="Times New Roman" panose="02020603050405020304" pitchFamily="18" charset="0"/>
                <a:cs typeface="Times New Roman" panose="02020603050405020304" pitchFamily="18" charset="0"/>
              </a:rPr>
              <a:t>Special education is moving away traditional learning model.</a:t>
            </a:r>
          </a:p>
          <a:p>
            <a:pPr>
              <a:spcBef>
                <a:spcPts val="0"/>
              </a:spcBef>
            </a:pPr>
            <a:r>
              <a:rPr lang="en-US" sz="2400" dirty="0" smtClean="0">
                <a:solidFill>
                  <a:schemeClr val="tx1"/>
                </a:solidFill>
                <a:latin typeface="Times New Roman" panose="02020603050405020304" pitchFamily="18" charset="0"/>
                <a:cs typeface="Times New Roman" panose="02020603050405020304" pitchFamily="18" charset="0"/>
              </a:rPr>
              <a:t>This means that teachers are hardly embracing lecturing and taking notes.</a:t>
            </a:r>
          </a:p>
          <a:p>
            <a:pPr>
              <a:spcBef>
                <a:spcPts val="0"/>
              </a:spcBef>
            </a:pPr>
            <a:r>
              <a:rPr lang="en-US" sz="2400" dirty="0" smtClean="0">
                <a:solidFill>
                  <a:schemeClr val="tx1"/>
                </a:solidFill>
                <a:latin typeface="Times New Roman" panose="02020603050405020304" pitchFamily="18" charset="0"/>
                <a:cs typeface="Times New Roman" panose="02020603050405020304" pitchFamily="18" charset="0"/>
              </a:rPr>
              <a:t>Instead of sitting in rows, technology has dominated the education setting</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smtClean="0">
                <a:solidFill>
                  <a:schemeClr val="tx1"/>
                </a:solidFill>
                <a:latin typeface="Times New Roman" panose="02020603050405020304" pitchFamily="18" charset="0"/>
                <a:cs typeface="Times New Roman" panose="02020603050405020304" pitchFamily="18" charset="0"/>
              </a:rPr>
              <a:t>(Altinay et al., 2016).</a:t>
            </a:r>
          </a:p>
          <a:p>
            <a:pPr>
              <a:spcBef>
                <a:spcPts val="0"/>
              </a:spcBef>
            </a:pPr>
            <a:r>
              <a:rPr lang="en-US" sz="2400" dirty="0" smtClean="0">
                <a:solidFill>
                  <a:schemeClr val="tx1"/>
                </a:solidFill>
                <a:latin typeface="Times New Roman" panose="02020603050405020304" pitchFamily="18" charset="0"/>
                <a:cs typeface="Times New Roman" panose="02020603050405020304" pitchFamily="18" charset="0"/>
              </a:rPr>
              <a:t>The aspects which will be explored in details include forms of technology and the aspects considered before they are selected.</a:t>
            </a:r>
            <a:endParaRPr lang="en-US" sz="2400" dirty="0">
              <a:solidFill>
                <a:schemeClr val="tx1"/>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4652" y="2459554"/>
            <a:ext cx="4691270" cy="4289115"/>
          </a:xfrm>
          <a:prstGeom prst="rect">
            <a:avLst/>
          </a:prstGeom>
        </p:spPr>
      </p:pic>
    </p:spTree>
    <p:extLst>
      <p:ext uri="{BB962C8B-B14F-4D97-AF65-F5344CB8AC3E}">
        <p14:creationId xmlns:p14="http://schemas.microsoft.com/office/powerpoint/2010/main" val="950342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59600"/>
            <a:ext cx="8761413" cy="706964"/>
          </a:xfrm>
        </p:spPr>
        <p:txBody>
          <a:bodyPr/>
          <a:lstStyle/>
          <a:p>
            <a:pPr algn="ctr"/>
            <a:r>
              <a:rPr lang="en-US" dirty="0">
                <a:latin typeface="Times New Roman" panose="02020603050405020304" pitchFamily="18" charset="0"/>
                <a:cs typeface="Times New Roman" panose="02020603050405020304" pitchFamily="18" charset="0"/>
              </a:rPr>
              <a:t>Technology that Improves </a:t>
            </a:r>
            <a:r>
              <a:rPr lang="en-US" dirty="0" smtClean="0">
                <a:latin typeface="Times New Roman" panose="02020603050405020304" pitchFamily="18" charset="0"/>
                <a:cs typeface="Times New Roman" panose="02020603050405020304" pitchFamily="18" charset="0"/>
              </a:rPr>
              <a:t>Student’s </a:t>
            </a:r>
            <a:r>
              <a:rPr lang="en-US" dirty="0">
                <a:latin typeface="Times New Roman" panose="02020603050405020304" pitchFamily="18" charset="0"/>
                <a:cs typeface="Times New Roman" panose="02020603050405020304" pitchFamily="18" charset="0"/>
              </a:rPr>
              <a:t>Learning</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(Talking Calculators) </a:t>
            </a:r>
          </a:p>
        </p:txBody>
      </p:sp>
      <p:sp>
        <p:nvSpPr>
          <p:cNvPr id="3" name="Content Placeholder 2"/>
          <p:cNvSpPr>
            <a:spLocks noGrp="1"/>
          </p:cNvSpPr>
          <p:nvPr>
            <p:ph idx="1"/>
          </p:nvPr>
        </p:nvSpPr>
        <p:spPr>
          <a:xfrm>
            <a:off x="1154954" y="2419350"/>
            <a:ext cx="6488237" cy="3991389"/>
          </a:xfrm>
        </p:spPr>
        <p:txBody>
          <a:bodyPr>
            <a:noAutofit/>
          </a:bodyPr>
          <a:lstStyle/>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Learners with dyscalculia can really benefit from a talking calculators.</a:t>
            </a: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The devices makes it simple for them to read numbers.</a:t>
            </a: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They also allow them to perform calculations and check </a:t>
            </a:r>
            <a:r>
              <a:rPr lang="en-US" sz="2400" dirty="0" smtClean="0">
                <a:solidFill>
                  <a:schemeClr val="tx1"/>
                </a:solidFill>
                <a:latin typeface="Times New Roman" panose="02020603050405020304" pitchFamily="18" charset="0"/>
                <a:cs typeface="Times New Roman" panose="02020603050405020304" pitchFamily="18" charset="0"/>
              </a:rPr>
              <a:t>numbers (</a:t>
            </a:r>
            <a:r>
              <a:rPr lang="en-US" sz="2400" dirty="0">
                <a:solidFill>
                  <a:schemeClr val="tx1"/>
                </a:solidFill>
                <a:latin typeface="Times New Roman" panose="02020603050405020304" pitchFamily="18" charset="0"/>
                <a:cs typeface="Times New Roman" panose="02020603050405020304" pitchFamily="18" charset="0"/>
              </a:rPr>
              <a:t>Altinay et al</a:t>
            </a:r>
            <a:r>
              <a:rPr lang="en-US" sz="2400" dirty="0" smtClean="0">
                <a:solidFill>
                  <a:schemeClr val="tx1"/>
                </a:solidFill>
                <a:latin typeface="Times New Roman" panose="02020603050405020304" pitchFamily="18" charset="0"/>
                <a:cs typeface="Times New Roman" panose="02020603050405020304" pitchFamily="18" charset="0"/>
              </a:rPr>
              <a:t>., 2016).</a:t>
            </a:r>
            <a:endParaRPr lang="en-US" sz="2400" dirty="0">
              <a:solidFill>
                <a:schemeClr val="tx1"/>
              </a:solidFill>
              <a:latin typeface="Times New Roman" panose="02020603050405020304" pitchFamily="18" charset="0"/>
              <a:cs typeface="Times New Roman" panose="02020603050405020304" pitchFamily="18" charset="0"/>
            </a:endParaRPr>
          </a:p>
          <a:p>
            <a:pPr>
              <a:spcBef>
                <a:spcPts val="0"/>
              </a:spcBef>
            </a:pPr>
            <a:r>
              <a:rPr lang="en-US" sz="2400" dirty="0" smtClean="0">
                <a:solidFill>
                  <a:schemeClr val="tx1"/>
                </a:solidFill>
                <a:latin typeface="Times New Roman" panose="02020603050405020304" pitchFamily="18" charset="0"/>
                <a:cs typeface="Times New Roman" panose="02020603050405020304" pitchFamily="18" charset="0"/>
              </a:rPr>
              <a:t>Whereas </a:t>
            </a:r>
            <a:r>
              <a:rPr lang="en-US" sz="2400" dirty="0">
                <a:solidFill>
                  <a:schemeClr val="tx1"/>
                </a:solidFill>
                <a:latin typeface="Times New Roman" panose="02020603050405020304" pitchFamily="18" charset="0"/>
                <a:cs typeface="Times New Roman" panose="02020603050405020304" pitchFamily="18" charset="0"/>
              </a:rPr>
              <a:t>talking calculators are fairly simple tools, they provide exceptional privilege for students.  </a:t>
            </a:r>
          </a:p>
          <a:p>
            <a:endParaRPr lang="en-US" sz="2400" dirty="0" smtClean="0">
              <a:solidFill>
                <a:schemeClr val="tx1"/>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4896" y="2576098"/>
            <a:ext cx="4363278" cy="4073180"/>
          </a:xfrm>
          <a:prstGeom prst="rect">
            <a:avLst/>
          </a:prstGeom>
        </p:spPr>
      </p:pic>
    </p:spTree>
    <p:extLst>
      <p:ext uri="{BB962C8B-B14F-4D97-AF65-F5344CB8AC3E}">
        <p14:creationId xmlns:p14="http://schemas.microsoft.com/office/powerpoint/2010/main" val="136723405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Technology that Improve Student’s Learning Cont’d </a:t>
            </a:r>
            <a:r>
              <a:rPr lang="en-US" dirty="0" smtClean="0">
                <a:latin typeface="Times New Roman" panose="02020603050405020304" pitchFamily="18" charset="0"/>
                <a:cs typeface="Times New Roman" panose="02020603050405020304" pitchFamily="18" charset="0"/>
              </a:rPr>
              <a:t>(Videotaped Social Skills)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26819" y="2363372"/>
            <a:ext cx="6894059" cy="5120640"/>
          </a:xfrm>
        </p:spPr>
        <p:txBody>
          <a:bodyPr>
            <a:noAutofit/>
          </a:bodyPr>
          <a:lstStyle/>
          <a:p>
            <a:pPr>
              <a:buNone/>
            </a:pPr>
            <a:endParaRPr lang="en-US" sz="2000" dirty="0" smtClean="0">
              <a:latin typeface="Times New Roman" panose="02020603050405020304" pitchFamily="18" charset="0"/>
              <a:cs typeface="Times New Roman" panose="02020603050405020304" pitchFamily="18" charset="0"/>
            </a:endParaRP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Learners with autism and other learning disabilities might struggle to socialize with others.</a:t>
            </a: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However, with videotaped social interactions, these learners can learn vital life </a:t>
            </a:r>
            <a:r>
              <a:rPr lang="en-US" sz="2400" dirty="0" smtClean="0">
                <a:solidFill>
                  <a:schemeClr val="tx1"/>
                </a:solidFill>
                <a:latin typeface="Times New Roman" panose="02020603050405020304" pitchFamily="18" charset="0"/>
                <a:cs typeface="Times New Roman" panose="02020603050405020304" pitchFamily="18" charset="0"/>
              </a:rPr>
              <a:t>skills (</a:t>
            </a:r>
            <a:r>
              <a:rPr lang="en-US" sz="2400" dirty="0">
                <a:solidFill>
                  <a:schemeClr val="tx1"/>
                </a:solidFill>
                <a:latin typeface="Times New Roman" panose="02020603050405020304" pitchFamily="18" charset="0"/>
                <a:cs typeface="Times New Roman" panose="02020603050405020304" pitchFamily="18" charset="0"/>
              </a:rPr>
              <a:t>Altinay et al</a:t>
            </a:r>
            <a:r>
              <a:rPr lang="en-US" sz="2400" dirty="0" smtClean="0">
                <a:solidFill>
                  <a:schemeClr val="tx1"/>
                </a:solidFill>
                <a:latin typeface="Times New Roman" panose="02020603050405020304" pitchFamily="18" charset="0"/>
                <a:cs typeface="Times New Roman" panose="02020603050405020304" pitchFamily="18" charset="0"/>
              </a:rPr>
              <a:t>., 2016</a:t>
            </a:r>
            <a:r>
              <a:rPr lang="en-US" sz="2400" dirty="0">
                <a:solidFill>
                  <a:schemeClr val="tx1"/>
                </a:solidFill>
                <a:latin typeface="Times New Roman" panose="02020603050405020304" pitchFamily="18" charset="0"/>
                <a:cs typeface="Times New Roman" panose="02020603050405020304" pitchFamily="18" charset="0"/>
              </a:rPr>
              <a:t>)</a:t>
            </a:r>
            <a:r>
              <a:rPr lang="en-US" sz="2400" dirty="0" smtClean="0">
                <a:solidFill>
                  <a:schemeClr val="tx1"/>
                </a:solidFill>
                <a:latin typeface="Times New Roman" panose="02020603050405020304" pitchFamily="18" charset="0"/>
                <a:cs typeface="Times New Roman" panose="02020603050405020304" pitchFamily="18" charset="0"/>
              </a:rPr>
              <a:t>.</a:t>
            </a:r>
            <a:endParaRPr lang="en-US" sz="2400" dirty="0">
              <a:solidFill>
                <a:schemeClr val="tx1"/>
              </a:solidFill>
              <a:latin typeface="Times New Roman" panose="02020603050405020304" pitchFamily="18" charset="0"/>
              <a:cs typeface="Times New Roman" panose="02020603050405020304" pitchFamily="18" charset="0"/>
            </a:endParaRP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They can also be exposed to imperative social behavior which can allow them to easily connect with other learners.</a:t>
            </a:r>
          </a:p>
          <a:p>
            <a:pPr>
              <a:spcBef>
                <a:spcPts val="0"/>
              </a:spcBef>
            </a:pPr>
            <a:r>
              <a:rPr lang="en-US" sz="2400" dirty="0" smtClean="0">
                <a:solidFill>
                  <a:schemeClr val="tx1"/>
                </a:solidFill>
                <a:latin typeface="Times New Roman" panose="02020603050405020304" pitchFamily="18" charset="0"/>
                <a:cs typeface="Times New Roman" panose="02020603050405020304" pitchFamily="18" charset="0"/>
              </a:rPr>
              <a:t>Video taped skills </a:t>
            </a:r>
            <a:r>
              <a:rPr lang="en-US" sz="2400" dirty="0">
                <a:solidFill>
                  <a:schemeClr val="tx1"/>
                </a:solidFill>
                <a:latin typeface="Times New Roman" panose="02020603050405020304" pitchFamily="18" charset="0"/>
                <a:cs typeface="Times New Roman" panose="02020603050405020304" pitchFamily="18" charset="0"/>
              </a:rPr>
              <a:t>can also eliminate academic and linguistic problems.   </a:t>
            </a:r>
          </a:p>
          <a:p>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1426" y="2363372"/>
            <a:ext cx="3965713" cy="4494627"/>
          </a:xfrm>
          <a:prstGeom prst="rect">
            <a:avLst/>
          </a:prstGeom>
        </p:spPr>
      </p:pic>
    </p:spTree>
    <p:extLst>
      <p:ext uri="{BB962C8B-B14F-4D97-AF65-F5344CB8AC3E}">
        <p14:creationId xmlns:p14="http://schemas.microsoft.com/office/powerpoint/2010/main" val="469734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819807"/>
            <a:ext cx="8761413" cy="1324303"/>
          </a:xfrm>
        </p:spPr>
        <p:txBody>
          <a:bodyPr/>
          <a:lstStyle/>
          <a:p>
            <a:pPr algn="ctr"/>
            <a:r>
              <a:rPr lang="en-US" dirty="0">
                <a:latin typeface="Times New Roman" panose="02020603050405020304" pitchFamily="18" charset="0"/>
                <a:cs typeface="Times New Roman" panose="02020603050405020304" pitchFamily="18" charset="0"/>
              </a:rPr>
              <a:t>Technology that Improves </a:t>
            </a:r>
            <a:r>
              <a:rPr lang="en-US" dirty="0" smtClean="0">
                <a:latin typeface="Times New Roman" panose="02020603050405020304" pitchFamily="18" charset="0"/>
                <a:cs typeface="Times New Roman" panose="02020603050405020304" pitchFamily="18" charset="0"/>
              </a:rPr>
              <a:t>Student’s Learning </a:t>
            </a:r>
            <a:r>
              <a:rPr lang="en-US" dirty="0">
                <a:latin typeface="Times New Roman" panose="02020603050405020304" pitchFamily="18" charset="0"/>
                <a:cs typeface="Times New Roman" panose="02020603050405020304" pitchFamily="18" charset="0"/>
              </a:rPr>
              <a:t>Cont’d (Variable Speed Recorders) </a:t>
            </a:r>
          </a:p>
        </p:txBody>
      </p:sp>
      <p:sp>
        <p:nvSpPr>
          <p:cNvPr id="3" name="Content Placeholder 2"/>
          <p:cNvSpPr>
            <a:spLocks noGrp="1"/>
          </p:cNvSpPr>
          <p:nvPr>
            <p:ph idx="1"/>
          </p:nvPr>
        </p:nvSpPr>
        <p:spPr>
          <a:xfrm>
            <a:off x="1131203" y="2565070"/>
            <a:ext cx="8825659" cy="4292930"/>
          </a:xfrm>
        </p:spPr>
        <p:txBody>
          <a:bodyPr>
            <a:normAutofit/>
          </a:bodyPr>
          <a:lstStyle/>
          <a:p>
            <a:pPr>
              <a:spcBef>
                <a:spcPts val="0"/>
              </a:spcBef>
            </a:pPr>
            <a:r>
              <a:rPr lang="en-US" sz="2400" dirty="0" smtClean="0">
                <a:solidFill>
                  <a:schemeClr val="tx1"/>
                </a:solidFill>
                <a:latin typeface="Times New Roman" panose="02020603050405020304" pitchFamily="18" charset="0"/>
                <a:cs typeface="Times New Roman" panose="02020603050405020304" pitchFamily="18" charset="0"/>
              </a:rPr>
              <a:t>Each </a:t>
            </a:r>
            <a:r>
              <a:rPr lang="en-US" sz="2400" dirty="0">
                <a:solidFill>
                  <a:schemeClr val="tx1"/>
                </a:solidFill>
                <a:latin typeface="Times New Roman" panose="02020603050405020304" pitchFamily="18" charset="0"/>
                <a:cs typeface="Times New Roman" panose="02020603050405020304" pitchFamily="18" charset="0"/>
              </a:rPr>
              <a:t>learner has a diverse learning </a:t>
            </a:r>
            <a:r>
              <a:rPr lang="en-US" sz="2400" dirty="0" smtClean="0">
                <a:solidFill>
                  <a:schemeClr val="tx1"/>
                </a:solidFill>
                <a:latin typeface="Times New Roman" panose="02020603050405020304" pitchFamily="18" charset="0"/>
                <a:cs typeface="Times New Roman" panose="02020603050405020304" pitchFamily="18" charset="0"/>
              </a:rPr>
              <a:t>style. </a:t>
            </a:r>
            <a:endParaRPr lang="en-US" sz="2400" dirty="0">
              <a:solidFill>
                <a:schemeClr val="tx1"/>
              </a:solidFill>
              <a:latin typeface="Times New Roman" panose="02020603050405020304" pitchFamily="18" charset="0"/>
              <a:cs typeface="Times New Roman" panose="02020603050405020304" pitchFamily="18" charset="0"/>
            </a:endParaRPr>
          </a:p>
          <a:p>
            <a:pPr>
              <a:spcBef>
                <a:spcPts val="0"/>
              </a:spcBef>
            </a:pPr>
            <a:r>
              <a:rPr lang="en-US" sz="2400" dirty="0" smtClean="0">
                <a:solidFill>
                  <a:schemeClr val="tx1"/>
                </a:solidFill>
                <a:latin typeface="Times New Roman" panose="02020603050405020304" pitchFamily="18" charset="0"/>
                <a:cs typeface="Times New Roman" panose="02020603050405020304" pitchFamily="18" charset="0"/>
              </a:rPr>
              <a:t>Also</a:t>
            </a:r>
            <a:r>
              <a:rPr lang="en-US" sz="2400" dirty="0">
                <a:solidFill>
                  <a:schemeClr val="tx1"/>
                </a:solidFill>
                <a:latin typeface="Times New Roman" panose="02020603050405020304" pitchFamily="18" charset="0"/>
                <a:cs typeface="Times New Roman" panose="02020603050405020304" pitchFamily="18" charset="0"/>
              </a:rPr>
              <a:t>, many learners struggle to understand auditory </a:t>
            </a:r>
            <a:r>
              <a:rPr lang="en-US" sz="2400" dirty="0" smtClean="0">
                <a:solidFill>
                  <a:schemeClr val="tx1"/>
                </a:solidFill>
                <a:latin typeface="Times New Roman" panose="02020603050405020304" pitchFamily="18" charset="0"/>
                <a:cs typeface="Times New Roman" panose="02020603050405020304" pitchFamily="18" charset="0"/>
              </a:rPr>
              <a:t>lectures.</a:t>
            </a:r>
            <a:endParaRPr lang="en-US" sz="2400" dirty="0">
              <a:solidFill>
                <a:schemeClr val="tx1"/>
              </a:solidFill>
              <a:latin typeface="Times New Roman" panose="02020603050405020304" pitchFamily="18" charset="0"/>
              <a:cs typeface="Times New Roman" panose="02020603050405020304" pitchFamily="18" charset="0"/>
            </a:endParaRP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However, with the help of variable speed recorder, the above mentioned can be </a:t>
            </a:r>
            <a:r>
              <a:rPr lang="en-US" sz="2400" dirty="0" smtClean="0">
                <a:solidFill>
                  <a:schemeClr val="tx1"/>
                </a:solidFill>
                <a:latin typeface="Times New Roman" panose="02020603050405020304" pitchFamily="18" charset="0"/>
                <a:cs typeface="Times New Roman" panose="02020603050405020304" pitchFamily="18" charset="0"/>
              </a:rPr>
              <a:t>curbed (Taylor, 2019).</a:t>
            </a:r>
            <a:endParaRPr lang="en-US" sz="2400" dirty="0">
              <a:solidFill>
                <a:schemeClr val="tx1"/>
              </a:solidFill>
              <a:latin typeface="Times New Roman" panose="02020603050405020304" pitchFamily="18" charset="0"/>
              <a:cs typeface="Times New Roman" panose="02020603050405020304" pitchFamily="18" charset="0"/>
            </a:endParaRP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In essence, learners only have to hit record whereas they are in class. </a:t>
            </a:r>
          </a:p>
          <a:p>
            <a:pPr>
              <a:spcBef>
                <a:spcPts val="0"/>
              </a:spcBef>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978465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Technology that Improve Student’s Learning  Cont’d (Electronic Worksheet)  </a:t>
            </a:r>
          </a:p>
        </p:txBody>
      </p:sp>
      <p:sp>
        <p:nvSpPr>
          <p:cNvPr id="3" name="Content Placeholder 2"/>
          <p:cNvSpPr>
            <a:spLocks noGrp="1"/>
          </p:cNvSpPr>
          <p:nvPr>
            <p:ph idx="1"/>
          </p:nvPr>
        </p:nvSpPr>
        <p:spPr>
          <a:xfrm>
            <a:off x="1154954" y="2587734"/>
            <a:ext cx="6696959" cy="3927929"/>
          </a:xfrm>
        </p:spPr>
        <p:txBody>
          <a:bodyPr>
            <a:noAutofit/>
          </a:bodyPr>
          <a:lstStyle/>
          <a:p>
            <a:pPr lvl="1">
              <a:spcBef>
                <a:spcPts val="0"/>
              </a:spcBef>
            </a:pPr>
            <a:r>
              <a:rPr lang="en-US" sz="2400" dirty="0">
                <a:solidFill>
                  <a:schemeClr val="tx1"/>
                </a:solidFill>
                <a:latin typeface="Times New Roman" pitchFamily="18" charset="0"/>
                <a:cs typeface="Times New Roman" pitchFamily="18" charset="0"/>
              </a:rPr>
              <a:t>Students with dyslexia use electronic worksheets in a bid for completing their assignments.  </a:t>
            </a:r>
          </a:p>
          <a:p>
            <a:pPr lvl="1">
              <a:spcBef>
                <a:spcPts val="0"/>
              </a:spcBef>
            </a:pPr>
            <a:r>
              <a:rPr lang="en-US" sz="2400" dirty="0">
                <a:solidFill>
                  <a:schemeClr val="tx1"/>
                </a:solidFill>
                <a:latin typeface="Times New Roman" pitchFamily="18" charset="0"/>
                <a:cs typeface="Times New Roman" pitchFamily="18" charset="0"/>
              </a:rPr>
              <a:t>Electronic worksheets assists learners to line up equations and words on their assignments.</a:t>
            </a:r>
          </a:p>
          <a:p>
            <a:pPr lvl="1">
              <a:spcBef>
                <a:spcPts val="0"/>
              </a:spcBef>
            </a:pPr>
            <a:r>
              <a:rPr lang="en-US" sz="2400" dirty="0">
                <a:solidFill>
                  <a:schemeClr val="tx1"/>
                </a:solidFill>
                <a:latin typeface="Times New Roman" pitchFamily="18" charset="0"/>
                <a:cs typeface="Times New Roman" pitchFamily="18" charset="0"/>
              </a:rPr>
              <a:t>It also helps them to line up equations.</a:t>
            </a:r>
          </a:p>
          <a:p>
            <a:pPr lvl="1">
              <a:spcBef>
                <a:spcPts val="0"/>
              </a:spcBef>
            </a:pPr>
            <a:r>
              <a:rPr lang="en-US" sz="2400" dirty="0">
                <a:solidFill>
                  <a:schemeClr val="tx1"/>
                </a:solidFill>
                <a:latin typeface="Times New Roman" pitchFamily="18" charset="0"/>
                <a:cs typeface="Times New Roman" pitchFamily="18" charset="0"/>
              </a:rPr>
              <a:t>In some worksheets, even speech synthesizing technology is </a:t>
            </a:r>
            <a:r>
              <a:rPr lang="en-US" sz="2400" dirty="0" smtClean="0">
                <a:solidFill>
                  <a:schemeClr val="tx1"/>
                </a:solidFill>
                <a:latin typeface="Times New Roman" pitchFamily="18" charset="0"/>
                <a:cs typeface="Times New Roman" pitchFamily="18" charset="0"/>
              </a:rPr>
              <a:t>present (</a:t>
            </a:r>
            <a:r>
              <a:rPr lang="en-US" sz="2400" dirty="0">
                <a:solidFill>
                  <a:schemeClr val="tx1"/>
                </a:solidFill>
                <a:latin typeface="Times New Roman" panose="02020603050405020304" pitchFamily="18" charset="0"/>
                <a:cs typeface="Times New Roman" panose="02020603050405020304" pitchFamily="18" charset="0"/>
              </a:rPr>
              <a:t>Taylor, 2019)</a:t>
            </a:r>
            <a:r>
              <a:rPr lang="en-US" sz="2400" dirty="0" smtClean="0">
                <a:solidFill>
                  <a:schemeClr val="tx1"/>
                </a:solidFill>
                <a:latin typeface="Times New Roman" pitchFamily="18" charset="0"/>
                <a:cs typeface="Times New Roman" pitchFamily="18" charset="0"/>
              </a:rPr>
              <a:t>.</a:t>
            </a:r>
            <a:endParaRPr lang="en-US" sz="2400" dirty="0">
              <a:solidFill>
                <a:schemeClr val="tx1"/>
              </a:solidFill>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1913" y="2216426"/>
            <a:ext cx="4204253" cy="4512365"/>
          </a:xfrm>
          <a:prstGeom prst="rect">
            <a:avLst/>
          </a:prstGeom>
        </p:spPr>
      </p:pic>
    </p:spTree>
    <p:extLst>
      <p:ext uri="{BB962C8B-B14F-4D97-AF65-F5344CB8AC3E}">
        <p14:creationId xmlns:p14="http://schemas.microsoft.com/office/powerpoint/2010/main" val="866289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Technology for Collaborative </a:t>
            </a:r>
            <a:r>
              <a:rPr lang="en-US" dirty="0" smtClean="0">
                <a:latin typeface="Times New Roman" panose="02020603050405020304" pitchFamily="18" charset="0"/>
                <a:cs typeface="Times New Roman" panose="02020603050405020304" pitchFamily="18" charset="0"/>
              </a:rPr>
              <a:t>Use (Web Based Service)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500"/>
            <a:ext cx="7333063" cy="3416300"/>
          </a:xfrm>
        </p:spPr>
        <p:txBody>
          <a:bodyPr>
            <a:normAutofit lnSpcReduction="10000"/>
          </a:bodyPr>
          <a:lstStyle/>
          <a:p>
            <a:pPr>
              <a:spcBef>
                <a:spcPts val="0"/>
              </a:spcBef>
            </a:pPr>
            <a:r>
              <a:rPr lang="en-US" sz="2400" dirty="0">
                <a:solidFill>
                  <a:schemeClr val="tx1"/>
                </a:solidFill>
                <a:latin typeface="Times New Roman" pitchFamily="18" charset="0"/>
                <a:cs typeface="Times New Roman" pitchFamily="18" charset="0"/>
              </a:rPr>
              <a:t>This form of distance learning is suitable for students who face problems linked with moving over longer distances.</a:t>
            </a:r>
          </a:p>
          <a:p>
            <a:pPr>
              <a:spcBef>
                <a:spcPts val="0"/>
              </a:spcBef>
            </a:pPr>
            <a:r>
              <a:rPr lang="en-US" sz="2400" dirty="0">
                <a:solidFill>
                  <a:schemeClr val="tx1"/>
                </a:solidFill>
                <a:latin typeface="Times New Roman" pitchFamily="18" charset="0"/>
                <a:cs typeface="Times New Roman" pitchFamily="18" charset="0"/>
              </a:rPr>
              <a:t>Web based education permits offering learning services taking into account the needs of learning organizations and learners.</a:t>
            </a:r>
          </a:p>
          <a:p>
            <a:pPr>
              <a:spcBef>
                <a:spcPts val="0"/>
              </a:spcBef>
            </a:pPr>
            <a:r>
              <a:rPr lang="en-US" sz="2400" dirty="0" smtClean="0">
                <a:solidFill>
                  <a:schemeClr val="tx1"/>
                </a:solidFill>
                <a:latin typeface="Times New Roman" pitchFamily="18" charset="0"/>
                <a:cs typeface="Times New Roman" pitchFamily="18" charset="0"/>
              </a:rPr>
              <a:t>Devengo and XB Chat represent such tools (</a:t>
            </a:r>
            <a:r>
              <a:rPr lang="en-US" sz="2400" dirty="0">
                <a:solidFill>
                  <a:schemeClr val="tx1"/>
                </a:solidFill>
                <a:latin typeface="Times New Roman" panose="02020603050405020304" pitchFamily="18" charset="0"/>
                <a:cs typeface="Times New Roman" panose="02020603050405020304" pitchFamily="18" charset="0"/>
              </a:rPr>
              <a:t>Taylor, 2019)</a:t>
            </a:r>
            <a:r>
              <a:rPr lang="en-US" sz="2400" dirty="0" smtClean="0">
                <a:solidFill>
                  <a:schemeClr val="tx1"/>
                </a:solidFill>
                <a:latin typeface="Times New Roman" pitchFamily="18" charset="0"/>
                <a:cs typeface="Times New Roman" pitchFamily="18" charset="0"/>
              </a:rPr>
              <a:t>.</a:t>
            </a:r>
            <a:endParaRPr lang="en-US" sz="2400" dirty="0">
              <a:solidFill>
                <a:schemeClr val="tx1"/>
              </a:solidFill>
              <a:latin typeface="Times New Roman" pitchFamily="18" charset="0"/>
              <a:cs typeface="Times New Roman" pitchFamily="18" charset="0"/>
            </a:endParaRPr>
          </a:p>
          <a:p>
            <a:pPr>
              <a:spcBef>
                <a:spcPts val="0"/>
              </a:spcBef>
            </a:pPr>
            <a:r>
              <a:rPr lang="en-US" sz="2400" dirty="0">
                <a:solidFill>
                  <a:schemeClr val="tx1"/>
                </a:solidFill>
                <a:latin typeface="Times New Roman" pitchFamily="18" charset="0"/>
                <a:cs typeface="Times New Roman" pitchFamily="18" charset="0"/>
              </a:rPr>
              <a:t>This form of learning is imperative especially since the pandemic began.  </a:t>
            </a:r>
          </a:p>
          <a:p>
            <a:pPr>
              <a:buFont typeface="Wingdings" pitchFamily="2" charset="2"/>
              <a:buChar char="Ø"/>
            </a:pPr>
            <a:endParaRPr lang="en-US" sz="2000" dirty="0" smtClean="0">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8017" y="2226365"/>
            <a:ext cx="3588026" cy="4522305"/>
          </a:xfrm>
          <a:prstGeom prst="rect">
            <a:avLst/>
          </a:prstGeom>
        </p:spPr>
      </p:pic>
    </p:spTree>
    <p:extLst>
      <p:ext uri="{BB962C8B-B14F-4D97-AF65-F5344CB8AC3E}">
        <p14:creationId xmlns:p14="http://schemas.microsoft.com/office/powerpoint/2010/main" val="1455490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4339" y="2711669"/>
            <a:ext cx="6689035" cy="3736428"/>
          </a:xfrm>
        </p:spPr>
        <p:txBody>
          <a:bodyPr>
            <a:noAutofit/>
          </a:bodyPr>
          <a:lstStyle/>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A videoconferencing system allows learners to connect with students globally.</a:t>
            </a: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In this way, learners understand new </a:t>
            </a:r>
            <a:r>
              <a:rPr lang="en-US" sz="2400" dirty="0" smtClean="0">
                <a:solidFill>
                  <a:schemeClr val="tx1"/>
                </a:solidFill>
                <a:latin typeface="Times New Roman" panose="02020603050405020304" pitchFamily="18" charset="0"/>
                <a:cs typeface="Times New Roman" panose="02020603050405020304" pitchFamily="18" charset="0"/>
              </a:rPr>
              <a:t>cultures</a:t>
            </a:r>
            <a:r>
              <a:rPr lang="en-US" sz="2400" dirty="0">
                <a:solidFill>
                  <a:schemeClr val="tx1"/>
                </a:solidFill>
                <a:latin typeface="Times New Roman" panose="02020603050405020304" pitchFamily="18" charset="0"/>
                <a:cs typeface="Times New Roman" panose="02020603050405020304" pitchFamily="18" charset="0"/>
              </a:rPr>
              <a:t>(Viner, Singh &amp; Shaughnessy, 2020</a:t>
            </a:r>
            <a:r>
              <a:rPr lang="en-US" sz="2400" dirty="0" smtClean="0">
                <a:solidFill>
                  <a:schemeClr val="tx1"/>
                </a:solidFill>
                <a:latin typeface="Times New Roman" panose="02020603050405020304" pitchFamily="18" charset="0"/>
                <a:cs typeface="Times New Roman" panose="02020603050405020304" pitchFamily="18" charset="0"/>
              </a:rPr>
              <a:t>).</a:t>
            </a:r>
            <a:endParaRPr lang="en-US" sz="2400" dirty="0">
              <a:solidFill>
                <a:schemeClr val="tx1"/>
              </a:solidFill>
              <a:latin typeface="Times New Roman" panose="02020603050405020304" pitchFamily="18" charset="0"/>
              <a:cs typeface="Times New Roman" panose="02020603050405020304" pitchFamily="18" charset="0"/>
            </a:endParaRP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They are also exposed to new experiences.</a:t>
            </a: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The benefit of this technique is that learners interact without incurring the cost of travelling.  </a:t>
            </a:r>
          </a:p>
          <a:p>
            <a:pPr>
              <a:spcBef>
                <a:spcPts val="0"/>
              </a:spcBef>
            </a:pPr>
            <a:endParaRPr lang="en-US" sz="2400" dirty="0" smtClean="0">
              <a:latin typeface="Times New Roman" pitchFamily="18" charset="0"/>
              <a:cs typeface="Times New Roman" pitchFamily="18" charset="0"/>
            </a:endParaRPr>
          </a:p>
        </p:txBody>
      </p:sp>
      <p:sp>
        <p:nvSpPr>
          <p:cNvPr id="4"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Technology for Collaborative Use Cont’d (Videoconferencing System)</a:t>
            </a:r>
            <a:endParaRPr lang="en-US"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1426" y="2246242"/>
            <a:ext cx="4174435" cy="4502427"/>
          </a:xfrm>
          <a:prstGeom prst="rect">
            <a:avLst/>
          </a:prstGeom>
        </p:spPr>
      </p:pic>
    </p:spTree>
    <p:extLst>
      <p:ext uri="{BB962C8B-B14F-4D97-AF65-F5344CB8AC3E}">
        <p14:creationId xmlns:p14="http://schemas.microsoft.com/office/powerpoint/2010/main" val="3736186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Technology for Collaborative Use Cont’d ( Wireless Presentation System and Collaborative Software)</a:t>
            </a:r>
          </a:p>
        </p:txBody>
      </p:sp>
      <p:sp>
        <p:nvSpPr>
          <p:cNvPr id="3" name="Content Placeholder 2"/>
          <p:cNvSpPr>
            <a:spLocks noGrp="1"/>
          </p:cNvSpPr>
          <p:nvPr>
            <p:ph idx="1"/>
          </p:nvPr>
        </p:nvSpPr>
        <p:spPr/>
        <p:txBody>
          <a:bodyPr>
            <a:normAutofit/>
          </a:bodyPr>
          <a:lstStyle/>
          <a:p>
            <a:pPr>
              <a:buNone/>
            </a:pPr>
            <a:endParaRPr lang="en-US" dirty="0" smtClean="0">
              <a:latin typeface="Times New Roman" panose="02020603050405020304" pitchFamily="18" charset="0"/>
              <a:cs typeface="Times New Roman" panose="02020603050405020304" pitchFamily="18" charset="0"/>
            </a:endParaRP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Wireless presentation systems and collaborative software permit educators and learners to share content.</a:t>
            </a: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Specifically, content is shared from mobile devices and displayed on the screens for the students to see. </a:t>
            </a: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Apart from content, students can be exposed </a:t>
            </a:r>
            <a:r>
              <a:rPr lang="en-US" sz="2400" dirty="0" smtClean="0">
                <a:solidFill>
                  <a:schemeClr val="tx1"/>
                </a:solidFill>
                <a:latin typeface="Times New Roman" panose="02020603050405020304" pitchFamily="18" charset="0"/>
                <a:cs typeface="Times New Roman" panose="02020603050405020304" pitchFamily="18" charset="0"/>
              </a:rPr>
              <a:t>to skills </a:t>
            </a:r>
            <a:r>
              <a:rPr lang="en-US" sz="2400" dirty="0">
                <a:solidFill>
                  <a:schemeClr val="tx1"/>
                </a:solidFill>
                <a:latin typeface="Times New Roman" panose="02020603050405020304" pitchFamily="18" charset="0"/>
                <a:cs typeface="Times New Roman" panose="02020603050405020304" pitchFamily="18" charset="0"/>
              </a:rPr>
              <a:t>which can enable them to connect effectively.</a:t>
            </a:r>
          </a:p>
          <a:p>
            <a:pPr>
              <a:spcBef>
                <a:spcPts val="0"/>
              </a:spcBef>
            </a:pPr>
            <a:r>
              <a:rPr lang="en-US" sz="2400" dirty="0" smtClean="0">
                <a:solidFill>
                  <a:schemeClr val="tx1"/>
                </a:solidFill>
                <a:latin typeface="Times New Roman" panose="02020603050405020304" pitchFamily="18" charset="0"/>
                <a:cs typeface="Times New Roman" panose="02020603050405020304" pitchFamily="18" charset="0"/>
              </a:rPr>
              <a:t>An </a:t>
            </a:r>
            <a:r>
              <a:rPr lang="en-US" sz="2400" dirty="0">
                <a:solidFill>
                  <a:schemeClr val="tx1"/>
                </a:solidFill>
                <a:latin typeface="Times New Roman" panose="02020603050405020304" pitchFamily="18" charset="0"/>
                <a:cs typeface="Times New Roman" panose="02020603050405020304" pitchFamily="18" charset="0"/>
              </a:rPr>
              <a:t>example of wireless presentations systems and software is Apple </a:t>
            </a:r>
            <a:r>
              <a:rPr lang="en-US" sz="2400" dirty="0" smtClean="0">
                <a:solidFill>
                  <a:schemeClr val="tx1"/>
                </a:solidFill>
                <a:latin typeface="Times New Roman" panose="02020603050405020304" pitchFamily="18" charset="0"/>
                <a:cs typeface="Times New Roman" panose="02020603050405020304" pitchFamily="18" charset="0"/>
              </a:rPr>
              <a:t>TV</a:t>
            </a:r>
            <a:r>
              <a:rPr lang="en-US" sz="2400" dirty="0">
                <a:solidFill>
                  <a:schemeClr val="tx1"/>
                </a:solidFill>
                <a:latin typeface="Times New Roman" panose="02020603050405020304" pitchFamily="18" charset="0"/>
                <a:cs typeface="Times New Roman" panose="02020603050405020304" pitchFamily="18" charset="0"/>
              </a:rPr>
              <a:t>(Viner, Singh &amp; Shaughnessy, 2020).</a:t>
            </a:r>
          </a:p>
          <a:p>
            <a:pPr>
              <a:spcBef>
                <a:spcPts val="0"/>
              </a:spcBef>
            </a:pPr>
            <a:endParaRPr lang="en-US" sz="2400" dirty="0">
              <a:solidFill>
                <a:schemeClr val="tx1"/>
              </a:solidFill>
              <a:latin typeface="Times New Roman" panose="02020603050405020304" pitchFamily="18" charset="0"/>
              <a:cs typeface="Times New Roman" panose="02020603050405020304" pitchFamily="18" charset="0"/>
            </a:endParaRPr>
          </a:p>
          <a:p>
            <a:pPr>
              <a:spcBef>
                <a:spcPts val="0"/>
              </a:spcBef>
              <a:buFont typeface="Wingdings" pitchFamily="2" charset="2"/>
              <a:buChar char="Ø"/>
            </a:pPr>
            <a:endParaRPr lang="en-US"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4982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 </a:t>
            </a:r>
            <a:r>
              <a:rPr lang="en-US" dirty="0">
                <a:latin typeface="Times New Roman" panose="02020603050405020304" pitchFamily="18" charset="0"/>
                <a:cs typeface="Times New Roman" panose="02020603050405020304" pitchFamily="18" charset="0"/>
              </a:rPr>
              <a:t>Considerations Regarding Access (Budget Considerations) </a:t>
            </a:r>
          </a:p>
        </p:txBody>
      </p:sp>
      <p:sp>
        <p:nvSpPr>
          <p:cNvPr id="3" name="Content Placeholder 2"/>
          <p:cNvSpPr>
            <a:spLocks noGrp="1"/>
          </p:cNvSpPr>
          <p:nvPr>
            <p:ph idx="1"/>
          </p:nvPr>
        </p:nvSpPr>
        <p:spPr/>
        <p:txBody>
          <a:bodyPr>
            <a:normAutofit/>
          </a:bodyPr>
          <a:lstStyle/>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First of all, educators </a:t>
            </a:r>
            <a:r>
              <a:rPr lang="en-US" sz="2400" dirty="0" smtClean="0">
                <a:solidFill>
                  <a:schemeClr val="tx1"/>
                </a:solidFill>
                <a:latin typeface="Times New Roman" panose="02020603050405020304" pitchFamily="18" charset="0"/>
                <a:cs typeface="Times New Roman" panose="02020603050405020304" pitchFamily="18" charset="0"/>
              </a:rPr>
              <a:t>should </a:t>
            </a:r>
            <a:r>
              <a:rPr lang="en-US" sz="2400" dirty="0">
                <a:solidFill>
                  <a:schemeClr val="tx1"/>
                </a:solidFill>
                <a:latin typeface="Times New Roman" panose="02020603050405020304" pitchFamily="18" charset="0"/>
                <a:cs typeface="Times New Roman" panose="02020603050405020304" pitchFamily="18" charset="0"/>
              </a:rPr>
              <a:t>look at the cost they will incur in the tools they intend to use.</a:t>
            </a: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They should specifically purchase tools which are cost effective.</a:t>
            </a: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However, they must be careful not to acquire technology which will be replaced </a:t>
            </a:r>
            <a:r>
              <a:rPr lang="en-US" sz="2400" dirty="0" smtClean="0">
                <a:solidFill>
                  <a:schemeClr val="tx1"/>
                </a:solidFill>
                <a:latin typeface="Times New Roman" panose="02020603050405020304" pitchFamily="18" charset="0"/>
                <a:cs typeface="Times New Roman" panose="02020603050405020304" pitchFamily="18" charset="0"/>
              </a:rPr>
              <a:t>frequently</a:t>
            </a:r>
            <a:r>
              <a:rPr lang="en-US" sz="2400" dirty="0">
                <a:solidFill>
                  <a:schemeClr val="tx1"/>
                </a:solidFill>
                <a:latin typeface="Times New Roman" panose="02020603050405020304" pitchFamily="18" charset="0"/>
                <a:cs typeface="Times New Roman" panose="02020603050405020304" pitchFamily="18" charset="0"/>
              </a:rPr>
              <a:t>(Viner, Singh &amp; Shaughnessy, 2020</a:t>
            </a:r>
            <a:r>
              <a:rPr lang="en-US" sz="2400" dirty="0" smtClean="0">
                <a:solidFill>
                  <a:schemeClr val="tx1"/>
                </a:solidFill>
                <a:latin typeface="Times New Roman" panose="02020603050405020304" pitchFamily="18" charset="0"/>
                <a:cs typeface="Times New Roman" panose="02020603050405020304" pitchFamily="18" charset="0"/>
              </a:rPr>
              <a:t>).</a:t>
            </a:r>
            <a:endParaRPr lang="en-US" sz="2400" dirty="0">
              <a:solidFill>
                <a:schemeClr val="tx1"/>
              </a:solidFill>
              <a:latin typeface="Times New Roman" panose="02020603050405020304" pitchFamily="18" charset="0"/>
              <a:cs typeface="Times New Roman" panose="02020603050405020304" pitchFamily="18" charset="0"/>
            </a:endParaRP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Educators should not forget to budget for technology that they intend to use.</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2397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740979"/>
            <a:ext cx="8761413" cy="1135117"/>
          </a:xfrm>
        </p:spPr>
        <p:txBody>
          <a:bodyPr/>
          <a:lstStyle/>
          <a:p>
            <a:pPr algn="ctr"/>
            <a:r>
              <a:rPr lang="en-US" dirty="0"/>
              <a:t> </a:t>
            </a:r>
            <a:r>
              <a:rPr lang="en-US" dirty="0">
                <a:latin typeface="Times New Roman" panose="02020603050405020304" pitchFamily="18" charset="0"/>
                <a:cs typeface="Times New Roman" panose="02020603050405020304" pitchFamily="18" charset="0"/>
              </a:rPr>
              <a:t>Considerations Regarding Access Cont’d (Classroom Conditions) </a:t>
            </a:r>
          </a:p>
        </p:txBody>
      </p:sp>
      <p:sp>
        <p:nvSpPr>
          <p:cNvPr id="3" name="Content Placeholder 2"/>
          <p:cNvSpPr>
            <a:spLocks noGrp="1"/>
          </p:cNvSpPr>
          <p:nvPr>
            <p:ph idx="1"/>
          </p:nvPr>
        </p:nvSpPr>
        <p:spPr/>
        <p:txBody>
          <a:bodyPr/>
          <a:lstStyle/>
          <a:p>
            <a:pPr>
              <a:spcBef>
                <a:spcPts val="0"/>
              </a:spcBef>
            </a:pPr>
            <a:r>
              <a:rPr lang="en-US" sz="2400" dirty="0" smtClean="0">
                <a:solidFill>
                  <a:schemeClr val="tx1"/>
                </a:solidFill>
                <a:latin typeface="Times New Roman" panose="02020603050405020304" pitchFamily="18" charset="0"/>
                <a:cs typeface="Times New Roman" panose="02020603050405020304" pitchFamily="18" charset="0"/>
              </a:rPr>
              <a:t>Secondly</a:t>
            </a:r>
            <a:r>
              <a:rPr lang="en-US" sz="2400" dirty="0">
                <a:solidFill>
                  <a:schemeClr val="tx1"/>
                </a:solidFill>
                <a:latin typeface="Times New Roman" panose="02020603050405020304" pitchFamily="18" charset="0"/>
                <a:cs typeface="Times New Roman" panose="02020603050405020304" pitchFamily="18" charset="0"/>
              </a:rPr>
              <a:t>, educators should consider technology capacity of their classrooms.</a:t>
            </a: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For a one- to- four computer learning ratio, educators should ensure that they have enough real estate capacity within the classroom.</a:t>
            </a: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They should also check the classroom’s electrical </a:t>
            </a:r>
            <a:r>
              <a:rPr lang="en-US" sz="2400" dirty="0" smtClean="0">
                <a:solidFill>
                  <a:schemeClr val="tx1"/>
                </a:solidFill>
                <a:latin typeface="Times New Roman" panose="02020603050405020304" pitchFamily="18" charset="0"/>
                <a:cs typeface="Times New Roman" panose="02020603050405020304" pitchFamily="18" charset="0"/>
              </a:rPr>
              <a:t>capacity (Viner, Singh </a:t>
            </a:r>
            <a:r>
              <a:rPr lang="en-US" sz="2400" dirty="0">
                <a:solidFill>
                  <a:schemeClr val="tx1"/>
                </a:solidFill>
                <a:latin typeface="Times New Roman" panose="02020603050405020304" pitchFamily="18" charset="0"/>
                <a:cs typeface="Times New Roman" panose="02020603050405020304" pitchFamily="18" charset="0"/>
              </a:rPr>
              <a:t>&amp; </a:t>
            </a:r>
            <a:r>
              <a:rPr lang="en-US" sz="2400" dirty="0" smtClean="0">
                <a:solidFill>
                  <a:schemeClr val="tx1"/>
                </a:solidFill>
                <a:latin typeface="Times New Roman" panose="02020603050405020304" pitchFamily="18" charset="0"/>
                <a:cs typeface="Times New Roman" panose="02020603050405020304" pitchFamily="18" charset="0"/>
              </a:rPr>
              <a:t>Shaughnessy, 2020).</a:t>
            </a:r>
            <a:endParaRPr lang="en-US" sz="2400" dirty="0">
              <a:solidFill>
                <a:schemeClr val="tx1"/>
              </a:solidFill>
              <a:latin typeface="Times New Roman" panose="02020603050405020304" pitchFamily="18" charset="0"/>
              <a:cs typeface="Times New Roman" panose="02020603050405020304" pitchFamily="18" charset="0"/>
            </a:endParaRP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Furthermore, they should consider how they will arrange them without interfering with the learners. </a:t>
            </a:r>
          </a:p>
          <a:p>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8774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a:bodyPr>
          <a:lstStyle/>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There are many technologies which can assist teachers to interact with learners living with disability.</a:t>
            </a: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These tools include talking calculators, variable speed recorders, electronic worksheets and videotaped social skills.</a:t>
            </a:r>
          </a:p>
          <a:p>
            <a:pPr>
              <a:spcBef>
                <a:spcPts val="0"/>
              </a:spcBef>
            </a:pPr>
            <a:r>
              <a:rPr lang="en-US" sz="2400" dirty="0" smtClean="0">
                <a:solidFill>
                  <a:schemeClr val="tx1"/>
                </a:solidFill>
                <a:latin typeface="Times New Roman" panose="02020603050405020304" pitchFamily="18" charset="0"/>
                <a:cs typeface="Times New Roman" panose="02020603050405020304" pitchFamily="18" charset="0"/>
              </a:rPr>
              <a:t>The </a:t>
            </a:r>
            <a:r>
              <a:rPr lang="en-US" sz="2400" dirty="0">
                <a:solidFill>
                  <a:schemeClr val="tx1"/>
                </a:solidFill>
                <a:latin typeface="Times New Roman" panose="02020603050405020304" pitchFamily="18" charset="0"/>
                <a:cs typeface="Times New Roman" panose="02020603050405020304" pitchFamily="18" charset="0"/>
              </a:rPr>
              <a:t>other collaborative tools are </a:t>
            </a:r>
            <a:r>
              <a:rPr lang="en-US" sz="2400" dirty="0" smtClean="0">
                <a:solidFill>
                  <a:schemeClr val="tx1"/>
                </a:solidFill>
                <a:latin typeface="Times New Roman" panose="02020603050405020304" pitchFamily="18" charset="0"/>
                <a:cs typeface="Times New Roman" panose="02020603050405020304" pitchFamily="18" charset="0"/>
              </a:rPr>
              <a:t>wireless </a:t>
            </a:r>
            <a:r>
              <a:rPr lang="en-US" sz="2400" dirty="0">
                <a:solidFill>
                  <a:schemeClr val="tx1"/>
                </a:solidFill>
                <a:latin typeface="Times New Roman" panose="02020603050405020304" pitchFamily="18" charset="0"/>
                <a:cs typeface="Times New Roman" panose="02020603050405020304" pitchFamily="18" charset="0"/>
              </a:rPr>
              <a:t>presentation systems and collaborative </a:t>
            </a:r>
            <a:r>
              <a:rPr lang="en-US" sz="2400" dirty="0" smtClean="0">
                <a:solidFill>
                  <a:schemeClr val="tx1"/>
                </a:solidFill>
                <a:latin typeface="Times New Roman" panose="02020603050405020304" pitchFamily="18" charset="0"/>
                <a:cs typeface="Times New Roman" panose="02020603050405020304" pitchFamily="18" charset="0"/>
              </a:rPr>
              <a:t>software, </a:t>
            </a:r>
            <a:r>
              <a:rPr lang="en-US" sz="2400" dirty="0">
                <a:solidFill>
                  <a:schemeClr val="tx1"/>
                </a:solidFill>
                <a:latin typeface="Times New Roman" panose="02020603050405020304" pitchFamily="18" charset="0"/>
                <a:cs typeface="Times New Roman" panose="02020603050405020304" pitchFamily="18" charset="0"/>
              </a:rPr>
              <a:t>as well as video conferencing tools.</a:t>
            </a:r>
          </a:p>
          <a:p>
            <a:pPr>
              <a:spcBef>
                <a:spcPts val="0"/>
              </a:spcBef>
            </a:pPr>
            <a:r>
              <a:rPr lang="en-US" sz="2400" dirty="0">
                <a:solidFill>
                  <a:schemeClr val="tx1"/>
                </a:solidFill>
                <a:latin typeface="Times New Roman" panose="02020603050405020304" pitchFamily="18" charset="0"/>
                <a:cs typeface="Times New Roman" panose="02020603050405020304" pitchFamily="18" charset="0"/>
              </a:rPr>
              <a:t> Educators should consider cost and classroom conditions before selecting any tool.     </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7370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731521"/>
            <a:ext cx="8825658" cy="1097279"/>
          </a:xfrm>
        </p:spPr>
        <p:txBody>
          <a:bodyPr/>
          <a:lstStyle/>
          <a:p>
            <a:pPr algn="ctr"/>
            <a:r>
              <a:rPr lang="en-US" sz="3600" dirty="0" smtClean="0">
                <a:latin typeface="Times New Roman" panose="02020603050405020304" pitchFamily="18" charset="0"/>
                <a:cs typeface="Times New Roman" panose="02020603050405020304" pitchFamily="18" charset="0"/>
              </a:rPr>
              <a:t>References </a:t>
            </a:r>
            <a:endParaRPr lang="en-US" sz="36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844062" y="1772529"/>
            <a:ext cx="10536701" cy="4445391"/>
          </a:xfrm>
        </p:spPr>
        <p:txBody>
          <a:bodyPr>
            <a:normAutofit/>
          </a:bodyPr>
          <a:lstStyle/>
          <a:p>
            <a:pPr>
              <a:spcBef>
                <a:spcPts val="0"/>
              </a:spcBef>
            </a:pPr>
            <a:endParaRPr lang="en-US" sz="2400" cap="none" dirty="0" smtClean="0">
              <a:latin typeface="Times New Roman" panose="02020603050405020304" pitchFamily="18" charset="0"/>
              <a:cs typeface="Times New Roman" panose="02020603050405020304" pitchFamily="18" charset="0"/>
            </a:endParaRPr>
          </a:p>
          <a:p>
            <a:pPr>
              <a:spcBef>
                <a:spcPts val="0"/>
              </a:spcBef>
            </a:pPr>
            <a:r>
              <a:rPr lang="en-US" sz="2400" cap="none" dirty="0" smtClean="0">
                <a:latin typeface="Times New Roman" panose="02020603050405020304" pitchFamily="18" charset="0"/>
                <a:cs typeface="Times New Roman" panose="02020603050405020304" pitchFamily="18" charset="0"/>
              </a:rPr>
              <a:t>Altinay, F., </a:t>
            </a:r>
            <a:r>
              <a:rPr lang="en-US" sz="2400" cap="none" dirty="0" err="1" smtClean="0">
                <a:latin typeface="Times New Roman" panose="02020603050405020304" pitchFamily="18" charset="0"/>
                <a:cs typeface="Times New Roman" panose="02020603050405020304" pitchFamily="18" charset="0"/>
              </a:rPr>
              <a:t>Çagiltay</a:t>
            </a:r>
            <a:r>
              <a:rPr lang="en-US" sz="2400" cap="none" dirty="0" smtClean="0">
                <a:latin typeface="Times New Roman" panose="02020603050405020304" pitchFamily="18" charset="0"/>
                <a:cs typeface="Times New Roman" panose="02020603050405020304" pitchFamily="18" charset="0"/>
              </a:rPr>
              <a:t>, K., </a:t>
            </a:r>
            <a:r>
              <a:rPr lang="en-US" sz="2400" cap="none" dirty="0" err="1" smtClean="0">
                <a:latin typeface="Times New Roman" panose="02020603050405020304" pitchFamily="18" charset="0"/>
                <a:cs typeface="Times New Roman" panose="02020603050405020304" pitchFamily="18" charset="0"/>
              </a:rPr>
              <a:t>Jemni</a:t>
            </a:r>
            <a:r>
              <a:rPr lang="en-US" sz="2400" cap="none" dirty="0" smtClean="0">
                <a:latin typeface="Times New Roman" panose="02020603050405020304" pitchFamily="18" charset="0"/>
                <a:cs typeface="Times New Roman" panose="02020603050405020304" pitchFamily="18" charset="0"/>
              </a:rPr>
              <a:t>, M., &amp; Altinay, Z. (2016). Guest Editorial: 	Technology Support For Fostering Life-long Learning Of Learners With 	Disabilities. </a:t>
            </a:r>
            <a:r>
              <a:rPr lang="en-US" sz="2400" i="1" cap="none" dirty="0" smtClean="0">
                <a:latin typeface="Times New Roman" panose="02020603050405020304" pitchFamily="18" charset="0"/>
                <a:cs typeface="Times New Roman" panose="02020603050405020304" pitchFamily="18" charset="0"/>
              </a:rPr>
              <a:t>J. Educ. Technol. Soc.</a:t>
            </a:r>
            <a:r>
              <a:rPr lang="en-US" sz="2400" cap="none" dirty="0" smtClean="0">
                <a:latin typeface="Times New Roman" panose="02020603050405020304" pitchFamily="18" charset="0"/>
                <a:cs typeface="Times New Roman" panose="02020603050405020304" pitchFamily="18" charset="0"/>
              </a:rPr>
              <a:t>, </a:t>
            </a:r>
            <a:r>
              <a:rPr lang="en-US" sz="2400" i="1" cap="none" dirty="0" smtClean="0">
                <a:latin typeface="Times New Roman" panose="02020603050405020304" pitchFamily="18" charset="0"/>
                <a:cs typeface="Times New Roman" panose="02020603050405020304" pitchFamily="18" charset="0"/>
              </a:rPr>
              <a:t>19</a:t>
            </a:r>
            <a:r>
              <a:rPr lang="en-US" sz="2400" cap="none" dirty="0" smtClean="0">
                <a:latin typeface="Times New Roman" panose="02020603050405020304" pitchFamily="18" charset="0"/>
                <a:cs typeface="Times New Roman" panose="02020603050405020304" pitchFamily="18" charset="0"/>
              </a:rPr>
              <a:t>(1), 1-3.</a:t>
            </a:r>
          </a:p>
          <a:p>
            <a:pPr>
              <a:spcBef>
                <a:spcPts val="0"/>
              </a:spcBef>
            </a:pPr>
            <a:r>
              <a:rPr lang="en-US" sz="2400" cap="none" dirty="0" smtClean="0">
                <a:latin typeface="Times New Roman" panose="02020603050405020304" pitchFamily="18" charset="0"/>
                <a:cs typeface="Times New Roman" panose="02020603050405020304" pitchFamily="18" charset="0"/>
              </a:rPr>
              <a:t>Taylor, H. (2019). Assistive Technology For Students With Learning Disabilities: 	Kurzweil 3000. </a:t>
            </a:r>
            <a:r>
              <a:rPr lang="en-US" sz="2400" i="1" cap="none" dirty="0" smtClean="0">
                <a:latin typeface="Times New Roman" panose="02020603050405020304" pitchFamily="18" charset="0"/>
                <a:cs typeface="Times New Roman" panose="02020603050405020304" pitchFamily="18" charset="0"/>
              </a:rPr>
              <a:t>Technology And The Curriculum: Summer 2019</a:t>
            </a:r>
            <a:r>
              <a:rPr lang="en-US" sz="2400" cap="none" dirty="0" smtClean="0">
                <a:latin typeface="Times New Roman" panose="02020603050405020304" pitchFamily="18" charset="0"/>
                <a:cs typeface="Times New Roman" panose="02020603050405020304" pitchFamily="18" charset="0"/>
              </a:rPr>
              <a:t>.</a:t>
            </a:r>
          </a:p>
          <a:p>
            <a:pPr>
              <a:spcBef>
                <a:spcPts val="0"/>
              </a:spcBef>
            </a:pPr>
            <a:r>
              <a:rPr lang="en-US" sz="2400" cap="none" dirty="0" smtClean="0">
                <a:latin typeface="Times New Roman" panose="02020603050405020304" pitchFamily="18" charset="0"/>
                <a:cs typeface="Times New Roman" panose="02020603050405020304" pitchFamily="18" charset="0"/>
              </a:rPr>
              <a:t>Viner, M., Singh, A., &amp; Shaughnessy, M. F. (2020). Assistive Technology To Help 	Students With Disabilities. </a:t>
            </a:r>
            <a:r>
              <a:rPr lang="en-US" sz="2400" i="1" cap="none" dirty="0" smtClean="0">
                <a:latin typeface="Times New Roman" panose="02020603050405020304" pitchFamily="18" charset="0"/>
                <a:cs typeface="Times New Roman" panose="02020603050405020304" pitchFamily="18" charset="0"/>
              </a:rPr>
              <a:t>Special Education Design And Development Tools 	For School Rehabilitation Professionals</a:t>
            </a:r>
            <a:r>
              <a:rPr lang="en-US" sz="2400" cap="none" dirty="0" smtClean="0">
                <a:latin typeface="Times New Roman" panose="02020603050405020304" pitchFamily="18" charset="0"/>
                <a:cs typeface="Times New Roman" panose="02020603050405020304" pitchFamily="18" charset="0"/>
              </a:rPr>
              <a:t>, 240-267.</a:t>
            </a:r>
          </a:p>
          <a:p>
            <a:endParaRPr lang="en-US" sz="1050" dirty="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3965</TotalTime>
  <Words>818</Words>
  <Application>Microsoft Macintosh PowerPoint</Application>
  <PresentationFormat>Custom</PresentationFormat>
  <Paragraphs>86</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Ion Boardroom</vt:lpstr>
      <vt:lpstr>Technology in Special Education  Name Institution</vt:lpstr>
      <vt:lpstr>Introduction </vt:lpstr>
      <vt:lpstr>Technology that Improves Student’s Learning (Talking Calculators) </vt:lpstr>
      <vt:lpstr>Technology that Improve Student’s Learning Cont’d (Videotaped Social Skills)</vt:lpstr>
      <vt:lpstr>Technology that Improves Student’s Learning Cont’d (Variable Speed Recorders) </vt:lpstr>
      <vt:lpstr>Technology that Improve Student’s Learning  Cont’d (Electronic Worksheet)  </vt:lpstr>
      <vt:lpstr>  Technology for Collaborative Use (Web Based Service)</vt:lpstr>
      <vt:lpstr>Technology for Collaborative Use Cont’d (Videoconferencing System)</vt:lpstr>
      <vt:lpstr>Technology for Collaborative Use Cont’d ( Wireless Presentation System and Collaborative Software)</vt:lpstr>
      <vt:lpstr> Considerations Regarding Access (Budget Considerations) </vt:lpstr>
      <vt:lpstr> Considerations Regarding Access Cont’d (Classroom Conditions) </vt:lpstr>
      <vt:lpstr>Conclusion</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GITONGA</dc:creator>
  <cp:lastModifiedBy>Henry</cp:lastModifiedBy>
  <cp:revision>1838</cp:revision>
  <dcterms:created xsi:type="dcterms:W3CDTF">2014-06-23T17:18:11Z</dcterms:created>
  <dcterms:modified xsi:type="dcterms:W3CDTF">2021-08-08T19:14:55Z</dcterms:modified>
</cp:coreProperties>
</file>