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73" r:id="rId7"/>
    <p:sldId id="261" r:id="rId8"/>
    <p:sldId id="262" r:id="rId9"/>
    <p:sldId id="263" r:id="rId10"/>
    <p:sldId id="264" r:id="rId11"/>
    <p:sldId id="265" r:id="rId12"/>
    <p:sldId id="267" r:id="rId13"/>
    <p:sldId id="268" r:id="rId14"/>
    <p:sldId id="269" r:id="rId15"/>
    <p:sldId id="270" r:id="rId16"/>
    <p:sldId id="271" r:id="rId17"/>
  </p:sldIdLst>
  <p:sldSz cx="109728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6" autoAdjust="0"/>
    <p:restoredTop sz="80427" autoAdjust="0"/>
  </p:normalViewPr>
  <p:slideViewPr>
    <p:cSldViewPr>
      <p:cViewPr varScale="1">
        <p:scale>
          <a:sx n="58" d="100"/>
          <a:sy n="58" d="100"/>
        </p:scale>
        <p:origin x="-1212" y="-60"/>
      </p:cViewPr>
      <p:guideLst>
        <p:guide orient="horz" pos="2160"/>
        <p:guide pos="345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16225A-8386-41E8-A4A6-16D2C2F2677F}" type="datetimeFigureOut">
              <a:rPr lang="en-US" smtClean="0"/>
              <a:t>8/9/2021</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A0A5C9-09CB-4E15-BEE0-B22CD9E85C2B}" type="slidenum">
              <a:rPr lang="en-US" smtClean="0"/>
              <a:t>‹#›</a:t>
            </a:fld>
            <a:endParaRPr lang="en-US"/>
          </a:p>
        </p:txBody>
      </p:sp>
    </p:spTree>
    <p:extLst>
      <p:ext uri="{BB962C8B-B14F-4D97-AF65-F5344CB8AC3E}">
        <p14:creationId xmlns:p14="http://schemas.microsoft.com/office/powerpoint/2010/main" val="1969706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first article</a:t>
            </a:r>
            <a:r>
              <a:rPr lang="en-US" baseline="0" dirty="0" smtClean="0"/>
              <a:t> that is chosen include the descriptive epidemiology as the research design. The name of the first article is </a:t>
            </a:r>
            <a:r>
              <a:rPr lang="en-US" b="1" dirty="0" smtClean="0"/>
              <a:t>Intense and Mild First Epidemic Wave of Coronavirus Disease, The Gambia</a:t>
            </a:r>
            <a:r>
              <a:rPr lang="en-US" b="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a:t>
            </a:r>
            <a:r>
              <a:rPr lang="en-US" b="0" baseline="0" dirty="0" smtClean="0"/>
              <a:t> second article that is chosen include the analytical epidemiology as the research design. The name of the second article is </a:t>
            </a:r>
            <a:r>
              <a:rPr lang="en-US" b="1" dirty="0" smtClean="0"/>
              <a:t>Effects of Patient Characteristics on Diagnostic Performance of Self-Collected Samples for SARS-CoV-2 Testing.</a:t>
            </a:r>
            <a:r>
              <a:rPr lang="en-US" b="1" baseline="0" dirty="0" smtClean="0"/>
              <a:t> </a:t>
            </a:r>
            <a:endParaRPr lang="en-US" b="1"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3</a:t>
            </a:fld>
            <a:endParaRPr lang="en-US"/>
          </a:p>
        </p:txBody>
      </p:sp>
    </p:spTree>
    <p:extLst>
      <p:ext uri="{BB962C8B-B14F-4D97-AF65-F5344CB8AC3E}">
        <p14:creationId xmlns:p14="http://schemas.microsoft.com/office/powerpoint/2010/main" val="884999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Samples from self-collected and healthcare worker-collected were used as the evidence in this research. The self-collected anterior nasal swab (ANS) and saliva samples and healthcare worker–collected nasopharyngeal swab specimens played a significant role in this research. There were many flaws in this research such as lack of statistics, responses affected by recall bias, and the PCR did not indicated the active replication.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12</a:t>
            </a:fld>
            <a:endParaRPr lang="en-US"/>
          </a:p>
        </p:txBody>
      </p:sp>
    </p:spTree>
    <p:extLst>
      <p:ext uri="{BB962C8B-B14F-4D97-AF65-F5344CB8AC3E}">
        <p14:creationId xmlns:p14="http://schemas.microsoft.com/office/powerpoint/2010/main" val="3560500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similarities include that </a:t>
            </a:r>
            <a:r>
              <a:rPr lang="en-US" dirty="0" smtClean="0"/>
              <a:t>both articles include the study of SARS-</a:t>
            </a:r>
            <a:r>
              <a:rPr lang="en-US" dirty="0" err="1" smtClean="0"/>
              <a:t>CoV</a:t>
            </a:r>
            <a:r>
              <a:rPr lang="en-US" dirty="0" smtClean="0"/>
              <a:t> 2,</a:t>
            </a:r>
            <a:r>
              <a:rPr lang="en-US" baseline="0" dirty="0" smtClean="0"/>
              <a:t> b</a:t>
            </a:r>
            <a:r>
              <a:rPr lang="en-US" dirty="0" smtClean="0"/>
              <a:t>oth articles presented a quantitative analysis,</a:t>
            </a:r>
            <a:r>
              <a:rPr lang="en-US" baseline="0" dirty="0" smtClean="0"/>
              <a:t> and </a:t>
            </a:r>
            <a:r>
              <a:rPr lang="en-US" dirty="0" smtClean="0"/>
              <a:t>Surveys were conducted to collect the required data in both the research articles.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13</a:t>
            </a:fld>
            <a:endParaRPr lang="en-US"/>
          </a:p>
        </p:txBody>
      </p:sp>
    </p:spTree>
    <p:extLst>
      <p:ext uri="{BB962C8B-B14F-4D97-AF65-F5344CB8AC3E}">
        <p14:creationId xmlns:p14="http://schemas.microsoft.com/office/powerpoint/2010/main" val="1811094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differences include that the </a:t>
            </a:r>
            <a:r>
              <a:rPr lang="en-US" dirty="0" smtClean="0"/>
              <a:t>Article 1 include descriptive epidemiology and Article 2 include the analytical epidemiology.</a:t>
            </a:r>
            <a:r>
              <a:rPr lang="en-US" baseline="0" dirty="0" smtClean="0"/>
              <a:t> </a:t>
            </a:r>
            <a:r>
              <a:rPr lang="en-US" dirty="0" smtClean="0"/>
              <a:t>The researchers used Africa as a place to conduct research in Article 1 and the second research was conducted in USA. </a:t>
            </a:r>
          </a:p>
          <a:p>
            <a:endParaRPr lang="en-US" dirty="0"/>
          </a:p>
        </p:txBody>
      </p:sp>
      <p:sp>
        <p:nvSpPr>
          <p:cNvPr id="4" name="Slide Number Placeholder 3"/>
          <p:cNvSpPr>
            <a:spLocks noGrp="1"/>
          </p:cNvSpPr>
          <p:nvPr>
            <p:ph type="sldNum" sz="quarter" idx="10"/>
          </p:nvPr>
        </p:nvSpPr>
        <p:spPr/>
        <p:txBody>
          <a:bodyPr/>
          <a:lstStyle/>
          <a:p>
            <a:fld id="{0BA0A5C9-09CB-4E15-BEE0-B22CD9E85C2B}" type="slidenum">
              <a:rPr lang="en-US" smtClean="0"/>
              <a:t>14</a:t>
            </a:fld>
            <a:endParaRPr lang="en-US"/>
          </a:p>
        </p:txBody>
      </p:sp>
    </p:spTree>
    <p:extLst>
      <p:ext uri="{BB962C8B-B14F-4D97-AF65-F5344CB8AC3E}">
        <p14:creationId xmlns:p14="http://schemas.microsoft.com/office/powerpoint/2010/main" val="473813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Both descriptive epidemiology and analytical epidemiology plays an important role in the research. SARS-</a:t>
            </a:r>
            <a:r>
              <a:rPr lang="en-US" dirty="0" err="1" smtClean="0"/>
              <a:t>CoV</a:t>
            </a:r>
            <a:r>
              <a:rPr lang="en-US" dirty="0" smtClean="0"/>
              <a:t> 2 pandemic was used in the research as it is the current emerging infectious disease. </a:t>
            </a:r>
          </a:p>
        </p:txBody>
      </p:sp>
      <p:sp>
        <p:nvSpPr>
          <p:cNvPr id="4" name="Slide Number Placeholder 3"/>
          <p:cNvSpPr>
            <a:spLocks noGrp="1"/>
          </p:cNvSpPr>
          <p:nvPr>
            <p:ph type="sldNum" sz="quarter" idx="10"/>
          </p:nvPr>
        </p:nvSpPr>
        <p:spPr/>
        <p:txBody>
          <a:bodyPr/>
          <a:lstStyle/>
          <a:p>
            <a:fld id="{0BA0A5C9-09CB-4E15-BEE0-B22CD9E85C2B}" type="slidenum">
              <a:rPr lang="en-US" smtClean="0"/>
              <a:t>15</a:t>
            </a:fld>
            <a:endParaRPr lang="en-US"/>
          </a:p>
        </p:txBody>
      </p:sp>
    </p:spTree>
    <p:extLst>
      <p:ext uri="{BB962C8B-B14F-4D97-AF65-F5344CB8AC3E}">
        <p14:creationId xmlns:p14="http://schemas.microsoft.com/office/powerpoint/2010/main" val="4062778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objectives</a:t>
            </a:r>
            <a:r>
              <a:rPr lang="en-US" baseline="0" dirty="0" smtClean="0"/>
              <a:t> of this presentation is to </a:t>
            </a:r>
            <a:r>
              <a:rPr lang="en-US" dirty="0" smtClean="0"/>
              <a:t>find the article with descriptive epidemiology,</a:t>
            </a:r>
            <a:r>
              <a:rPr lang="en-US" baseline="0" dirty="0" smtClean="0"/>
              <a:t> </a:t>
            </a:r>
            <a:r>
              <a:rPr lang="en-US" dirty="0" smtClean="0"/>
              <a:t>find the article with analytical epidemiology,</a:t>
            </a:r>
            <a:r>
              <a:rPr lang="en-US" baseline="0" dirty="0" smtClean="0"/>
              <a:t> </a:t>
            </a:r>
            <a:r>
              <a:rPr lang="en-US" dirty="0" smtClean="0"/>
              <a:t>summarize the articles.</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4</a:t>
            </a:fld>
            <a:endParaRPr lang="en-US"/>
          </a:p>
        </p:txBody>
      </p:sp>
    </p:spTree>
    <p:extLst>
      <p:ext uri="{BB962C8B-B14F-4D97-AF65-F5344CB8AC3E}">
        <p14:creationId xmlns:p14="http://schemas.microsoft.com/office/powerpoint/2010/main" val="1492502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objectives</a:t>
            </a:r>
            <a:r>
              <a:rPr lang="en-US" baseline="0" dirty="0" smtClean="0"/>
              <a:t> of this article is to </a:t>
            </a:r>
            <a:r>
              <a:rPr lang="en-US" dirty="0" smtClean="0"/>
              <a:t>provide recommendations, find evidence, roles, and flaws, compare and contrast the articles,</a:t>
            </a:r>
            <a:r>
              <a:rPr lang="en-US" baseline="0" dirty="0" smtClean="0"/>
              <a:t> and to conclude the main findings of this overall analysis. </a:t>
            </a: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5</a:t>
            </a:fld>
            <a:endParaRPr lang="en-US"/>
          </a:p>
        </p:txBody>
      </p:sp>
    </p:spTree>
    <p:extLst>
      <p:ext uri="{BB962C8B-B14F-4D97-AF65-F5344CB8AC3E}">
        <p14:creationId xmlns:p14="http://schemas.microsoft.com/office/powerpoint/2010/main" val="191370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presentation,</a:t>
            </a:r>
            <a:r>
              <a:rPr lang="en-US" baseline="0" dirty="0" smtClean="0"/>
              <a:t> the main purpose is to locate two articles related to </a:t>
            </a:r>
            <a:r>
              <a:rPr lang="en-US" dirty="0" smtClean="0"/>
              <a:t>Emerging Infectious diseases</a:t>
            </a:r>
            <a:r>
              <a:rPr lang="en-US" baseline="0" dirty="0" smtClean="0"/>
              <a:t> and to discuss the research designs of these articles. The purpose is to compare and contrast the findings of both articles. </a:t>
            </a:r>
            <a:endParaRPr lang="en-US" dirty="0"/>
          </a:p>
        </p:txBody>
      </p:sp>
      <p:sp>
        <p:nvSpPr>
          <p:cNvPr id="4" name="Slide Number Placeholder 3"/>
          <p:cNvSpPr>
            <a:spLocks noGrp="1"/>
          </p:cNvSpPr>
          <p:nvPr>
            <p:ph type="sldNum" sz="quarter" idx="10"/>
          </p:nvPr>
        </p:nvSpPr>
        <p:spPr/>
        <p:txBody>
          <a:bodyPr/>
          <a:lstStyle/>
          <a:p>
            <a:fld id="{0BA0A5C9-09CB-4E15-BEE0-B22CD9E85C2B}" type="slidenum">
              <a:rPr lang="en-US" smtClean="0"/>
              <a:t>6</a:t>
            </a:fld>
            <a:endParaRPr lang="en-US"/>
          </a:p>
        </p:txBody>
      </p:sp>
    </p:spTree>
    <p:extLst>
      <p:ext uri="{BB962C8B-B14F-4D97-AF65-F5344CB8AC3E}">
        <p14:creationId xmlns:p14="http://schemas.microsoft.com/office/powerpoint/2010/main" val="2083191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the first article, the authors</a:t>
            </a:r>
            <a:r>
              <a:rPr lang="en-US" baseline="0" dirty="0" smtClean="0"/>
              <a:t> have studied the SARS-</a:t>
            </a:r>
            <a:r>
              <a:rPr lang="en-US" baseline="0" dirty="0" err="1" smtClean="0"/>
              <a:t>CoV</a:t>
            </a:r>
            <a:r>
              <a:rPr lang="en-US" baseline="0" dirty="0" smtClean="0"/>
              <a:t> 2 that is </a:t>
            </a:r>
            <a:r>
              <a:rPr lang="en-US" sz="1200" b="0" i="0" kern="1200" dirty="0" smtClean="0">
                <a:solidFill>
                  <a:schemeClr val="tx1"/>
                </a:solidFill>
                <a:effectLst/>
                <a:latin typeface="+mn-lt"/>
                <a:ea typeface="+mn-ea"/>
                <a:cs typeface="+mn-cs"/>
              </a:rPr>
              <a:t>severe acute respiratory syndrome coronavirus 2 pandemic in Gambia,</a:t>
            </a:r>
            <a:r>
              <a:rPr lang="en-US" sz="1200" b="0" i="0" kern="1200" baseline="0" dirty="0" smtClean="0">
                <a:solidFill>
                  <a:schemeClr val="tx1"/>
                </a:solidFill>
                <a:effectLst/>
                <a:latin typeface="+mn-lt"/>
                <a:ea typeface="+mn-ea"/>
                <a:cs typeface="+mn-cs"/>
              </a:rPr>
              <a:t> Africa. The reason that this article has used the descriptive epidemiology is that the authors have organized and summarized the data according to time, place, and person. The authors have used the pandemic situation to study its impact on the African people. Moreover, the authors found that there is lower transmission rate and milder clinical manifestations of SARS-</a:t>
            </a:r>
            <a:r>
              <a:rPr lang="en-US" sz="1200" b="0" i="0" kern="1200" baseline="0" dirty="0" err="1" smtClean="0">
                <a:solidFill>
                  <a:schemeClr val="tx1"/>
                </a:solidFill>
                <a:effectLst/>
                <a:latin typeface="+mn-lt"/>
                <a:ea typeface="+mn-ea"/>
                <a:cs typeface="+mn-cs"/>
              </a:rPr>
              <a:t>CoV</a:t>
            </a:r>
            <a:r>
              <a:rPr lang="en-US" sz="1200" b="0" i="0" kern="1200" baseline="0" dirty="0" smtClean="0">
                <a:solidFill>
                  <a:schemeClr val="tx1"/>
                </a:solidFill>
                <a:effectLst/>
                <a:latin typeface="+mn-lt"/>
                <a:ea typeface="+mn-ea"/>
                <a:cs typeface="+mn-cs"/>
              </a:rPr>
              <a:t> 2. The authors needed detailed epidemiological data for this research. </a:t>
            </a:r>
            <a:r>
              <a:rPr lang="en-US" dirty="0" smtClean="0"/>
              <a:t>Systematic surveys and seroepidemiological surveys were required to clarify the extent of SARS-</a:t>
            </a:r>
            <a:r>
              <a:rPr lang="en-US" dirty="0" err="1" smtClean="0"/>
              <a:t>CoV</a:t>
            </a:r>
            <a:r>
              <a:rPr lang="en-US" dirty="0" smtClean="0"/>
              <a:t> 2. And</a:t>
            </a:r>
            <a:r>
              <a:rPr lang="en-US" baseline="0" dirty="0" smtClean="0"/>
              <a:t> the secondary data was used for analysis. </a:t>
            </a: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7</a:t>
            </a:fld>
            <a:endParaRPr lang="en-US"/>
          </a:p>
        </p:txBody>
      </p:sp>
    </p:spTree>
    <p:extLst>
      <p:ext uri="{BB962C8B-B14F-4D97-AF65-F5344CB8AC3E}">
        <p14:creationId xmlns:p14="http://schemas.microsoft.com/office/powerpoint/2010/main" val="1868362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second article, the authors have done</a:t>
            </a:r>
            <a:r>
              <a:rPr lang="en-US" baseline="0" dirty="0" smtClean="0"/>
              <a:t> the testing for SARA-</a:t>
            </a:r>
            <a:r>
              <a:rPr lang="en-US" baseline="0" dirty="0" err="1" smtClean="0"/>
              <a:t>CoV</a:t>
            </a:r>
            <a:r>
              <a:rPr lang="en-US" baseline="0" dirty="0" smtClean="0"/>
              <a:t> 2. The PCR diagnostic panel was used for testing the self-collected samples and healthcare worker samples. This study shows that the sensitivity varied according to the specimen types and patient characteristics. The authors found that the physicians can interpret PCR results for SARS-</a:t>
            </a:r>
            <a:r>
              <a:rPr lang="en-US" baseline="0" dirty="0" err="1" smtClean="0"/>
              <a:t>CoV</a:t>
            </a:r>
            <a:r>
              <a:rPr lang="en-US" baseline="0" dirty="0" smtClean="0"/>
              <a:t> 2. </a:t>
            </a:r>
            <a:endParaRPr lang="en-US" dirty="0"/>
          </a:p>
        </p:txBody>
      </p:sp>
      <p:sp>
        <p:nvSpPr>
          <p:cNvPr id="4" name="Slide Number Placeholder 3"/>
          <p:cNvSpPr>
            <a:spLocks noGrp="1"/>
          </p:cNvSpPr>
          <p:nvPr>
            <p:ph type="sldNum" sz="quarter" idx="10"/>
          </p:nvPr>
        </p:nvSpPr>
        <p:spPr/>
        <p:txBody>
          <a:bodyPr/>
          <a:lstStyle/>
          <a:p>
            <a:fld id="{0BA0A5C9-09CB-4E15-BEE0-B22CD9E85C2B}" type="slidenum">
              <a:rPr lang="en-US" smtClean="0"/>
              <a:t>8</a:t>
            </a:fld>
            <a:endParaRPr lang="en-US"/>
          </a:p>
        </p:txBody>
      </p:sp>
    </p:spTree>
    <p:extLst>
      <p:ext uri="{BB962C8B-B14F-4D97-AF65-F5344CB8AC3E}">
        <p14:creationId xmlns:p14="http://schemas.microsoft.com/office/powerpoint/2010/main" val="254450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Huge data could be used to increase the authenticity of results. Systematic surveys and seroepidemiological surveys  could be used to conduct the research. The authors can do future research on the same topic after some duration of time and compare the results with this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9</a:t>
            </a:fld>
            <a:endParaRPr lang="en-US"/>
          </a:p>
        </p:txBody>
      </p:sp>
    </p:spTree>
    <p:extLst>
      <p:ext uri="{BB962C8B-B14F-4D97-AF65-F5344CB8AC3E}">
        <p14:creationId xmlns:p14="http://schemas.microsoft.com/office/powerpoint/2010/main" val="331728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authors</a:t>
            </a:r>
            <a:r>
              <a:rPr lang="en-US" baseline="0" dirty="0" smtClean="0"/>
              <a:t> can use more participants in the research from different organizations to increase the validity of the results. </a:t>
            </a:r>
            <a:endParaRPr lang="en-US" dirty="0"/>
          </a:p>
        </p:txBody>
      </p:sp>
      <p:sp>
        <p:nvSpPr>
          <p:cNvPr id="4" name="Slide Number Placeholder 3"/>
          <p:cNvSpPr>
            <a:spLocks noGrp="1"/>
          </p:cNvSpPr>
          <p:nvPr>
            <p:ph type="sldNum" sz="quarter" idx="10"/>
          </p:nvPr>
        </p:nvSpPr>
        <p:spPr/>
        <p:txBody>
          <a:bodyPr/>
          <a:lstStyle/>
          <a:p>
            <a:fld id="{0BA0A5C9-09CB-4E15-BEE0-B22CD9E85C2B}" type="slidenum">
              <a:rPr lang="en-US" smtClean="0"/>
              <a:t>10</a:t>
            </a:fld>
            <a:endParaRPr lang="en-US"/>
          </a:p>
        </p:txBody>
      </p:sp>
    </p:spTree>
    <p:extLst>
      <p:ext uri="{BB962C8B-B14F-4D97-AF65-F5344CB8AC3E}">
        <p14:creationId xmlns:p14="http://schemas.microsoft.com/office/powerpoint/2010/main" val="1580275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participants from Medical Research Council Unit The Gambia (MRCG) was used as evidence in this research. The staff members of MRCG played their role in this research and the authors studied their symptoms. There is no such flaw in this research, but a limitation is that the authors can use the data in the form of clusters.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BA0A5C9-09CB-4E15-BEE0-B22CD9E85C2B}" type="slidenum">
              <a:rPr lang="en-US" smtClean="0"/>
              <a:t>11</a:t>
            </a:fld>
            <a:endParaRPr lang="en-US"/>
          </a:p>
        </p:txBody>
      </p:sp>
    </p:spTree>
    <p:extLst>
      <p:ext uri="{BB962C8B-B14F-4D97-AF65-F5344CB8AC3E}">
        <p14:creationId xmlns:p14="http://schemas.microsoft.com/office/powerpoint/2010/main" val="196366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458885" y="0"/>
            <a:ext cx="11918798"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5473490" y="-21511"/>
            <a:ext cx="4414939"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578915" y="-21511"/>
            <a:ext cx="420624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680039" y="2708476"/>
            <a:ext cx="3976026"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5680038" y="4421081"/>
            <a:ext cx="3971764"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86493" y="1516829"/>
            <a:ext cx="2560320" cy="750981"/>
          </a:xfrm>
        </p:spPr>
        <p:txBody>
          <a:bodyPr anchor="b"/>
          <a:lstStyle>
            <a:lvl1pPr algn="l">
              <a:defRPr sz="2400"/>
            </a:lvl1pPr>
          </a:lstStyle>
          <a:p>
            <a:fld id="{B08BA4FB-19E6-4860-85AF-1B3B204EE3B2}" type="datetimeFigureOut">
              <a:rPr lang="en-US" smtClean="0"/>
              <a:t>8/9/2021</a:t>
            </a:fld>
            <a:endParaRPr lang="en-US"/>
          </a:p>
        </p:txBody>
      </p:sp>
      <p:sp>
        <p:nvSpPr>
          <p:cNvPr id="50" name="Rectangle 49"/>
          <p:cNvSpPr/>
          <p:nvPr/>
        </p:nvSpPr>
        <p:spPr>
          <a:xfrm>
            <a:off x="5581067" y="6088284"/>
            <a:ext cx="420624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6364224" y="5719967"/>
            <a:ext cx="3397910"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5578915" y="5719967"/>
            <a:ext cx="772399" cy="365125"/>
          </a:xfrm>
        </p:spPr>
        <p:txBody>
          <a:bodyPr/>
          <a:lstStyle>
            <a:lvl1pPr>
              <a:defRPr>
                <a:solidFill>
                  <a:schemeClr val="accent1"/>
                </a:solidFill>
              </a:defRPr>
            </a:lvl1pPr>
          </a:lstStyle>
          <a:p>
            <a:fld id="{31624C41-56CA-48FC-84E1-0E9EAFF0E714}" type="slidenum">
              <a:rPr lang="en-US" smtClean="0"/>
              <a:t>‹#›</a:t>
            </a:fld>
            <a:endParaRPr lang="en-US"/>
          </a:p>
        </p:txBody>
      </p:sp>
      <p:sp>
        <p:nvSpPr>
          <p:cNvPr id="89" name="Rectangle 88"/>
          <p:cNvSpPr/>
          <p:nvPr/>
        </p:nvSpPr>
        <p:spPr>
          <a:xfrm>
            <a:off x="5581067" y="6088284"/>
            <a:ext cx="420624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BA4FB-19E6-4860-85AF-1B3B204EE3B2}" type="datetimeFigureOut">
              <a:rPr lang="en-US" smtClean="0"/>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1030147"/>
            <a:ext cx="1781344"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263955" y="1030147"/>
            <a:ext cx="650844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BA4FB-19E6-4860-85AF-1B3B204EE3B2}" type="datetimeFigureOut">
              <a:rPr lang="en-US" smtClean="0"/>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8BA4FB-19E6-4860-85AF-1B3B204EE3B2}" type="datetimeFigureOut">
              <a:rPr lang="en-US" smtClean="0"/>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10374" y="2900830"/>
            <a:ext cx="7964962"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510375" y="4267201"/>
            <a:ext cx="7964960"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BA4FB-19E6-4860-85AF-1B3B204EE3B2}" type="datetimeFigureOut">
              <a:rPr lang="en-US" smtClean="0"/>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08BA4FB-19E6-4860-85AF-1B3B204EE3B2}" type="datetimeFigureOut">
              <a:rPr lang="en-US" smtClean="0"/>
              <a:t>8/9/2021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624C41-56CA-48FC-84E1-0E9EAFF0E714}" type="slidenum">
              <a:rPr lang="en-US" smtClean="0"/>
              <a:t>‹#›</a:t>
            </a:fld>
            <a:endParaRPr lang="en-US"/>
          </a:p>
        </p:txBody>
      </p:sp>
      <p:sp>
        <p:nvSpPr>
          <p:cNvPr id="9" name="Content Placeholder 8"/>
          <p:cNvSpPr>
            <a:spLocks noGrp="1"/>
          </p:cNvSpPr>
          <p:nvPr>
            <p:ph sz="quarter" idx="13"/>
          </p:nvPr>
        </p:nvSpPr>
        <p:spPr>
          <a:xfrm>
            <a:off x="1250899" y="2313432"/>
            <a:ext cx="4103827"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574182" y="2313431"/>
            <a:ext cx="4103827"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94533" y="2316009"/>
            <a:ext cx="366857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0065" y="2974695"/>
            <a:ext cx="4103827"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14205" y="2316010"/>
            <a:ext cx="3666860"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74182" y="2974695"/>
            <a:ext cx="4103827"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8BA4FB-19E6-4860-85AF-1B3B204EE3B2}" type="datetimeFigureOut">
              <a:rPr lang="en-US" smtClean="0"/>
              <a:t>8/9/2021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8BA4FB-19E6-4860-85AF-1B3B204EE3B2}" type="datetimeFigureOut">
              <a:rPr lang="en-US" smtClean="0"/>
              <a:t>8/9/2021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BA4FB-19E6-4860-85AF-1B3B204EE3B2}" type="datetimeFigureOut">
              <a:rPr lang="en-US" smtClean="0"/>
              <a:t>8/9/2021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458885" y="0"/>
            <a:ext cx="11918798"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5473490" y="-21511"/>
            <a:ext cx="4414939"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578915" y="-21510"/>
            <a:ext cx="420624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08BA4FB-19E6-4860-85AF-1B3B204EE3B2}" type="datetimeFigureOut">
              <a:rPr lang="en-US" smtClean="0"/>
              <a:t>8/9/2021</a:t>
            </a:fld>
            <a:endParaRPr lang="en-US"/>
          </a:p>
        </p:txBody>
      </p:sp>
      <p:sp>
        <p:nvSpPr>
          <p:cNvPr id="7" name="Slide Number Placeholder 6"/>
          <p:cNvSpPr>
            <a:spLocks noGrp="1"/>
          </p:cNvSpPr>
          <p:nvPr>
            <p:ph type="sldNum" sz="quarter" idx="12"/>
          </p:nvPr>
        </p:nvSpPr>
        <p:spPr/>
        <p:txBody>
          <a:bodyPr/>
          <a:lstStyle/>
          <a:p>
            <a:fld id="{31624C41-56CA-48FC-84E1-0E9EAFF0E714}" type="slidenum">
              <a:rPr lang="en-US" smtClean="0"/>
              <a:t>‹#›</a:t>
            </a:fld>
            <a:endParaRPr lang="en-US"/>
          </a:p>
        </p:txBody>
      </p:sp>
      <p:sp>
        <p:nvSpPr>
          <p:cNvPr id="58" name="Rectangle 57"/>
          <p:cNvSpPr/>
          <p:nvPr/>
        </p:nvSpPr>
        <p:spPr>
          <a:xfrm>
            <a:off x="1086686" y="601884"/>
            <a:ext cx="4274708"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375073" y="856527"/>
            <a:ext cx="3708528"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5581067" y="6088284"/>
            <a:ext cx="420624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5569738" y="5724836"/>
            <a:ext cx="4192397" cy="365125"/>
          </a:xfrm>
        </p:spPr>
        <p:txBody>
          <a:bodyPr>
            <a:normAutofit/>
          </a:bodyPr>
          <a:lstStyle/>
          <a:p>
            <a:endParaRPr lang="en-US"/>
          </a:p>
        </p:txBody>
      </p:sp>
      <p:sp>
        <p:nvSpPr>
          <p:cNvPr id="2" name="Title 1"/>
          <p:cNvSpPr>
            <a:spLocks noGrp="1"/>
          </p:cNvSpPr>
          <p:nvPr>
            <p:ph type="title"/>
          </p:nvPr>
        </p:nvSpPr>
        <p:spPr>
          <a:xfrm>
            <a:off x="5687800" y="2657435"/>
            <a:ext cx="396548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5683910" y="4136994"/>
            <a:ext cx="3958541"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458885" y="0"/>
            <a:ext cx="11918798"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5473490" y="-21511"/>
            <a:ext cx="4414939"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5578915" y="-21510"/>
            <a:ext cx="420624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086686" y="601884"/>
            <a:ext cx="4274708"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5581067" y="6088284"/>
            <a:ext cx="420624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681309" y="2660904"/>
            <a:ext cx="3961181"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206250" y="693795"/>
            <a:ext cx="4031548"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681556" y="4133089"/>
            <a:ext cx="3960688"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BA4FB-19E6-4860-85AF-1B3B204EE3B2}" type="datetimeFigureOut">
              <a:rPr lang="en-US" smtClean="0"/>
              <a:t>8/9/2021</a:t>
            </a:fld>
            <a:endParaRPr lang="en-US"/>
          </a:p>
        </p:txBody>
      </p:sp>
      <p:sp>
        <p:nvSpPr>
          <p:cNvPr id="6" name="Footer Placeholder 5"/>
          <p:cNvSpPr>
            <a:spLocks noGrp="1"/>
          </p:cNvSpPr>
          <p:nvPr>
            <p:ph type="ftr" sz="quarter" idx="11"/>
          </p:nvPr>
        </p:nvSpPr>
        <p:spPr>
          <a:xfrm>
            <a:off x="5569738" y="5724836"/>
            <a:ext cx="4192397"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31624C41-56CA-48FC-84E1-0E9EAFF0E7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65760" y="0"/>
            <a:ext cx="11918798"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548640" y="333488"/>
            <a:ext cx="987552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473490" y="-21511"/>
            <a:ext cx="4414939"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578915" y="-21510"/>
            <a:ext cx="420624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52188" y="1027664"/>
            <a:ext cx="8429693"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2191" y="2323652"/>
            <a:ext cx="8132780"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96866" y="224493"/>
            <a:ext cx="2560320" cy="365125"/>
          </a:xfrm>
          <a:prstGeom prst="rect">
            <a:avLst/>
          </a:prstGeom>
        </p:spPr>
        <p:txBody>
          <a:bodyPr vert="horz" lIns="91440" tIns="45720" rIns="91440" bIns="45720" rtlCol="0" anchor="ctr"/>
          <a:lstStyle>
            <a:lvl1pPr algn="r">
              <a:defRPr sz="1200">
                <a:solidFill>
                  <a:srgbClr val="FEFEFE"/>
                </a:solidFill>
              </a:defRPr>
            </a:lvl1pPr>
          </a:lstStyle>
          <a:p>
            <a:fld id="{B08BA4FB-19E6-4860-85AF-1B3B204EE3B2}" type="datetimeFigureOut">
              <a:rPr lang="en-US" smtClean="0"/>
              <a:t>8/9/2021</a:t>
            </a:fld>
            <a:endParaRPr lang="en-US"/>
          </a:p>
        </p:txBody>
      </p:sp>
      <p:sp>
        <p:nvSpPr>
          <p:cNvPr id="5" name="Footer Placeholder 4"/>
          <p:cNvSpPr>
            <a:spLocks noGrp="1"/>
          </p:cNvSpPr>
          <p:nvPr>
            <p:ph type="ftr" sz="quarter" idx="3"/>
          </p:nvPr>
        </p:nvSpPr>
        <p:spPr>
          <a:xfrm>
            <a:off x="5569738" y="5852161"/>
            <a:ext cx="420258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5578915" y="224492"/>
            <a:ext cx="1598587" cy="365125"/>
          </a:xfrm>
          <a:prstGeom prst="rect">
            <a:avLst/>
          </a:prstGeom>
        </p:spPr>
        <p:txBody>
          <a:bodyPr vert="horz" lIns="91440" tIns="45720" rIns="91440" bIns="45720" rtlCol="0" anchor="ctr"/>
          <a:lstStyle>
            <a:lvl1pPr algn="l">
              <a:defRPr sz="1200">
                <a:solidFill>
                  <a:srgbClr val="FEFEFE"/>
                </a:solidFill>
              </a:defRPr>
            </a:lvl1pPr>
          </a:lstStyle>
          <a:p>
            <a:fld id="{31624C41-56CA-48FC-84E1-0E9EAFF0E71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3201/eid2708.210667" TargetMode="External"/><Relationship Id="rId2" Type="http://schemas.openxmlformats.org/officeDocument/2006/relationships/hyperlink" Target="https://doi.org/10.3201/eid2708.20495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smtClean="0">
                <a:effectLst>
                  <a:outerShdw blurRad="38100" dist="38100" dir="2700000" algn="tl">
                    <a:srgbClr val="000000">
                      <a:alpha val="43137"/>
                    </a:srgbClr>
                  </a:outerShdw>
                </a:effectLst>
              </a:rPr>
              <a:t>Article Analysis</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rmAutofit/>
          </a:bodyPr>
          <a:lstStyle/>
          <a:p>
            <a:r>
              <a:rPr lang="en-US" sz="2000" b="1" dirty="0" smtClean="0">
                <a:effectLst>
                  <a:outerShdw blurRad="38100" dist="38100" dir="2700000" algn="tl">
                    <a:srgbClr val="000000">
                      <a:alpha val="43137"/>
                    </a:srgbClr>
                  </a:outerShdw>
                </a:effectLst>
              </a:rPr>
              <a:t>Compare and Contrast</a:t>
            </a:r>
            <a:endParaRPr lang="en-US"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76242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Recommendations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nSpc>
                <a:spcPct val="200000"/>
              </a:lnSpc>
            </a:pPr>
            <a:r>
              <a:rPr lang="en-US" dirty="0" smtClean="0"/>
              <a:t>Article 2</a:t>
            </a:r>
          </a:p>
          <a:p>
            <a:pPr lvl="1">
              <a:lnSpc>
                <a:spcPct val="200000"/>
              </a:lnSpc>
            </a:pPr>
            <a:r>
              <a:rPr lang="en-US" dirty="0" smtClean="0"/>
              <a:t>More participants from more organizations can be studied to increase the validity of results. </a:t>
            </a:r>
          </a:p>
          <a:p>
            <a:pPr lvl="1">
              <a:lnSpc>
                <a:spcPct val="200000"/>
              </a:lnSpc>
            </a:pPr>
            <a:endParaRPr lang="en-US" dirty="0"/>
          </a:p>
        </p:txBody>
      </p:sp>
    </p:spTree>
    <p:extLst>
      <p:ext uri="{BB962C8B-B14F-4D97-AF65-F5344CB8AC3E}">
        <p14:creationId xmlns:p14="http://schemas.microsoft.com/office/powerpoint/2010/main" val="3586004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Evidence, Roles, and Flaws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pPr>
              <a:lnSpc>
                <a:spcPct val="150000"/>
              </a:lnSpc>
            </a:pPr>
            <a:r>
              <a:rPr lang="en-US" dirty="0" smtClean="0"/>
              <a:t>Article 1</a:t>
            </a:r>
          </a:p>
          <a:p>
            <a:pPr lvl="1">
              <a:lnSpc>
                <a:spcPct val="150000"/>
              </a:lnSpc>
            </a:pPr>
            <a:r>
              <a:rPr lang="en-US" dirty="0" smtClean="0"/>
              <a:t>The participants from Medical </a:t>
            </a:r>
            <a:r>
              <a:rPr lang="en-US" dirty="0"/>
              <a:t>Research Council Unit The Gambia (MRCG</a:t>
            </a:r>
            <a:r>
              <a:rPr lang="en-US" dirty="0" smtClean="0"/>
              <a:t>) was used as evidence in this research. </a:t>
            </a:r>
          </a:p>
          <a:p>
            <a:pPr lvl="1">
              <a:lnSpc>
                <a:spcPct val="150000"/>
              </a:lnSpc>
            </a:pPr>
            <a:r>
              <a:rPr lang="en-US" dirty="0" smtClean="0"/>
              <a:t>The staff members of MRCG played their role in this research and the authors studied their symptoms. </a:t>
            </a:r>
          </a:p>
          <a:p>
            <a:pPr lvl="1">
              <a:lnSpc>
                <a:spcPct val="150000"/>
              </a:lnSpc>
            </a:pPr>
            <a:r>
              <a:rPr lang="en-US" dirty="0" smtClean="0"/>
              <a:t>There is no such flaw in this research, but a limitation is that the authors can use the data in the form of clusters. </a:t>
            </a:r>
            <a:endParaRPr lang="en-US" dirty="0" smtClean="0"/>
          </a:p>
        </p:txBody>
      </p:sp>
    </p:spTree>
    <p:extLst>
      <p:ext uri="{BB962C8B-B14F-4D97-AF65-F5344CB8AC3E}">
        <p14:creationId xmlns:p14="http://schemas.microsoft.com/office/powerpoint/2010/main" val="2483655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000000">
                      <a:alpha val="43137"/>
                    </a:srgbClr>
                  </a:outerShdw>
                </a:effectLst>
              </a:rPr>
              <a:t>Evidence, Roles, and Flaws</a:t>
            </a:r>
          </a:p>
        </p:txBody>
      </p:sp>
      <p:sp>
        <p:nvSpPr>
          <p:cNvPr id="3" name="Content Placeholder 2"/>
          <p:cNvSpPr>
            <a:spLocks noGrp="1"/>
          </p:cNvSpPr>
          <p:nvPr>
            <p:ph idx="1"/>
          </p:nvPr>
        </p:nvSpPr>
        <p:spPr>
          <a:xfrm>
            <a:off x="685800" y="2323652"/>
            <a:ext cx="9372599" cy="4153348"/>
          </a:xfrm>
        </p:spPr>
        <p:txBody>
          <a:bodyPr>
            <a:normAutofit fontScale="85000" lnSpcReduction="20000"/>
          </a:bodyPr>
          <a:lstStyle/>
          <a:p>
            <a:pPr>
              <a:lnSpc>
                <a:spcPct val="160000"/>
              </a:lnSpc>
            </a:pPr>
            <a:r>
              <a:rPr lang="en-US" dirty="0" smtClean="0"/>
              <a:t>Articl</a:t>
            </a:r>
            <a:r>
              <a:rPr lang="en-US" dirty="0" smtClean="0"/>
              <a:t>e 2</a:t>
            </a:r>
          </a:p>
          <a:p>
            <a:pPr lvl="1">
              <a:lnSpc>
                <a:spcPct val="160000"/>
              </a:lnSpc>
            </a:pPr>
            <a:r>
              <a:rPr lang="en-US" dirty="0" smtClean="0"/>
              <a:t>Samples from self-collected and healthcare worker-collected were used as the evidence in this research. </a:t>
            </a:r>
          </a:p>
          <a:p>
            <a:pPr lvl="1">
              <a:lnSpc>
                <a:spcPct val="160000"/>
              </a:lnSpc>
            </a:pPr>
            <a:r>
              <a:rPr lang="en-US" dirty="0"/>
              <a:t>The self-collected anterior nasal swab (ANS) and saliva samples and healthcare worker–collected nasopharyngeal swab specimens played a significant role in this </a:t>
            </a:r>
            <a:r>
              <a:rPr lang="en-US" dirty="0" smtClean="0"/>
              <a:t>research. </a:t>
            </a:r>
            <a:endParaRPr lang="en-US" dirty="0" smtClean="0"/>
          </a:p>
          <a:p>
            <a:pPr lvl="1">
              <a:lnSpc>
                <a:spcPct val="160000"/>
              </a:lnSpc>
            </a:pPr>
            <a:r>
              <a:rPr lang="en-US" dirty="0" smtClean="0"/>
              <a:t>There were many flaws in this research such as lack of statistics, responses affected by recall bias, and the PCR did not indicated the active replication. </a:t>
            </a:r>
            <a:endParaRPr lang="en-US" dirty="0"/>
          </a:p>
        </p:txBody>
      </p:sp>
    </p:spTree>
    <p:extLst>
      <p:ext uri="{BB962C8B-B14F-4D97-AF65-F5344CB8AC3E}">
        <p14:creationId xmlns:p14="http://schemas.microsoft.com/office/powerpoint/2010/main" val="329042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Compare and Contrast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a:bodyPr>
          <a:lstStyle/>
          <a:p>
            <a:pPr>
              <a:lnSpc>
                <a:spcPct val="200000"/>
              </a:lnSpc>
            </a:pPr>
            <a:r>
              <a:rPr lang="en-US" dirty="0" smtClean="0"/>
              <a:t>Similarities:</a:t>
            </a:r>
          </a:p>
          <a:p>
            <a:pPr lvl="1">
              <a:lnSpc>
                <a:spcPct val="200000"/>
              </a:lnSpc>
            </a:pPr>
            <a:r>
              <a:rPr lang="en-US" dirty="0" smtClean="0"/>
              <a:t>Both articles include the study of SARS-</a:t>
            </a:r>
            <a:r>
              <a:rPr lang="en-US" dirty="0" err="1" smtClean="0"/>
              <a:t>CoV</a:t>
            </a:r>
            <a:r>
              <a:rPr lang="en-US" dirty="0" smtClean="0"/>
              <a:t> 2. </a:t>
            </a:r>
          </a:p>
          <a:p>
            <a:pPr lvl="1">
              <a:lnSpc>
                <a:spcPct val="200000"/>
              </a:lnSpc>
            </a:pPr>
            <a:r>
              <a:rPr lang="en-US" dirty="0" smtClean="0"/>
              <a:t>Both articles presented a quantitative analysis. </a:t>
            </a:r>
          </a:p>
          <a:p>
            <a:pPr lvl="1">
              <a:lnSpc>
                <a:spcPct val="200000"/>
              </a:lnSpc>
            </a:pPr>
            <a:r>
              <a:rPr lang="en-US" dirty="0" smtClean="0"/>
              <a:t>Surveys were conducted to collect the required data in both the research articles. </a:t>
            </a:r>
            <a:endParaRPr lang="en-US" dirty="0"/>
          </a:p>
        </p:txBody>
      </p:sp>
    </p:spTree>
    <p:extLst>
      <p:ext uri="{BB962C8B-B14F-4D97-AF65-F5344CB8AC3E}">
        <p14:creationId xmlns:p14="http://schemas.microsoft.com/office/powerpoint/2010/main" val="3639012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Compare and Contrast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52190" y="2323652"/>
            <a:ext cx="8882409" cy="4000948"/>
          </a:xfrm>
        </p:spPr>
        <p:txBody>
          <a:bodyPr>
            <a:normAutofit fontScale="92500"/>
          </a:bodyPr>
          <a:lstStyle/>
          <a:p>
            <a:pPr>
              <a:lnSpc>
                <a:spcPct val="200000"/>
              </a:lnSpc>
            </a:pPr>
            <a:r>
              <a:rPr lang="en-US" dirty="0" smtClean="0"/>
              <a:t>Differences</a:t>
            </a:r>
          </a:p>
          <a:p>
            <a:pPr lvl="1">
              <a:lnSpc>
                <a:spcPct val="200000"/>
              </a:lnSpc>
            </a:pPr>
            <a:r>
              <a:rPr lang="en-US" dirty="0" smtClean="0"/>
              <a:t>Article 1 include descriptive epidemiology and Article 2 include the analytical epidemiology. </a:t>
            </a:r>
          </a:p>
          <a:p>
            <a:pPr lvl="1">
              <a:lnSpc>
                <a:spcPct val="200000"/>
              </a:lnSpc>
            </a:pPr>
            <a:r>
              <a:rPr lang="en-US" dirty="0" smtClean="0"/>
              <a:t>The researchers used Africa as a place to conduct research in Article 1 and the second research was conducted in USA. </a:t>
            </a:r>
          </a:p>
        </p:txBody>
      </p:sp>
    </p:spTree>
    <p:extLst>
      <p:ext uri="{BB962C8B-B14F-4D97-AF65-F5344CB8AC3E}">
        <p14:creationId xmlns:p14="http://schemas.microsoft.com/office/powerpoint/2010/main" val="3815008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Conclusion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52190" y="2323652"/>
            <a:ext cx="8577609" cy="3848548"/>
          </a:xfrm>
        </p:spPr>
        <p:txBody>
          <a:bodyPr>
            <a:normAutofit/>
          </a:bodyPr>
          <a:lstStyle/>
          <a:p>
            <a:pPr>
              <a:lnSpc>
                <a:spcPct val="200000"/>
              </a:lnSpc>
            </a:pPr>
            <a:r>
              <a:rPr lang="en-US" dirty="0" smtClean="0"/>
              <a:t>Both descriptive epidemiology and analytical epidemiology plays an important role in the research. </a:t>
            </a:r>
          </a:p>
          <a:p>
            <a:pPr>
              <a:lnSpc>
                <a:spcPct val="200000"/>
              </a:lnSpc>
            </a:pPr>
            <a:r>
              <a:rPr lang="en-US" dirty="0" smtClean="0"/>
              <a:t>SARS-</a:t>
            </a:r>
            <a:r>
              <a:rPr lang="en-US" dirty="0" err="1" smtClean="0"/>
              <a:t>CoV</a:t>
            </a:r>
            <a:r>
              <a:rPr lang="en-US" dirty="0" smtClean="0"/>
              <a:t> 2 pandemic is the current emerging infectious disease (</a:t>
            </a:r>
            <a:r>
              <a:rPr lang="en-US" dirty="0" err="1" smtClean="0"/>
              <a:t>Quaresima</a:t>
            </a:r>
            <a:r>
              <a:rPr lang="en-US" dirty="0" smtClean="0"/>
              <a:t> et al., 2020), therefore, it is studied in both the articles. </a:t>
            </a:r>
            <a:endParaRPr lang="en-US" dirty="0"/>
          </a:p>
        </p:txBody>
      </p:sp>
    </p:spTree>
    <p:extLst>
      <p:ext uri="{BB962C8B-B14F-4D97-AF65-F5344CB8AC3E}">
        <p14:creationId xmlns:p14="http://schemas.microsoft.com/office/powerpoint/2010/main" val="2351901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References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2057400"/>
            <a:ext cx="9296399" cy="4419600"/>
          </a:xfrm>
        </p:spPr>
        <p:txBody>
          <a:bodyPr>
            <a:normAutofit fontScale="70000" lnSpcReduction="20000"/>
          </a:bodyPr>
          <a:lstStyle/>
          <a:p>
            <a:pPr>
              <a:lnSpc>
                <a:spcPct val="170000"/>
              </a:lnSpc>
            </a:pPr>
            <a:r>
              <a:rPr lang="en-US" dirty="0" err="1"/>
              <a:t>Abatan</a:t>
            </a:r>
            <a:r>
              <a:rPr lang="en-US" dirty="0"/>
              <a:t>, B., </a:t>
            </a:r>
            <a:r>
              <a:rPr lang="en-US" dirty="0" err="1"/>
              <a:t>Agboghoroma</a:t>
            </a:r>
            <a:r>
              <a:rPr lang="en-US" dirty="0"/>
              <a:t>, O., </a:t>
            </a:r>
            <a:r>
              <a:rPr lang="en-US" dirty="0" err="1"/>
              <a:t>Akemoke</a:t>
            </a:r>
            <a:r>
              <a:rPr lang="en-US" dirty="0"/>
              <a:t>, F., Antonio, M., </a:t>
            </a:r>
            <a:r>
              <a:rPr lang="en-US" dirty="0" err="1"/>
              <a:t>Awokola</a:t>
            </a:r>
            <a:r>
              <a:rPr lang="en-US" dirty="0"/>
              <a:t>, B., </a:t>
            </a:r>
            <a:r>
              <a:rPr lang="en-US" dirty="0" err="1"/>
              <a:t>Bittaye</a:t>
            </a:r>
            <a:r>
              <a:rPr lang="en-US" dirty="0"/>
              <a:t>, M....</a:t>
            </a:r>
            <a:r>
              <a:rPr lang="en-US" dirty="0" err="1"/>
              <a:t>Wariri</a:t>
            </a:r>
            <a:r>
              <a:rPr lang="en-US" dirty="0"/>
              <a:t>, O. (2021). Intense and Mild First Epidemic Wave of Coronavirus Disease, The Gambia. </a:t>
            </a:r>
            <a:r>
              <a:rPr lang="en-US" i="1" dirty="0"/>
              <a:t>Emerging Infectious Diseases, 27(8)</a:t>
            </a:r>
            <a:r>
              <a:rPr lang="en-US" dirty="0"/>
              <a:t>, 2064-2072. </a:t>
            </a:r>
            <a:r>
              <a:rPr lang="en-US" dirty="0">
                <a:hlinkClick r:id="rId2"/>
              </a:rPr>
              <a:t>https://doi.org/10.3201/eid2708.204954</a:t>
            </a:r>
            <a:r>
              <a:rPr lang="en-US" dirty="0" smtClean="0"/>
              <a:t>.</a:t>
            </a:r>
          </a:p>
          <a:p>
            <a:pPr>
              <a:lnSpc>
                <a:spcPct val="170000"/>
              </a:lnSpc>
            </a:pPr>
            <a:r>
              <a:rPr lang="en-US" dirty="0"/>
              <a:t>Smith-</a:t>
            </a:r>
            <a:r>
              <a:rPr lang="en-US" dirty="0" err="1"/>
              <a:t>Jeffcoat</a:t>
            </a:r>
            <a:r>
              <a:rPr lang="en-US" dirty="0"/>
              <a:t>, S. E., </a:t>
            </a:r>
            <a:r>
              <a:rPr lang="en-US" dirty="0" err="1"/>
              <a:t>Koh</a:t>
            </a:r>
            <a:r>
              <a:rPr lang="en-US" dirty="0"/>
              <a:t>, M., Hoffman, A., </a:t>
            </a:r>
            <a:r>
              <a:rPr lang="en-US" dirty="0" err="1"/>
              <a:t>Rebolledo</a:t>
            </a:r>
            <a:r>
              <a:rPr lang="en-US" dirty="0"/>
              <a:t>, P. A., Schechter, M. C., Miller, H. K....</a:t>
            </a:r>
            <a:r>
              <a:rPr lang="en-US" dirty="0" err="1"/>
              <a:t>Kirking</a:t>
            </a:r>
            <a:r>
              <a:rPr lang="en-US" dirty="0"/>
              <a:t>, H. L. (2021). Effects of Patient Characteristics on Diagnostic Performance of Self-Collected Samples for SARS-CoV-2 Testing. </a:t>
            </a:r>
            <a:r>
              <a:rPr lang="en-US" i="1" dirty="0"/>
              <a:t>Emerging Infectious Diseases, 27(8</a:t>
            </a:r>
            <a:r>
              <a:rPr lang="en-US" dirty="0"/>
              <a:t>), 2081-2089. </a:t>
            </a:r>
            <a:r>
              <a:rPr lang="en-US" dirty="0">
                <a:hlinkClick r:id="rId3"/>
              </a:rPr>
              <a:t>https://doi.org/10.3201/eid2708.210667</a:t>
            </a:r>
            <a:r>
              <a:rPr lang="en-US" dirty="0" smtClean="0"/>
              <a:t>.</a:t>
            </a:r>
          </a:p>
          <a:p>
            <a:pPr>
              <a:lnSpc>
                <a:spcPct val="170000"/>
              </a:lnSpc>
            </a:pPr>
            <a:r>
              <a:rPr lang="en-US" dirty="0" err="1"/>
              <a:t>Quaresima</a:t>
            </a:r>
            <a:r>
              <a:rPr lang="en-US" dirty="0"/>
              <a:t>, V., </a:t>
            </a:r>
            <a:r>
              <a:rPr lang="en-US" dirty="0" err="1"/>
              <a:t>Naldini</a:t>
            </a:r>
            <a:r>
              <a:rPr lang="en-US" dirty="0"/>
              <a:t>, M. M., &amp; </a:t>
            </a:r>
            <a:r>
              <a:rPr lang="en-US" dirty="0" err="1"/>
              <a:t>Cirillo</a:t>
            </a:r>
            <a:r>
              <a:rPr lang="en-US" dirty="0"/>
              <a:t>, D. M. (2020). The prospects for the SARS‐CoV‐2 pandemic in Africa. </a:t>
            </a:r>
            <a:r>
              <a:rPr lang="en-US" i="1" dirty="0"/>
              <a:t>EMBO molecular medicine, 12(6)</a:t>
            </a:r>
            <a:r>
              <a:rPr lang="en-US" dirty="0"/>
              <a:t>, e12488.</a:t>
            </a:r>
          </a:p>
          <a:p>
            <a:pPr>
              <a:lnSpc>
                <a:spcPct val="170000"/>
              </a:lnSpc>
            </a:pPr>
            <a:endParaRPr lang="en-US" dirty="0"/>
          </a:p>
        </p:txBody>
      </p:sp>
    </p:spTree>
    <p:extLst>
      <p:ext uri="{BB962C8B-B14F-4D97-AF65-F5344CB8AC3E}">
        <p14:creationId xmlns:p14="http://schemas.microsoft.com/office/powerpoint/2010/main" val="217405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Table of Contents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52191" y="2133600"/>
            <a:ext cx="8132780" cy="4267200"/>
          </a:xfrm>
        </p:spPr>
        <p:txBody>
          <a:bodyPr>
            <a:normAutofit fontScale="77500" lnSpcReduction="20000"/>
          </a:bodyPr>
          <a:lstStyle/>
          <a:p>
            <a:pPr>
              <a:lnSpc>
                <a:spcPct val="160000"/>
              </a:lnSpc>
            </a:pPr>
            <a:r>
              <a:rPr lang="en-US" dirty="0" smtClean="0"/>
              <a:t>Articles Chosen</a:t>
            </a:r>
          </a:p>
          <a:p>
            <a:pPr>
              <a:lnSpc>
                <a:spcPct val="160000"/>
              </a:lnSpc>
            </a:pPr>
            <a:r>
              <a:rPr lang="en-US" dirty="0" smtClean="0"/>
              <a:t>Objectives</a:t>
            </a:r>
          </a:p>
          <a:p>
            <a:pPr>
              <a:lnSpc>
                <a:spcPct val="160000"/>
              </a:lnSpc>
            </a:pPr>
            <a:r>
              <a:rPr lang="en-US" dirty="0" smtClean="0"/>
              <a:t>Introduction</a:t>
            </a:r>
          </a:p>
          <a:p>
            <a:pPr>
              <a:lnSpc>
                <a:spcPct val="160000"/>
              </a:lnSpc>
            </a:pPr>
            <a:r>
              <a:rPr lang="en-US" dirty="0" smtClean="0"/>
              <a:t>Summary</a:t>
            </a:r>
          </a:p>
          <a:p>
            <a:pPr>
              <a:lnSpc>
                <a:spcPct val="160000"/>
              </a:lnSpc>
            </a:pPr>
            <a:r>
              <a:rPr lang="en-US" dirty="0" smtClean="0"/>
              <a:t>Recommendations</a:t>
            </a:r>
          </a:p>
          <a:p>
            <a:pPr>
              <a:lnSpc>
                <a:spcPct val="160000"/>
              </a:lnSpc>
            </a:pPr>
            <a:r>
              <a:rPr lang="en-US" dirty="0" smtClean="0"/>
              <a:t>Evidence, Roles, Flaws</a:t>
            </a:r>
          </a:p>
          <a:p>
            <a:pPr>
              <a:lnSpc>
                <a:spcPct val="160000"/>
              </a:lnSpc>
            </a:pPr>
            <a:r>
              <a:rPr lang="en-US" dirty="0" smtClean="0"/>
              <a:t>Compare and Contrast</a:t>
            </a:r>
          </a:p>
          <a:p>
            <a:pPr>
              <a:lnSpc>
                <a:spcPct val="160000"/>
              </a:lnSpc>
            </a:pPr>
            <a:r>
              <a:rPr lang="en-US" dirty="0" smtClean="0"/>
              <a:t>Conclusion</a:t>
            </a:r>
          </a:p>
          <a:p>
            <a:pPr>
              <a:lnSpc>
                <a:spcPct val="160000"/>
              </a:lnSpc>
            </a:pPr>
            <a:r>
              <a:rPr lang="en-US" dirty="0" smtClean="0"/>
              <a:t>References</a:t>
            </a:r>
            <a:endParaRPr lang="en-US" dirty="0"/>
          </a:p>
        </p:txBody>
      </p:sp>
    </p:spTree>
    <p:extLst>
      <p:ext uri="{BB962C8B-B14F-4D97-AF65-F5344CB8AC3E}">
        <p14:creationId xmlns:p14="http://schemas.microsoft.com/office/powerpoint/2010/main" val="1911424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Articles chosen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52190" y="2323652"/>
            <a:ext cx="8958609" cy="4077148"/>
          </a:xfrm>
        </p:spPr>
        <p:txBody>
          <a:bodyPr>
            <a:normAutofit fontScale="85000" lnSpcReduction="20000"/>
          </a:bodyPr>
          <a:lstStyle/>
          <a:p>
            <a:pPr>
              <a:lnSpc>
                <a:spcPct val="220000"/>
              </a:lnSpc>
            </a:pPr>
            <a:r>
              <a:rPr lang="en-US" dirty="0" smtClean="0"/>
              <a:t>Article 1 with </a:t>
            </a:r>
            <a:r>
              <a:rPr lang="en-US" dirty="0"/>
              <a:t>descriptive </a:t>
            </a:r>
            <a:r>
              <a:rPr lang="en-US" dirty="0" smtClean="0"/>
              <a:t>epidemiology:</a:t>
            </a:r>
          </a:p>
          <a:p>
            <a:pPr marL="68580" indent="0">
              <a:lnSpc>
                <a:spcPct val="220000"/>
              </a:lnSpc>
              <a:buNone/>
            </a:pPr>
            <a:r>
              <a:rPr lang="en-US" b="1" dirty="0"/>
              <a:t>Intense and Mild First Epidemic Wave of Coronavirus Disease, The </a:t>
            </a:r>
            <a:r>
              <a:rPr lang="en-US" b="1" dirty="0" smtClean="0"/>
              <a:t>Gambia (</a:t>
            </a:r>
            <a:r>
              <a:rPr lang="en-US" b="1" dirty="0" err="1" smtClean="0"/>
              <a:t>Abatan</a:t>
            </a:r>
            <a:r>
              <a:rPr lang="en-US" b="1" dirty="0" smtClean="0"/>
              <a:t> et al., 2021).</a:t>
            </a:r>
            <a:endParaRPr lang="en-US" b="1" dirty="0" smtClean="0"/>
          </a:p>
          <a:p>
            <a:pPr>
              <a:lnSpc>
                <a:spcPct val="220000"/>
              </a:lnSpc>
            </a:pPr>
            <a:r>
              <a:rPr lang="en-US" dirty="0" smtClean="0"/>
              <a:t>Article 2 with analytical epidemiology:</a:t>
            </a:r>
          </a:p>
          <a:p>
            <a:pPr marL="68580" indent="0">
              <a:lnSpc>
                <a:spcPct val="220000"/>
              </a:lnSpc>
              <a:buNone/>
            </a:pPr>
            <a:r>
              <a:rPr lang="en-US" b="1" dirty="0"/>
              <a:t>Effects of Patient Characteristics on Diagnostic Performance of Self-Collected Samples for SARS-CoV-2 </a:t>
            </a:r>
            <a:r>
              <a:rPr lang="en-US" b="1" dirty="0" smtClean="0"/>
              <a:t>Testing (</a:t>
            </a:r>
            <a:r>
              <a:rPr lang="en-US" b="1" dirty="0" smtClean="0"/>
              <a:t>Smith-</a:t>
            </a:r>
            <a:r>
              <a:rPr lang="en-US" b="1" dirty="0" err="1" smtClean="0"/>
              <a:t>Jeffcoat</a:t>
            </a:r>
            <a:r>
              <a:rPr lang="en-US" b="1" dirty="0" smtClean="0"/>
              <a:t> et al., 2021).</a:t>
            </a:r>
            <a:endParaRPr lang="en-US" b="1" dirty="0"/>
          </a:p>
        </p:txBody>
      </p:sp>
    </p:spTree>
    <p:extLst>
      <p:ext uri="{BB962C8B-B14F-4D97-AF65-F5344CB8AC3E}">
        <p14:creationId xmlns:p14="http://schemas.microsoft.com/office/powerpoint/2010/main" val="2648544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Objectives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nSpc>
                <a:spcPct val="200000"/>
              </a:lnSpc>
            </a:pPr>
            <a:r>
              <a:rPr lang="en-US" dirty="0" smtClean="0"/>
              <a:t>To find the article with descriptive epidemiology</a:t>
            </a:r>
          </a:p>
          <a:p>
            <a:pPr>
              <a:lnSpc>
                <a:spcPct val="200000"/>
              </a:lnSpc>
            </a:pPr>
            <a:r>
              <a:rPr lang="en-US" dirty="0" smtClean="0"/>
              <a:t>To find the article with analytical epidemiology</a:t>
            </a:r>
          </a:p>
          <a:p>
            <a:pPr>
              <a:lnSpc>
                <a:spcPct val="200000"/>
              </a:lnSpc>
            </a:pPr>
            <a:r>
              <a:rPr lang="en-US" dirty="0" smtClean="0"/>
              <a:t>To summarize the articles</a:t>
            </a:r>
          </a:p>
        </p:txBody>
      </p:sp>
    </p:spTree>
    <p:extLst>
      <p:ext uri="{BB962C8B-B14F-4D97-AF65-F5344CB8AC3E}">
        <p14:creationId xmlns:p14="http://schemas.microsoft.com/office/powerpoint/2010/main" val="1276964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Objectives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nSpc>
                <a:spcPct val="200000"/>
              </a:lnSpc>
            </a:pPr>
            <a:r>
              <a:rPr lang="en-US" dirty="0"/>
              <a:t>To provide recommendations</a:t>
            </a:r>
          </a:p>
          <a:p>
            <a:pPr>
              <a:lnSpc>
                <a:spcPct val="200000"/>
              </a:lnSpc>
            </a:pPr>
            <a:r>
              <a:rPr lang="en-US" dirty="0"/>
              <a:t>To find evidence, roles, and flaws</a:t>
            </a:r>
          </a:p>
          <a:p>
            <a:pPr>
              <a:lnSpc>
                <a:spcPct val="200000"/>
              </a:lnSpc>
            </a:pPr>
            <a:r>
              <a:rPr lang="en-US" dirty="0"/>
              <a:t>To compare and contrast the articles</a:t>
            </a:r>
          </a:p>
          <a:p>
            <a:pPr>
              <a:lnSpc>
                <a:spcPct val="200000"/>
              </a:lnSpc>
            </a:pPr>
            <a:r>
              <a:rPr lang="en-US" dirty="0"/>
              <a:t>Concluding the main findings</a:t>
            </a:r>
          </a:p>
          <a:p>
            <a:pPr>
              <a:lnSpc>
                <a:spcPct val="200000"/>
              </a:lnSpc>
            </a:pPr>
            <a:endParaRPr lang="en-US" dirty="0"/>
          </a:p>
        </p:txBody>
      </p:sp>
    </p:spTree>
    <p:extLst>
      <p:ext uri="{BB962C8B-B14F-4D97-AF65-F5344CB8AC3E}">
        <p14:creationId xmlns:p14="http://schemas.microsoft.com/office/powerpoint/2010/main" val="2678014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Introduction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nSpc>
                <a:spcPct val="200000"/>
              </a:lnSpc>
            </a:pPr>
            <a:r>
              <a:rPr lang="en-US" dirty="0" smtClean="0"/>
              <a:t>The main purpose of this presentations is to locate the articles related to Emerging Infectious diseases.</a:t>
            </a:r>
          </a:p>
          <a:p>
            <a:pPr>
              <a:lnSpc>
                <a:spcPct val="200000"/>
              </a:lnSpc>
            </a:pPr>
            <a:r>
              <a:rPr lang="en-US" dirty="0" smtClean="0"/>
              <a:t>To discuss the research designs of both the articles and to compare and contrast both the articles. </a:t>
            </a:r>
          </a:p>
          <a:p>
            <a:pPr>
              <a:lnSpc>
                <a:spcPct val="200000"/>
              </a:lnSpc>
            </a:pPr>
            <a:endParaRPr lang="en-US" dirty="0"/>
          </a:p>
        </p:txBody>
      </p:sp>
    </p:spTree>
    <p:extLst>
      <p:ext uri="{BB962C8B-B14F-4D97-AF65-F5344CB8AC3E}">
        <p14:creationId xmlns:p14="http://schemas.microsoft.com/office/powerpoint/2010/main" val="21494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52190" y="2323652"/>
            <a:ext cx="9034810" cy="4000948"/>
          </a:xfrm>
        </p:spPr>
        <p:txBody>
          <a:bodyPr>
            <a:normAutofit/>
          </a:bodyPr>
          <a:lstStyle/>
          <a:p>
            <a:pPr>
              <a:lnSpc>
                <a:spcPct val="150000"/>
              </a:lnSpc>
            </a:pPr>
            <a:r>
              <a:rPr lang="en-US" dirty="0" smtClean="0"/>
              <a:t>Article </a:t>
            </a:r>
            <a:r>
              <a:rPr lang="en-US" dirty="0" smtClean="0"/>
              <a:t>1</a:t>
            </a:r>
          </a:p>
          <a:p>
            <a:pPr lvl="1">
              <a:lnSpc>
                <a:spcPct val="150000"/>
              </a:lnSpc>
            </a:pPr>
            <a:r>
              <a:rPr lang="en-US" dirty="0" smtClean="0"/>
              <a:t>SARS-</a:t>
            </a:r>
            <a:r>
              <a:rPr lang="en-US" dirty="0" err="1" smtClean="0"/>
              <a:t>CoV</a:t>
            </a:r>
            <a:r>
              <a:rPr lang="en-US" dirty="0" smtClean="0"/>
              <a:t> 2 pandemic evolving differently in Africa.</a:t>
            </a:r>
          </a:p>
          <a:p>
            <a:pPr lvl="1">
              <a:lnSpc>
                <a:spcPct val="150000"/>
              </a:lnSpc>
            </a:pPr>
            <a:r>
              <a:rPr lang="en-US" dirty="0" smtClean="0"/>
              <a:t>Lower transmission rates and milder clinical manifestations.</a:t>
            </a:r>
          </a:p>
          <a:p>
            <a:pPr lvl="1">
              <a:lnSpc>
                <a:spcPct val="150000"/>
              </a:lnSpc>
            </a:pPr>
            <a:r>
              <a:rPr lang="en-US" dirty="0" smtClean="0"/>
              <a:t>Detailed epidemiological data is needed.</a:t>
            </a:r>
          </a:p>
          <a:p>
            <a:pPr lvl="1">
              <a:lnSpc>
                <a:spcPct val="150000"/>
              </a:lnSpc>
            </a:pPr>
            <a:r>
              <a:rPr lang="en-US" dirty="0" smtClean="0"/>
              <a:t>Systematic surveys and seroepidemiological surveys were required to clarify the extent of SARS-</a:t>
            </a:r>
            <a:r>
              <a:rPr lang="en-US" dirty="0" err="1" smtClean="0"/>
              <a:t>CoV</a:t>
            </a:r>
            <a:r>
              <a:rPr lang="en-US" dirty="0" smtClean="0"/>
              <a:t> 2. </a:t>
            </a:r>
          </a:p>
          <a:p>
            <a:pPr lvl="1">
              <a:lnSpc>
                <a:spcPct val="150000"/>
              </a:lnSpc>
            </a:pPr>
            <a:r>
              <a:rPr lang="en-US" dirty="0" smtClean="0"/>
              <a:t>Secondary data is analyzed. </a:t>
            </a:r>
            <a:endParaRPr lang="en-US" dirty="0" smtClean="0"/>
          </a:p>
          <a:p>
            <a:pPr lvl="1">
              <a:lnSpc>
                <a:spcPct val="150000"/>
              </a:lnSpc>
            </a:pPr>
            <a:endParaRPr lang="en-US" dirty="0" smtClean="0"/>
          </a:p>
          <a:p>
            <a:pPr>
              <a:lnSpc>
                <a:spcPct val="150000"/>
              </a:lnSpc>
            </a:pPr>
            <a:endParaRPr lang="en-US" dirty="0" smtClean="0"/>
          </a:p>
        </p:txBody>
      </p:sp>
    </p:spTree>
    <p:extLst>
      <p:ext uri="{BB962C8B-B14F-4D97-AF65-F5344CB8AC3E}">
        <p14:creationId xmlns:p14="http://schemas.microsoft.com/office/powerpoint/2010/main" val="1458456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Article 2</a:t>
            </a:r>
          </a:p>
          <a:p>
            <a:pPr lvl="1"/>
            <a:r>
              <a:rPr lang="en-US" dirty="0" smtClean="0"/>
              <a:t>Testing for SARS-</a:t>
            </a:r>
            <a:r>
              <a:rPr lang="en-US" dirty="0" err="1" smtClean="0"/>
              <a:t>CoV</a:t>
            </a:r>
            <a:r>
              <a:rPr lang="en-US" dirty="0" smtClean="0"/>
              <a:t> 2</a:t>
            </a:r>
          </a:p>
          <a:p>
            <a:pPr lvl="1"/>
            <a:r>
              <a:rPr lang="en-US" dirty="0" smtClean="0"/>
              <a:t>PCR diagnostic panel</a:t>
            </a:r>
          </a:p>
          <a:p>
            <a:pPr lvl="1"/>
            <a:r>
              <a:rPr lang="en-US" dirty="0" smtClean="0"/>
              <a:t>Self-collected and Healthcare worker-collected samples were used </a:t>
            </a:r>
          </a:p>
          <a:p>
            <a:pPr lvl="1"/>
            <a:r>
              <a:rPr lang="en-US" dirty="0" smtClean="0"/>
              <a:t>Sensitivity varied by patient characteristics and specimen</a:t>
            </a:r>
          </a:p>
          <a:p>
            <a:pPr lvl="1"/>
            <a:r>
              <a:rPr lang="en-US" dirty="0" smtClean="0"/>
              <a:t>Physicians can interpret PCR results for SARS-</a:t>
            </a:r>
            <a:r>
              <a:rPr lang="en-US" dirty="0" err="1" smtClean="0"/>
              <a:t>CoV</a:t>
            </a:r>
            <a:r>
              <a:rPr lang="en-US" dirty="0" smtClean="0"/>
              <a:t> 2. </a:t>
            </a:r>
            <a:endParaRPr lang="en-US" dirty="0"/>
          </a:p>
        </p:txBody>
      </p:sp>
    </p:spTree>
    <p:extLst>
      <p:ext uri="{BB962C8B-B14F-4D97-AF65-F5344CB8AC3E}">
        <p14:creationId xmlns:p14="http://schemas.microsoft.com/office/powerpoint/2010/main" val="376427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Recommendations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2323652"/>
            <a:ext cx="9296399" cy="4000948"/>
          </a:xfrm>
        </p:spPr>
        <p:txBody>
          <a:bodyPr>
            <a:normAutofit fontScale="92500"/>
          </a:bodyPr>
          <a:lstStyle/>
          <a:p>
            <a:pPr>
              <a:lnSpc>
                <a:spcPct val="150000"/>
              </a:lnSpc>
            </a:pPr>
            <a:r>
              <a:rPr lang="en-US" dirty="0" smtClean="0"/>
              <a:t>Article 1</a:t>
            </a:r>
          </a:p>
          <a:p>
            <a:pPr lvl="1">
              <a:lnSpc>
                <a:spcPct val="150000"/>
              </a:lnSpc>
            </a:pPr>
            <a:r>
              <a:rPr lang="en-US" dirty="0" smtClean="0"/>
              <a:t>Huge data could be used to increase the authenticity of results. </a:t>
            </a:r>
          </a:p>
          <a:p>
            <a:pPr lvl="1">
              <a:lnSpc>
                <a:spcPct val="150000"/>
              </a:lnSpc>
            </a:pPr>
            <a:r>
              <a:rPr lang="en-US" dirty="0" smtClean="0"/>
              <a:t>Systematic surveys and seroepidemiological surveys  could be used to conduct the research. </a:t>
            </a:r>
          </a:p>
          <a:p>
            <a:pPr lvl="1">
              <a:lnSpc>
                <a:spcPct val="150000"/>
              </a:lnSpc>
            </a:pPr>
            <a:r>
              <a:rPr lang="en-US" dirty="0" smtClean="0"/>
              <a:t>Th</a:t>
            </a:r>
            <a:r>
              <a:rPr lang="en-US" dirty="0" smtClean="0"/>
              <a:t>e authors can do future research on the same topic after some duration of time and compare the results with this research. </a:t>
            </a:r>
            <a:endParaRPr lang="en-US" dirty="0"/>
          </a:p>
        </p:txBody>
      </p:sp>
    </p:spTree>
    <p:extLst>
      <p:ext uri="{BB962C8B-B14F-4D97-AF65-F5344CB8AC3E}">
        <p14:creationId xmlns:p14="http://schemas.microsoft.com/office/powerpoint/2010/main" val="15803074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71</TotalTime>
  <Words>1286</Words>
  <Application>Microsoft Office PowerPoint</Application>
  <PresentationFormat>Custom</PresentationFormat>
  <Paragraphs>104</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Austin</vt:lpstr>
      <vt:lpstr>Article Analysis</vt:lpstr>
      <vt:lpstr>Table of Contents</vt:lpstr>
      <vt:lpstr>Articles chosen</vt:lpstr>
      <vt:lpstr>Objectives</vt:lpstr>
      <vt:lpstr>Objectives</vt:lpstr>
      <vt:lpstr>Introduction </vt:lpstr>
      <vt:lpstr>Summary</vt:lpstr>
      <vt:lpstr>Summary</vt:lpstr>
      <vt:lpstr>Recommendations</vt:lpstr>
      <vt:lpstr>Recommendations</vt:lpstr>
      <vt:lpstr>Evidence, Roles, and Flaws</vt:lpstr>
      <vt:lpstr>Evidence, Roles, and Flaws</vt:lpstr>
      <vt:lpstr>Compare and Contrast</vt:lpstr>
      <vt:lpstr>Compare and Contrast</vt:lpstr>
      <vt:lpstr>Conclusion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FAST IT</dc:creator>
  <cp:lastModifiedBy>FAST IT</cp:lastModifiedBy>
  <cp:revision>111</cp:revision>
  <dcterms:created xsi:type="dcterms:W3CDTF">2021-08-08T22:47:47Z</dcterms:created>
  <dcterms:modified xsi:type="dcterms:W3CDTF">2021-08-09T01:25:14Z</dcterms:modified>
</cp:coreProperties>
</file>