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notesMasterIdLst>
    <p:notesMasterId r:id="rId12"/>
  </p:notesMasterIdLst>
  <p:sldIdLst>
    <p:sldId id="256" r:id="rId2"/>
    <p:sldId id="263" r:id="rId3"/>
    <p:sldId id="284" r:id="rId4"/>
    <p:sldId id="264" r:id="rId5"/>
    <p:sldId id="265" r:id="rId6"/>
    <p:sldId id="268" r:id="rId7"/>
    <p:sldId id="267" r:id="rId8"/>
    <p:sldId id="275" r:id="rId9"/>
    <p:sldId id="273" r:id="rId10"/>
    <p:sldId id="282" r:id="rId11"/>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1"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00" autoAdjust="0"/>
    <p:restoredTop sz="94364" autoAdjust="0"/>
  </p:normalViewPr>
  <p:slideViewPr>
    <p:cSldViewPr snapToGrid="0">
      <p:cViewPr varScale="1">
        <p:scale>
          <a:sx n="73" d="100"/>
          <a:sy n="73" d="100"/>
        </p:scale>
        <p:origin x="618" y="78"/>
      </p:cViewPr>
      <p:guideLst/>
    </p:cSldViewPr>
  </p:slideViewPr>
  <p:notesTextViewPr>
    <p:cViewPr>
      <p:scale>
        <a:sx n="1" d="1"/>
        <a:sy n="1" d="1"/>
      </p:scale>
      <p:origin x="0" y="0"/>
    </p:cViewPr>
  </p:notesTextViewPr>
  <p:notesViewPr>
    <p:cSldViewPr snapToGrid="0">
      <p:cViewPr varScale="1">
        <p:scale>
          <a:sx n="56" d="100"/>
          <a:sy n="56" d="100"/>
        </p:scale>
        <p:origin x="2856" y="78"/>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commentAuthors" Target="commentAuthor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769E28F-EDC5-4849-96C9-76B4B2CD6FB0}" type="datetimeFigureOut">
              <a:rPr lang="en-US" smtClean="0"/>
              <a:t>8/10/2021</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dirty="0" smtClean="0"/>
              <a:t>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F40F8B8-6BC3-4B9C-8881-DA169B339C90}" type="slidenum">
              <a:rPr lang="en-US" smtClean="0"/>
              <a:t>‹#›</a:t>
            </a:fld>
            <a:endParaRPr lang="en-US"/>
          </a:p>
        </p:txBody>
      </p:sp>
    </p:spTree>
    <p:extLst>
      <p:ext uri="{BB962C8B-B14F-4D97-AF65-F5344CB8AC3E}">
        <p14:creationId xmlns:p14="http://schemas.microsoft.com/office/powerpoint/2010/main" val="148891009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Times New Roman" panose="02020603050405020304" pitchFamily="18" charset="0"/>
                <a:ea typeface="+mn-ea"/>
                <a:cs typeface="Times New Roman" panose="02020603050405020304" pitchFamily="18" charset="0"/>
              </a:rPr>
              <a:t>Mercy Medical Center, an affiliate of Villa Health, is one of the most prestigious care providers in the </a:t>
            </a:r>
            <a:r>
              <a:rPr lang="en-US" sz="1200" kern="1200" dirty="0" smtClean="0">
                <a:solidFill>
                  <a:schemeClr val="tx1"/>
                </a:solidFill>
                <a:effectLst/>
                <a:latin typeface="Times New Roman" panose="02020603050405020304" pitchFamily="18" charset="0"/>
                <a:ea typeface="+mn-ea"/>
                <a:cs typeface="Times New Roman" panose="02020603050405020304" pitchFamily="18" charset="0"/>
              </a:rPr>
              <a:t>US. However</a:t>
            </a:r>
            <a:r>
              <a:rPr lang="en-US" sz="1200" kern="1200" dirty="0" smtClean="0">
                <a:solidFill>
                  <a:schemeClr val="tx1"/>
                </a:solidFill>
                <a:effectLst/>
                <a:latin typeface="Times New Roman" panose="02020603050405020304" pitchFamily="18" charset="0"/>
                <a:ea typeface="+mn-ea"/>
                <a:cs typeface="Times New Roman" panose="02020603050405020304" pitchFamily="18" charset="0"/>
              </a:rPr>
              <a:t>, a review of the diabetes dashboard at the medical facility reveals underperforming metrics. The organization's diabetes performance against local, state, and federal policies is low according to assessments conducted on the hemoglobin A1c (</a:t>
            </a:r>
            <a:r>
              <a:rPr lang="en-US" sz="1200" kern="1200" dirty="0" err="1" smtClean="0">
                <a:solidFill>
                  <a:schemeClr val="tx1"/>
                </a:solidFill>
                <a:effectLst/>
                <a:latin typeface="Times New Roman" panose="02020603050405020304" pitchFamily="18" charset="0"/>
                <a:ea typeface="+mn-ea"/>
                <a:cs typeface="Times New Roman" panose="02020603050405020304" pitchFamily="18" charset="0"/>
              </a:rPr>
              <a:t>Hgb</a:t>
            </a:r>
            <a:r>
              <a:rPr lang="en-US" sz="1200" kern="1200" dirty="0" smtClean="0">
                <a:solidFill>
                  <a:schemeClr val="tx1"/>
                </a:solidFill>
                <a:effectLst/>
                <a:latin typeface="Times New Roman" panose="02020603050405020304" pitchFamily="18" charset="0"/>
                <a:ea typeface="+mn-ea"/>
                <a:cs typeface="Times New Roman" panose="02020603050405020304" pitchFamily="18" charset="0"/>
              </a:rPr>
              <a:t> A1c) screening metric. The organization posted significant low-performance </a:t>
            </a:r>
            <a:r>
              <a:rPr lang="en-US" sz="1200" kern="1200" dirty="0" err="1" smtClean="0">
                <a:solidFill>
                  <a:schemeClr val="tx1"/>
                </a:solidFill>
                <a:effectLst/>
                <a:latin typeface="Times New Roman" panose="02020603050405020304" pitchFamily="18" charset="0"/>
                <a:ea typeface="+mn-ea"/>
                <a:cs typeface="Times New Roman" panose="02020603050405020304" pitchFamily="18" charset="0"/>
              </a:rPr>
              <a:t>Hgb</a:t>
            </a:r>
            <a:r>
              <a:rPr lang="en-US" sz="1200" kern="1200" dirty="0" smtClean="0">
                <a:solidFill>
                  <a:schemeClr val="tx1"/>
                </a:solidFill>
                <a:effectLst/>
                <a:latin typeface="Times New Roman" panose="02020603050405020304" pitchFamily="18" charset="0"/>
                <a:ea typeface="+mn-ea"/>
                <a:cs typeface="Times New Roman" panose="02020603050405020304" pitchFamily="18" charset="0"/>
              </a:rPr>
              <a:t> A1c screening compliance compared to state and national benchmarks. This is a presentation to the Hospital administrator illustrating the importance of initiating policy changes and creating new practice guidelines to meet the recommended benchmarks in </a:t>
            </a:r>
            <a:r>
              <a:rPr lang="en-US" sz="1200" kern="1200" dirty="0" err="1" smtClean="0">
                <a:solidFill>
                  <a:schemeClr val="tx1"/>
                </a:solidFill>
                <a:effectLst/>
                <a:latin typeface="Times New Roman" panose="02020603050405020304" pitchFamily="18" charset="0"/>
                <a:ea typeface="+mn-ea"/>
                <a:cs typeface="Times New Roman" panose="02020603050405020304" pitchFamily="18" charset="0"/>
              </a:rPr>
              <a:t>Hgb</a:t>
            </a:r>
            <a:r>
              <a:rPr lang="en-US" sz="1200" kern="1200" dirty="0" smtClean="0">
                <a:solidFill>
                  <a:schemeClr val="tx1"/>
                </a:solidFill>
                <a:effectLst/>
                <a:latin typeface="Times New Roman" panose="02020603050405020304" pitchFamily="18" charset="0"/>
                <a:ea typeface="+mn-ea"/>
                <a:cs typeface="Times New Roman" panose="02020603050405020304" pitchFamily="18" charset="0"/>
              </a:rPr>
              <a:t> A1c screening. </a:t>
            </a:r>
            <a:endParaRPr lang="en-US" sz="1200" kern="1200" dirty="0">
              <a:solidFill>
                <a:schemeClr val="tx1"/>
              </a:solidFill>
              <a:effectLst/>
              <a:latin typeface="Times New Roman" panose="02020603050405020304" pitchFamily="18" charset="0"/>
              <a:ea typeface="+mn-ea"/>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fld id="{8F40F8B8-6BC3-4B9C-8881-DA169B339C90}" type="slidenum">
              <a:rPr lang="en-US" smtClean="0"/>
              <a:t>2</a:t>
            </a:fld>
            <a:endParaRPr lang="en-US"/>
          </a:p>
        </p:txBody>
      </p:sp>
    </p:spTree>
    <p:extLst>
      <p:ext uri="{BB962C8B-B14F-4D97-AF65-F5344CB8AC3E}">
        <p14:creationId xmlns:p14="http://schemas.microsoft.com/office/powerpoint/2010/main" val="206887856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457200">
              <a:lnSpc>
                <a:spcPct val="107000"/>
              </a:lnSpc>
              <a:spcBef>
                <a:spcPts val="0"/>
              </a:spcBef>
              <a:spcAft>
                <a:spcPts val="800"/>
              </a:spcAft>
            </a:pPr>
            <a:r>
              <a:rPr lang="en-US" sz="1200" dirty="0" smtClean="0">
                <a:effectLst/>
                <a:latin typeface="Times New Roman" panose="02020603050405020304" pitchFamily="18" charset="0"/>
                <a:ea typeface="Calibri" panose="020F0502020204030204" pitchFamily="34" charset="0"/>
                <a:cs typeface="Times New Roman" panose="02020603050405020304" pitchFamily="18" charset="0"/>
              </a:rPr>
              <a:t>According to the American Diabetes Association (ADA), hospitals and care providers should align diabetes management approaches with the chronic Care Model and ensure population-centered care. ADA also emphasizes that care providers with non-English speakers should develop and </a:t>
            </a:r>
            <a:r>
              <a:rPr lang="en-US" sz="1200" dirty="0" smtClean="0">
                <a:effectLst/>
                <a:latin typeface="Times New Roman" panose="02020603050405020304" pitchFamily="18" charset="0"/>
                <a:ea typeface="Calibri" panose="020F0502020204030204" pitchFamily="34" charset="0"/>
                <a:cs typeface="Times New Roman" panose="02020603050405020304" pitchFamily="18" charset="0"/>
              </a:rPr>
              <a:t>avail </a:t>
            </a:r>
            <a:r>
              <a:rPr lang="en-US" sz="1200" dirty="0" smtClean="0">
                <a:effectLst/>
                <a:latin typeface="Times New Roman" panose="02020603050405020304" pitchFamily="18" charset="0"/>
                <a:ea typeface="Calibri" panose="020F0502020204030204" pitchFamily="34" charset="0"/>
                <a:cs typeface="Times New Roman" panose="02020603050405020304" pitchFamily="18" charset="0"/>
              </a:rPr>
              <a:t>educational programs/materials on diabetes management in multiple languages. The Affordable Care Act of 2010 provides coverage for diabetic individuals and other people with preexisting conditions, thus making it easier to access healthcare. </a:t>
            </a:r>
            <a:endParaRPr lang="en-US" sz="1100" dirty="0" smtClean="0">
              <a:effectLst/>
              <a:latin typeface="Calibri" panose="020F0502020204030204" pitchFamily="34" charset="0"/>
              <a:ea typeface="Calibri" panose="020F0502020204030204" pitchFamily="34" charset="0"/>
              <a:cs typeface="Times New Roman" panose="02020603050405020304" pitchFamily="18" charset="0"/>
            </a:endParaRPr>
          </a:p>
          <a:p>
            <a:pPr marL="0" marR="0" indent="457200">
              <a:lnSpc>
                <a:spcPct val="107000"/>
              </a:lnSpc>
              <a:spcBef>
                <a:spcPts val="0"/>
              </a:spcBef>
              <a:spcAft>
                <a:spcPts val="800"/>
              </a:spcAft>
            </a:pPr>
            <a:r>
              <a:rPr lang="en-US" sz="1200" dirty="0" smtClean="0">
                <a:effectLst/>
                <a:latin typeface="Times New Roman" panose="02020603050405020304" pitchFamily="18" charset="0"/>
                <a:ea typeface="Calibri" panose="020F0502020204030204" pitchFamily="34" charset="0"/>
                <a:cs typeface="Times New Roman" panose="02020603050405020304" pitchFamily="18" charset="0"/>
              </a:rPr>
              <a:t>HgbA1c screening is vital in the management of diabetes since it is crucial in diagnosing prediabetes and diabetes by measuring the average blood sugar levels. While the A1c goal for diabetic individuals is 7% or less, frequent measurement of average blood sugar levels allows patients to set individual goals, thus managing diabetes better (</a:t>
            </a:r>
            <a:r>
              <a:rPr lang="en-US" sz="1200" dirty="0" err="1" smtClean="0">
                <a:effectLst/>
                <a:latin typeface="Times New Roman" panose="02020603050405020304" pitchFamily="18" charset="0"/>
                <a:ea typeface="Calibri" panose="020F0502020204030204" pitchFamily="34" charset="0"/>
                <a:cs typeface="Times New Roman" panose="02020603050405020304" pitchFamily="18" charset="0"/>
              </a:rPr>
              <a:t>Sherwani</a:t>
            </a:r>
            <a:r>
              <a:rPr lang="en-US" sz="1200" dirty="0" smtClean="0">
                <a:effectLst/>
                <a:latin typeface="Times New Roman" panose="02020603050405020304" pitchFamily="18" charset="0"/>
                <a:ea typeface="Calibri" panose="020F0502020204030204" pitchFamily="34" charset="0"/>
                <a:cs typeface="Times New Roman" panose="02020603050405020304" pitchFamily="18" charset="0"/>
              </a:rPr>
              <a:t> et al., 2016). From the first quarter of 2018 up to the first quarter of 2019, Mercy Medical Center reported a steady increase, with the highest compliance rate being experienced in the first quarter of 2019 (123%). However, the compliance rate dropped to 32%, 13%, and 6% in the subsequent quarters. Considering the negative impacts of decreased compliance on diabetes management, there is a need for organizational policy changes to drive up HgbA1c screening.</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fld id="{8F40F8B8-6BC3-4B9C-8881-DA169B339C90}" type="slidenum">
              <a:rPr lang="en-US" smtClean="0"/>
              <a:t>3</a:t>
            </a:fld>
            <a:endParaRPr lang="en-US"/>
          </a:p>
        </p:txBody>
      </p:sp>
    </p:spTree>
    <p:extLst>
      <p:ext uri="{BB962C8B-B14F-4D97-AF65-F5344CB8AC3E}">
        <p14:creationId xmlns:p14="http://schemas.microsoft.com/office/powerpoint/2010/main" val="4272866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Times New Roman" panose="02020603050405020304" pitchFamily="18" charset="0"/>
                <a:ea typeface="+mn-ea"/>
                <a:cs typeface="Times New Roman" panose="02020603050405020304" pitchFamily="18" charset="0"/>
              </a:rPr>
              <a:t>The organization is faced with two main challenges that contribute to diabetes performance quality non-compliance. One challenge </a:t>
            </a:r>
            <a:r>
              <a:rPr lang="en-US" sz="1200" kern="1200" dirty="0" smtClean="0">
                <a:solidFill>
                  <a:schemeClr val="tx1"/>
                </a:solidFill>
                <a:effectLst/>
                <a:latin typeface="Times New Roman" panose="02020603050405020304" pitchFamily="18" charset="0"/>
                <a:ea typeface="+mn-ea"/>
                <a:cs typeface="Times New Roman" panose="02020603050405020304" pitchFamily="18" charset="0"/>
              </a:rPr>
              <a:t>was </a:t>
            </a:r>
            <a:r>
              <a:rPr lang="en-US" sz="1200" kern="1200" dirty="0" smtClean="0">
                <a:solidFill>
                  <a:schemeClr val="tx1"/>
                </a:solidFill>
                <a:effectLst/>
                <a:latin typeface="Times New Roman" panose="02020603050405020304" pitchFamily="18" charset="0"/>
                <a:ea typeface="+mn-ea"/>
                <a:cs typeface="Times New Roman" panose="02020603050405020304" pitchFamily="18" charset="0"/>
              </a:rPr>
              <a:t>understaffing, where the organization lacked an adequate number of licensed practical nurses, registered nurses, and other personnel needed to perform HgbA1c screening. In quarters where the organization reported low compliance rates, most units were understaffed by 40%. </a:t>
            </a:r>
          </a:p>
          <a:p>
            <a:r>
              <a:rPr lang="en-US" sz="1200" kern="1200" dirty="0" smtClean="0">
                <a:solidFill>
                  <a:schemeClr val="tx1"/>
                </a:solidFill>
                <a:effectLst/>
                <a:latin typeface="Times New Roman" panose="02020603050405020304" pitchFamily="18" charset="0"/>
                <a:ea typeface="+mn-ea"/>
                <a:cs typeface="Times New Roman" panose="02020603050405020304" pitchFamily="18" charset="0"/>
              </a:rPr>
              <a:t>Another challenge is cultural diversity in the community. The Shakopee demographic reveals that while Whites are the majority at 57%, other races such as Hispanics, Asians, and American Indians exist in the community. Language barriers and cultural challenges are significant challenges towards healthcare access since this community does not share a native language with most healthcare professionals at Mercy Medical Center. Nurses experience challenges in comprehending what patients are communicating, leading to wrong diagnoses and medication treatments (</a:t>
            </a:r>
            <a:r>
              <a:rPr lang="en-US" sz="1200" kern="1200" dirty="0" err="1" smtClean="0">
                <a:solidFill>
                  <a:schemeClr val="tx1"/>
                </a:solidFill>
                <a:effectLst/>
                <a:latin typeface="Times New Roman" panose="02020603050405020304" pitchFamily="18" charset="0"/>
                <a:ea typeface="+mn-ea"/>
                <a:cs typeface="Times New Roman" panose="02020603050405020304" pitchFamily="18" charset="0"/>
              </a:rPr>
              <a:t>Gillani</a:t>
            </a:r>
            <a:r>
              <a:rPr lang="en-US" sz="1200" kern="1200" dirty="0" smtClean="0">
                <a:solidFill>
                  <a:schemeClr val="tx1"/>
                </a:solidFill>
                <a:effectLst/>
                <a:latin typeface="Times New Roman" panose="02020603050405020304" pitchFamily="18" charset="0"/>
                <a:ea typeface="+mn-ea"/>
                <a:cs typeface="Times New Roman" panose="02020603050405020304" pitchFamily="18" charset="0"/>
              </a:rPr>
              <a:t> et al., 2017).</a:t>
            </a:r>
          </a:p>
        </p:txBody>
      </p:sp>
      <p:sp>
        <p:nvSpPr>
          <p:cNvPr id="4" name="Slide Number Placeholder 3"/>
          <p:cNvSpPr>
            <a:spLocks noGrp="1"/>
          </p:cNvSpPr>
          <p:nvPr>
            <p:ph type="sldNum" sz="quarter" idx="10"/>
          </p:nvPr>
        </p:nvSpPr>
        <p:spPr/>
        <p:txBody>
          <a:bodyPr/>
          <a:lstStyle/>
          <a:p>
            <a:fld id="{8F40F8B8-6BC3-4B9C-8881-DA169B339C90}" type="slidenum">
              <a:rPr lang="en-US" smtClean="0"/>
              <a:t>4</a:t>
            </a:fld>
            <a:endParaRPr lang="en-US"/>
          </a:p>
        </p:txBody>
      </p:sp>
    </p:spTree>
    <p:extLst>
      <p:ext uri="{BB962C8B-B14F-4D97-AF65-F5344CB8AC3E}">
        <p14:creationId xmlns:p14="http://schemas.microsoft.com/office/powerpoint/2010/main" val="125581182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gn="ctr">
              <a:lnSpc>
                <a:spcPct val="200000"/>
              </a:lnSpc>
              <a:spcBef>
                <a:spcPts val="0"/>
              </a:spcBef>
              <a:spcAft>
                <a:spcPts val="0"/>
              </a:spcAft>
            </a:pPr>
            <a:r>
              <a:rPr lang="en-US" sz="1200" b="1" dirty="0" smtClean="0">
                <a:effectLst/>
                <a:latin typeface="Times New Roman" panose="02020603050405020304" pitchFamily="18" charset="0"/>
                <a:ea typeface="Calibri" panose="020F0502020204030204" pitchFamily="34" charset="0"/>
                <a:cs typeface="Times New Roman" panose="02020603050405020304" pitchFamily="18" charset="0"/>
              </a:rPr>
              <a:t>Policy statement</a:t>
            </a:r>
            <a:endParaRPr lang="en-US" sz="1200" dirty="0" smtClean="0">
              <a:effectLst/>
              <a:latin typeface="Times New Roman" panose="02020603050405020304" pitchFamily="18" charset="0"/>
              <a:ea typeface="Calibri" panose="020F0502020204030204" pitchFamily="34" charset="0"/>
              <a:cs typeface="Times New Roman" panose="02020603050405020304" pitchFamily="18" charset="0"/>
            </a:endParaRPr>
          </a:p>
          <a:p>
            <a:pPr marL="0" marR="0" indent="457200">
              <a:lnSpc>
                <a:spcPct val="200000"/>
              </a:lnSpc>
              <a:spcBef>
                <a:spcPts val="0"/>
              </a:spcBef>
              <a:spcAft>
                <a:spcPts val="0"/>
              </a:spcAft>
            </a:pPr>
            <a:r>
              <a:rPr lang="en-US" sz="1200" dirty="0" smtClean="0">
                <a:effectLst/>
                <a:latin typeface="Times New Roman" panose="02020603050405020304" pitchFamily="18" charset="0"/>
                <a:ea typeface="Calibri" panose="020F0502020204030204" pitchFamily="34" charset="0"/>
                <a:cs typeface="Times New Roman" panose="02020603050405020304" pitchFamily="18" charset="0"/>
              </a:rPr>
              <a:t>Reduced compliance in HgbA1c Screening poses a risk to diabetes management and control. This policy will guide healthcare workers on overcoming the challenges contributing to non-compliance, thus increasing the screening numbers. On the other hand, the practice guidelines and recommendations provide a framework to avail holistic and patient-centered care in the organization. </a:t>
            </a:r>
          </a:p>
          <a:p>
            <a:r>
              <a:rPr lang="en-US" sz="1200" b="1" kern="1200" dirty="0" smtClean="0">
                <a:solidFill>
                  <a:schemeClr val="tx1"/>
                </a:solidFill>
                <a:effectLst/>
                <a:latin typeface="Times New Roman" panose="02020603050405020304" pitchFamily="18" charset="0"/>
                <a:ea typeface="+mn-ea"/>
                <a:cs typeface="Times New Roman" panose="02020603050405020304" pitchFamily="18" charset="0"/>
              </a:rPr>
              <a:t>Scope</a:t>
            </a:r>
            <a:endParaRPr lang="en-US" sz="1200" kern="1200" dirty="0" smtClean="0">
              <a:solidFill>
                <a:schemeClr val="tx1"/>
              </a:solidFill>
              <a:effectLst/>
              <a:latin typeface="Times New Roman" panose="02020603050405020304" pitchFamily="18" charset="0"/>
              <a:ea typeface="+mn-ea"/>
              <a:cs typeface="Times New Roman" panose="02020603050405020304" pitchFamily="18" charset="0"/>
            </a:endParaRPr>
          </a:p>
          <a:p>
            <a:r>
              <a:rPr lang="en-US" sz="1200" kern="1200" dirty="0" smtClean="0">
                <a:solidFill>
                  <a:schemeClr val="tx1"/>
                </a:solidFill>
                <a:effectLst/>
                <a:latin typeface="Times New Roman" panose="02020603050405020304" pitchFamily="18" charset="0"/>
                <a:ea typeface="+mn-ea"/>
                <a:cs typeface="Times New Roman" panose="02020603050405020304" pitchFamily="18" charset="0"/>
              </a:rPr>
              <a:t>This policy applies to diabetes specialist nurses, physicians, nutritionists, and allied care workers who are involved in diabetes management programs. Other stakeholders include the hospital’s administrator, diabetes specialists, and community health workers who will work together to increase compliance with the patient outreach program intervention.</a:t>
            </a:r>
          </a:p>
          <a:p>
            <a:pPr marL="0" marR="0" indent="457200">
              <a:lnSpc>
                <a:spcPct val="200000"/>
              </a:lnSpc>
              <a:spcBef>
                <a:spcPts val="0"/>
              </a:spcBef>
              <a:spcAft>
                <a:spcPts val="0"/>
              </a:spcAft>
            </a:pPr>
            <a:endParaRPr lang="en-US" sz="12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fld id="{8F40F8B8-6BC3-4B9C-8881-DA169B339C90}" type="slidenum">
              <a:rPr lang="en-US" smtClean="0"/>
              <a:t>5</a:t>
            </a:fld>
            <a:endParaRPr lang="en-US"/>
          </a:p>
        </p:txBody>
      </p:sp>
    </p:spTree>
    <p:extLst>
      <p:ext uri="{BB962C8B-B14F-4D97-AF65-F5344CB8AC3E}">
        <p14:creationId xmlns:p14="http://schemas.microsoft.com/office/powerpoint/2010/main" val="138576537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457200">
              <a:lnSpc>
                <a:spcPct val="107000"/>
              </a:lnSpc>
              <a:spcBef>
                <a:spcPts val="0"/>
              </a:spcBef>
              <a:spcAft>
                <a:spcPts val="800"/>
              </a:spcAft>
            </a:pPr>
            <a:r>
              <a:rPr lang="en-US" sz="1200" dirty="0" smtClean="0">
                <a:effectLst/>
                <a:latin typeface="Times New Roman" panose="02020603050405020304" pitchFamily="18" charset="0"/>
                <a:ea typeface="Calibri" panose="020F0502020204030204" pitchFamily="34" charset="0"/>
                <a:cs typeface="Times New Roman" panose="02020603050405020304" pitchFamily="18" charset="0"/>
              </a:rPr>
              <a:t>For Mercy Medical Center to address underperformance in HgbA1c measurement and screening, an integrated team of diabetes specialist nurses and diabetes physicians should be formed. Furman et al. (2019) suggest that Mercy Medical Center can improve HgbA1c screening by implementing a patient outreach program. The hospital’s nurse navigators and patient care coordinators should assess diabetic populations and initiate mail and telephone call reminders. New practice guidelines should be developed to increase compliance with the patient outreach program intervention.</a:t>
            </a:r>
            <a:endParaRPr lang="en-US" sz="1100" dirty="0" smtClean="0">
              <a:effectLst/>
              <a:latin typeface="Times New Roman" panose="02020603050405020304" pitchFamily="18" charset="0"/>
              <a:ea typeface="Calibri" panose="020F0502020204030204" pitchFamily="34" charset="0"/>
              <a:cs typeface="Times New Roman" panose="02020603050405020304" pitchFamily="18" charset="0"/>
            </a:endParaRPr>
          </a:p>
          <a:p>
            <a:pPr marL="0" marR="0" indent="457200">
              <a:lnSpc>
                <a:spcPct val="107000"/>
              </a:lnSpc>
              <a:spcBef>
                <a:spcPts val="0"/>
              </a:spcBef>
              <a:spcAft>
                <a:spcPts val="800"/>
              </a:spcAft>
            </a:pPr>
            <a:r>
              <a:rPr lang="en-US" sz="1200" dirty="0" smtClean="0">
                <a:effectLst/>
                <a:latin typeface="Times New Roman" panose="02020603050405020304" pitchFamily="18" charset="0"/>
                <a:ea typeface="Calibri" panose="020F0502020204030204" pitchFamily="34" charset="0"/>
                <a:cs typeface="Times New Roman" panose="02020603050405020304" pitchFamily="18" charset="0"/>
              </a:rPr>
              <a:t>The critical practice is patient education, where written and verbal information should be given to the public. Other practices include peer support, family health support, glycemic control, blood pressure control, </a:t>
            </a:r>
            <a:r>
              <a:rPr lang="en-US" sz="1200" dirty="0" err="1" smtClean="0">
                <a:effectLst/>
                <a:latin typeface="Times New Roman" panose="02020603050405020304" pitchFamily="18" charset="0"/>
                <a:ea typeface="Calibri" panose="020F0502020204030204" pitchFamily="34" charset="0"/>
                <a:cs typeface="Times New Roman" panose="02020603050405020304" pitchFamily="18" charset="0"/>
              </a:rPr>
              <a:t>lipidaemia</a:t>
            </a:r>
            <a:r>
              <a:rPr lang="en-US" sz="1200" dirty="0" smtClean="0">
                <a:effectLst/>
                <a:latin typeface="Times New Roman" panose="02020603050405020304" pitchFamily="18" charset="0"/>
                <a:ea typeface="Calibri" panose="020F0502020204030204" pitchFamily="34" charset="0"/>
                <a:cs typeface="Times New Roman" panose="02020603050405020304" pitchFamily="18" charset="0"/>
              </a:rPr>
              <a:t> control, and lifestyle changes. In driving for all these changes, there is a need for guidelines to drive the change. These guidelines include respecting evidence-based practices, emphasizing quality care, fostering collaboration and communication among key stakeholders, and respect for all involved parties, especially patients. There should also be a flexible format that accommodates individual-specific needs and transparency to enhance confidence in the process (Imai et al., 2021).</a:t>
            </a:r>
            <a:endParaRPr lang="en-US" sz="11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fld id="{8F40F8B8-6BC3-4B9C-8881-DA169B339C90}" type="slidenum">
              <a:rPr lang="en-US" smtClean="0"/>
              <a:t>6</a:t>
            </a:fld>
            <a:endParaRPr lang="en-US"/>
          </a:p>
        </p:txBody>
      </p:sp>
    </p:spTree>
    <p:extLst>
      <p:ext uri="{BB962C8B-B14F-4D97-AF65-F5344CB8AC3E}">
        <p14:creationId xmlns:p14="http://schemas.microsoft.com/office/powerpoint/2010/main" val="368944037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Times New Roman" panose="02020603050405020304" pitchFamily="18" charset="0"/>
                <a:ea typeface="+mn-ea"/>
                <a:cs typeface="Times New Roman" panose="02020603050405020304" pitchFamily="18" charset="0"/>
              </a:rPr>
              <a:t>An integrated team of specialists should implement specific interventions developed by the team, champion for the implementation of these interventions in the organization and collaborate with community health workers in reaching out to patients (</a:t>
            </a:r>
            <a:r>
              <a:rPr lang="en-US" sz="1200" kern="1200" dirty="0" err="1" smtClean="0">
                <a:solidFill>
                  <a:schemeClr val="tx1"/>
                </a:solidFill>
                <a:effectLst/>
                <a:latin typeface="Times New Roman" panose="02020603050405020304" pitchFamily="18" charset="0"/>
                <a:ea typeface="+mn-ea"/>
                <a:cs typeface="Times New Roman" panose="02020603050405020304" pitchFamily="18" charset="0"/>
              </a:rPr>
              <a:t>Gillani</a:t>
            </a:r>
            <a:r>
              <a:rPr lang="en-US" sz="1200" kern="1200" dirty="0" smtClean="0">
                <a:solidFill>
                  <a:schemeClr val="tx1"/>
                </a:solidFill>
                <a:effectLst/>
                <a:latin typeface="Times New Roman" panose="02020603050405020304" pitchFamily="18" charset="0"/>
                <a:ea typeface="+mn-ea"/>
                <a:cs typeface="Times New Roman" panose="02020603050405020304" pitchFamily="18" charset="0"/>
              </a:rPr>
              <a:t> et al., 2017). This approach will address the issues of cultural diversity since the team formed will be diverse or culturally competent to provide culturally congruent care. An ethical action that the stakeholders can take is supporting and championing for change in guideline implementations to improve compliance. </a:t>
            </a:r>
          </a:p>
          <a:p>
            <a:r>
              <a:rPr lang="en-US" sz="1200" kern="1200" dirty="0" smtClean="0">
                <a:solidFill>
                  <a:schemeClr val="tx1"/>
                </a:solidFill>
                <a:effectLst/>
                <a:latin typeface="Times New Roman" panose="02020603050405020304" pitchFamily="18" charset="0"/>
                <a:ea typeface="+mn-ea"/>
                <a:cs typeface="Times New Roman" panose="02020603050405020304" pitchFamily="18" charset="0"/>
              </a:rPr>
              <a:t>The hospital’s nurse navigators and patient care coordinators should assess diabetic populations and initiate mail and telephone call reminders to drive follow-up visits. This intervention will reduce HgbA1c under testing and decrease the percentage of patients with poor glycemic control by informing them of the importance of screening to control diabetes. The primary focus should be on optimizing glycemic control. This control can be achieved through self-management programs, adopting a healthy diet, strict adherence to treatment, and physical activity.</a:t>
            </a:r>
            <a:endParaRPr lang="en-US" sz="1200" kern="1200" dirty="0">
              <a:solidFill>
                <a:schemeClr val="tx1"/>
              </a:solidFill>
              <a:effectLst/>
              <a:latin typeface="Times New Roman" panose="02020603050405020304" pitchFamily="18" charset="0"/>
              <a:ea typeface="+mn-ea"/>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fld id="{8F40F8B8-6BC3-4B9C-8881-DA169B339C90}" type="slidenum">
              <a:rPr lang="en-US" smtClean="0"/>
              <a:t>7</a:t>
            </a:fld>
            <a:endParaRPr lang="en-US"/>
          </a:p>
        </p:txBody>
      </p:sp>
    </p:spTree>
    <p:extLst>
      <p:ext uri="{BB962C8B-B14F-4D97-AF65-F5344CB8AC3E}">
        <p14:creationId xmlns:p14="http://schemas.microsoft.com/office/powerpoint/2010/main" val="374410630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Times New Roman" panose="02020603050405020304" pitchFamily="18" charset="0"/>
                <a:ea typeface="+mn-ea"/>
                <a:cs typeface="Times New Roman" panose="02020603050405020304" pitchFamily="18" charset="0"/>
              </a:rPr>
              <a:t>The hospital should include key stakeholders, including the hospital’s administrator, the integrated team of diabetes specialists, and community health services staff. This inclusion will have financial implications on the organization as more staff will be hired. The hospital’s administrator should lead the integrated team in implementing the intervention. In contrast, the integrated team should champion the implementation of the intervention in the organization and collaborate with community health workers in reaching out to patients (</a:t>
            </a:r>
            <a:r>
              <a:rPr lang="en-US" sz="1200" kern="1200" dirty="0" err="1" smtClean="0">
                <a:solidFill>
                  <a:schemeClr val="tx1"/>
                </a:solidFill>
                <a:effectLst/>
                <a:latin typeface="Times New Roman" panose="02020603050405020304" pitchFamily="18" charset="0"/>
                <a:ea typeface="+mn-ea"/>
                <a:cs typeface="Times New Roman" panose="02020603050405020304" pitchFamily="18" charset="0"/>
              </a:rPr>
              <a:t>Gillani</a:t>
            </a:r>
            <a:r>
              <a:rPr lang="en-US" sz="1200" kern="1200" dirty="0" smtClean="0">
                <a:solidFill>
                  <a:schemeClr val="tx1"/>
                </a:solidFill>
                <a:effectLst/>
                <a:latin typeface="Times New Roman" panose="02020603050405020304" pitchFamily="18" charset="0"/>
                <a:ea typeface="+mn-ea"/>
                <a:cs typeface="Times New Roman" panose="02020603050405020304" pitchFamily="18" charset="0"/>
              </a:rPr>
              <a:t> et al., 2017). </a:t>
            </a:r>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Times New Roman" panose="02020603050405020304" pitchFamily="18" charset="0"/>
                <a:ea typeface="+mn-ea"/>
                <a:cs typeface="Times New Roman" panose="02020603050405020304" pitchFamily="18" charset="0"/>
              </a:rPr>
              <a:t>Key administrative personnel such as the chief executive officer, head of operations, or director of nursing can also be called upon to ensure the success of these policy changes. These individuals can form a quality committee to share their expertise and monitor the effective implementation of the proposed strategies. The hospital’s administrator should lead the integrated team in implementing the intervention. In contrast, the integrated team should champion the implementation of the intervention in the organization and collaborate with community health workers in reaching out to patients (</a:t>
            </a:r>
            <a:r>
              <a:rPr lang="en-US" sz="1200" kern="1200" dirty="0" err="1" smtClean="0">
                <a:solidFill>
                  <a:schemeClr val="tx1"/>
                </a:solidFill>
                <a:effectLst/>
                <a:latin typeface="Times New Roman" panose="02020603050405020304" pitchFamily="18" charset="0"/>
                <a:ea typeface="+mn-ea"/>
                <a:cs typeface="Times New Roman" panose="02020603050405020304" pitchFamily="18" charset="0"/>
              </a:rPr>
              <a:t>Gillani</a:t>
            </a:r>
            <a:r>
              <a:rPr lang="en-US" sz="1200" kern="1200" dirty="0" smtClean="0">
                <a:solidFill>
                  <a:schemeClr val="tx1"/>
                </a:solidFill>
                <a:effectLst/>
                <a:latin typeface="Times New Roman" panose="02020603050405020304" pitchFamily="18" charset="0"/>
                <a:ea typeface="+mn-ea"/>
                <a:cs typeface="Times New Roman" panose="02020603050405020304" pitchFamily="18" charset="0"/>
              </a:rPr>
              <a:t> et al., 2017).</a:t>
            </a:r>
          </a:p>
        </p:txBody>
      </p:sp>
      <p:sp>
        <p:nvSpPr>
          <p:cNvPr id="4" name="Slide Number Placeholder 3"/>
          <p:cNvSpPr>
            <a:spLocks noGrp="1"/>
          </p:cNvSpPr>
          <p:nvPr>
            <p:ph type="sldNum" sz="quarter" idx="10"/>
          </p:nvPr>
        </p:nvSpPr>
        <p:spPr/>
        <p:txBody>
          <a:bodyPr/>
          <a:lstStyle/>
          <a:p>
            <a:fld id="{8F40F8B8-6BC3-4B9C-8881-DA169B339C90}" type="slidenum">
              <a:rPr lang="en-US" smtClean="0"/>
              <a:t>8</a:t>
            </a:fld>
            <a:endParaRPr lang="en-US"/>
          </a:p>
        </p:txBody>
      </p:sp>
    </p:spTree>
    <p:extLst>
      <p:ext uri="{BB962C8B-B14F-4D97-AF65-F5344CB8AC3E}">
        <p14:creationId xmlns:p14="http://schemas.microsoft.com/office/powerpoint/2010/main" val="212046165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Times New Roman" panose="02020603050405020304" pitchFamily="18" charset="0"/>
                <a:ea typeface="+mn-ea"/>
                <a:cs typeface="Times New Roman" panose="02020603050405020304" pitchFamily="18" charset="0"/>
              </a:rPr>
              <a:t>HgbA1c screening is vital to the management of diabetes since it is crucial in diagnosing prediabetes and diabetes by measuring the average blood sugar levels. Understaffing and cultural differences are some of the main challenges that hinder HgbA1c screening, thus requiring policy changes to address the issue. Implementing HgbA1c screening analysis can be complemented by specific practice guidelines to ensure strict compliance with the set local, state, and federal thresholds.</a:t>
            </a:r>
            <a:endParaRPr lang="en-US" sz="1200" kern="1200" dirty="0">
              <a:solidFill>
                <a:schemeClr val="tx1"/>
              </a:solidFill>
              <a:effectLst/>
              <a:latin typeface="Times New Roman" panose="02020603050405020304" pitchFamily="18" charset="0"/>
              <a:ea typeface="+mn-ea"/>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fld id="{8F40F8B8-6BC3-4B9C-8881-DA169B339C90}" type="slidenum">
              <a:rPr lang="en-US" smtClean="0"/>
              <a:t>9</a:t>
            </a:fld>
            <a:endParaRPr lang="en-US"/>
          </a:p>
        </p:txBody>
      </p:sp>
    </p:spTree>
    <p:extLst>
      <p:ext uri="{BB962C8B-B14F-4D97-AF65-F5344CB8AC3E}">
        <p14:creationId xmlns:p14="http://schemas.microsoft.com/office/powerpoint/2010/main" val="330284965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589213" y="2514600"/>
            <a:ext cx="8915399" cy="2262781"/>
          </a:xfrm>
        </p:spPr>
        <p:txBody>
          <a:bodyPr anchor="b">
            <a:normAutofit/>
          </a:bodyPr>
          <a:lstStyle>
            <a:lvl1pPr>
              <a:defRPr sz="5400"/>
            </a:lvl1pPr>
          </a:lstStyle>
          <a:p>
            <a:r>
              <a:rPr lang="en-US" smtClean="0"/>
              <a:t>Click to edit Master title style</a:t>
            </a:r>
            <a:endParaRPr lang="en-US" dirty="0"/>
          </a:p>
        </p:txBody>
      </p:sp>
      <p:sp>
        <p:nvSpPr>
          <p:cNvPr id="3" name="Subtitle 2"/>
          <p:cNvSpPr>
            <a:spLocks noGrp="1"/>
          </p:cNvSpPr>
          <p:nvPr>
            <p:ph type="subTitle" idx="1"/>
          </p:nvPr>
        </p:nvSpPr>
        <p:spPr>
          <a:xfrm>
            <a:off x="2589213" y="4777379"/>
            <a:ext cx="8915399" cy="1126283"/>
          </a:xfrm>
        </p:spPr>
        <p:txBody>
          <a:bodyPr anchor="t"/>
          <a:lstStyle>
            <a:lvl1pPr marL="0" indent="0" algn="l">
              <a:buNone/>
              <a:defRPr>
                <a:solidFill>
                  <a:schemeClr val="tx1">
                    <a:lumMod val="65000"/>
                    <a:lumOff val="3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8/10/2021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7" name="Freeform 6"/>
          <p:cNvSpPr/>
          <p:nvPr/>
        </p:nvSpPr>
        <p:spPr bwMode="auto">
          <a:xfrm>
            <a:off x="0" y="4323810"/>
            <a:ext cx="1744652" cy="778589"/>
          </a:xfrm>
          <a:custGeom>
            <a:avLst/>
            <a:gdLst/>
            <a:ahLst/>
            <a:cxnLst/>
            <a:rect l="0" t="0" r="r" b="b"/>
            <a:pathLst>
              <a:path w="372" h="166">
                <a:moveTo>
                  <a:pt x="287" y="166"/>
                </a:moveTo>
                <a:cubicBezTo>
                  <a:pt x="290" y="166"/>
                  <a:pt x="292" y="165"/>
                  <a:pt x="293" y="164"/>
                </a:cubicBezTo>
                <a:cubicBezTo>
                  <a:pt x="293" y="163"/>
                  <a:pt x="294" y="163"/>
                  <a:pt x="294" y="163"/>
                </a:cubicBezTo>
                <a:cubicBezTo>
                  <a:pt x="370" y="87"/>
                  <a:pt x="370" y="87"/>
                  <a:pt x="370" y="87"/>
                </a:cubicBezTo>
                <a:cubicBezTo>
                  <a:pt x="372" y="85"/>
                  <a:pt x="372" y="81"/>
                  <a:pt x="370" y="78"/>
                </a:cubicBezTo>
                <a:cubicBezTo>
                  <a:pt x="294" y="3"/>
                  <a:pt x="294" y="3"/>
                  <a:pt x="294" y="3"/>
                </a:cubicBezTo>
                <a:cubicBezTo>
                  <a:pt x="294" y="2"/>
                  <a:pt x="293" y="2"/>
                  <a:pt x="293" y="2"/>
                </a:cubicBezTo>
                <a:cubicBezTo>
                  <a:pt x="292" y="1"/>
                  <a:pt x="290" y="0"/>
                  <a:pt x="287" y="0"/>
                </a:cubicBezTo>
                <a:cubicBezTo>
                  <a:pt x="0" y="0"/>
                  <a:pt x="0" y="0"/>
                  <a:pt x="0" y="0"/>
                </a:cubicBezTo>
                <a:cubicBezTo>
                  <a:pt x="0" y="166"/>
                  <a:pt x="0" y="166"/>
                  <a:pt x="0" y="166"/>
                </a:cubicBezTo>
                <a:lnTo>
                  <a:pt x="287" y="166"/>
                </a:lnTo>
                <a:close/>
              </a:path>
            </a:pathLst>
          </a:custGeom>
          <a:solidFill>
            <a:schemeClr val="accent1"/>
          </a:solidFill>
          <a:ln>
            <a:noFill/>
          </a:ln>
        </p:spPr>
      </p:sp>
      <p:sp>
        <p:nvSpPr>
          <p:cNvPr id="6" name="Slide Number Placeholder 5"/>
          <p:cNvSpPr>
            <a:spLocks noGrp="1"/>
          </p:cNvSpPr>
          <p:nvPr>
            <p:ph type="sldNum" sz="quarter" idx="12"/>
          </p:nvPr>
        </p:nvSpPr>
        <p:spPr>
          <a:xfrm>
            <a:off x="531812" y="4529540"/>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2589212" y="609600"/>
            <a:ext cx="8915399" cy="3117040"/>
          </a:xfrm>
        </p:spPr>
        <p:txBody>
          <a:bodyPr anchor="ctr">
            <a:normAutofit/>
          </a:bodyPr>
          <a:lstStyle>
            <a:lvl1pPr algn="l">
              <a:defRPr sz="48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8/10/2021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en-US" smtClean="0"/>
              <a:t>Click to edit Master title style</a:t>
            </a:r>
            <a:endParaRPr lang="en-US" dirty="0"/>
          </a:p>
        </p:txBody>
      </p:sp>
      <p:sp>
        <p:nvSpPr>
          <p:cNvPr id="13" name="Text Placeholder 9"/>
          <p:cNvSpPr>
            <a:spLocks noGrp="1"/>
          </p:cNvSpPr>
          <p:nvPr>
            <p:ph type="body" sz="quarter" idx="13"/>
          </p:nvPr>
        </p:nvSpPr>
        <p:spPr>
          <a:xfrm>
            <a:off x="3275012" y="3505200"/>
            <a:ext cx="753655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Edit Master text styles</a:t>
            </a:r>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8/10/2021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11"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D57F1E4F-1CFF-5643-939E-217C01CDF565}" type="slidenum">
              <a:rPr lang="en-US" dirty="0"/>
              <a:pPr/>
              <a:t>‹#›</a:t>
            </a:fld>
            <a:endParaRPr lang="en-US" dirty="0"/>
          </a:p>
        </p:txBody>
      </p:sp>
      <p:sp>
        <p:nvSpPr>
          <p:cNvPr id="14" name="TextBox 13"/>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5" name="TextBox 14"/>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2589213" y="2438400"/>
            <a:ext cx="8915400" cy="2724845"/>
          </a:xfrm>
        </p:spPr>
        <p:txBody>
          <a:bodyPr anchor="b">
            <a:normAutofit/>
          </a:bodyPr>
          <a:lstStyle>
            <a:lvl1pPr algn="l">
              <a:defRPr sz="4800" b="0"/>
            </a:lvl1pPr>
          </a:lstStyle>
          <a:p>
            <a:r>
              <a:rPr lang="en-US" smtClean="0"/>
              <a:t>Click to edit Master title style</a:t>
            </a:r>
            <a:endParaRPr lang="en-US" dirty="0"/>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smtClean="0"/>
              <a:t>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8/10/2021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1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en-US" smtClean="0"/>
              <a:t>Click to edit Master title style</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Edit Master text styles</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smtClean="0"/>
              <a:t>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8/10/2021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11"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D57F1E4F-1CFF-5643-939E-217C01CDF565}" type="slidenum">
              <a:rPr lang="en-US" dirty="0"/>
              <a:pPr/>
              <a:t>‹#›</a:t>
            </a:fld>
            <a:endParaRPr lang="en-US" dirty="0"/>
          </a:p>
        </p:txBody>
      </p:sp>
      <p:sp>
        <p:nvSpPr>
          <p:cNvPr id="17" name="TextBox 16"/>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8" name="TextBox 17"/>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2589212" y="627407"/>
            <a:ext cx="8915399" cy="2880020"/>
          </a:xfrm>
        </p:spPr>
        <p:txBody>
          <a:bodyPr anchor="ctr">
            <a:normAutofit/>
          </a:bodyPr>
          <a:lstStyle>
            <a:lvl1pPr algn="l">
              <a:defRPr sz="4800" b="0"/>
            </a:lvl1pPr>
          </a:lstStyle>
          <a:p>
            <a:r>
              <a:rPr lang="en-US" smtClean="0"/>
              <a:t>Click to edit Master title style</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Edit Master text styles</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smtClean="0"/>
              <a:t>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8/10/2021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8/10/2021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294812" y="627405"/>
            <a:ext cx="2207601" cy="5283817"/>
          </a:xfrm>
        </p:spPr>
        <p:txBody>
          <a:bodyPr vert="eaVert" anchor="ct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2589212" y="627405"/>
            <a:ext cx="6477000" cy="5283817"/>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8/10/2021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592925" y="624110"/>
            <a:ext cx="8911687" cy="1280890"/>
          </a:xfrm>
        </p:spPr>
        <p:txBody>
          <a:bodyPr/>
          <a:lstStyle/>
          <a:p>
            <a:r>
              <a:rPr lang="en-US" smtClean="0"/>
              <a:t>Click to edit Master title style</a:t>
            </a:r>
            <a:endParaRPr lang="en-US" dirty="0"/>
          </a:p>
        </p:txBody>
      </p:sp>
      <p:sp>
        <p:nvSpPr>
          <p:cNvPr id="3" name="Content Placeholder 2"/>
          <p:cNvSpPr>
            <a:spLocks noGrp="1"/>
          </p:cNvSpPr>
          <p:nvPr>
            <p:ph idx="1"/>
          </p:nvPr>
        </p:nvSpPr>
        <p:spPr>
          <a:xfrm>
            <a:off x="2589212" y="2133600"/>
            <a:ext cx="8915400" cy="3777622"/>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8/10/2021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589212" y="2058750"/>
            <a:ext cx="8915399" cy="1468800"/>
          </a:xfrm>
        </p:spPr>
        <p:txBody>
          <a:bodyPr anchor="b"/>
          <a:lstStyle>
            <a:lvl1pPr algn="l">
              <a:defRPr sz="40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2589212" y="3530129"/>
            <a:ext cx="8915399" cy="860400"/>
          </a:xfrm>
        </p:spPr>
        <p:txBody>
          <a:bodyPr anchor="t"/>
          <a:lstStyle>
            <a:lvl1pPr marL="0" indent="0" algn="l">
              <a:buNone/>
              <a:defRPr sz="20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8/10/2021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2589212" y="2133600"/>
            <a:ext cx="4313864" cy="3777622"/>
          </a:xfrm>
        </p:spPr>
        <p:txBody>
          <a:bodyPr>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7190747" y="2126222"/>
            <a:ext cx="4313864" cy="3777622"/>
          </a:xfrm>
        </p:spPr>
        <p:txBody>
          <a:bodyPr>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B61BEF0D-F0BB-DE4B-95CE-6DB70DBA9567}" type="datetimeFigureOut">
              <a:rPr lang="en-US" dirty="0"/>
              <a:pPr/>
              <a:t>8/10/2021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10"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1" name="Slide Number Placeholder 5"/>
          <p:cNvSpPr>
            <a:spLocks noGrp="1"/>
          </p:cNvSpPr>
          <p:nvPr>
            <p:ph type="sldNum" sz="quarter" idx="12"/>
          </p:nvPr>
        </p:nvSpPr>
        <p:spPr>
          <a:xfrm>
            <a:off x="531812" y="787782"/>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2939373" y="1972703"/>
            <a:ext cx="3992732"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2589212" y="2548966"/>
            <a:ext cx="4342893" cy="3354060"/>
          </a:xfrm>
        </p:spPr>
        <p:txBody>
          <a:bodyPr>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7506629" y="1969475"/>
            <a:ext cx="3999001"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7166957" y="2545738"/>
            <a:ext cx="4338674" cy="3354060"/>
          </a:xfrm>
        </p:spPr>
        <p:txBody>
          <a:bodyPr>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dirty="0"/>
              <a:pPr/>
              <a:t>8/10/2021</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12"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3" name="Slide Number Placeholder 5"/>
          <p:cNvSpPr>
            <a:spLocks noGrp="1"/>
          </p:cNvSpPr>
          <p:nvPr>
            <p:ph type="sldNum" sz="quarter" idx="12"/>
          </p:nvPr>
        </p:nvSpPr>
        <p:spPr>
          <a:xfrm>
            <a:off x="531812" y="787782"/>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dirty="0"/>
              <a:pPr/>
              <a:t>8/10/2021</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7"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dirty="0"/>
              <a:pPr/>
              <a:t>8/10/2021</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6"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89212" y="446088"/>
            <a:ext cx="3505199" cy="976312"/>
          </a:xfrm>
        </p:spPr>
        <p:txBody>
          <a:bodyPr anchor="b"/>
          <a:lstStyle>
            <a:lvl1pPr algn="l">
              <a:defRPr sz="2000" b="0"/>
            </a:lvl1pPr>
          </a:lstStyle>
          <a:p>
            <a:r>
              <a:rPr lang="en-US" smtClean="0"/>
              <a:t>Click to edit Master title style</a:t>
            </a:r>
            <a:endParaRPr lang="en-US" dirty="0"/>
          </a:p>
        </p:txBody>
      </p:sp>
      <p:sp>
        <p:nvSpPr>
          <p:cNvPr id="3" name="Content Placeholder 2"/>
          <p:cNvSpPr>
            <a:spLocks noGrp="1"/>
          </p:cNvSpPr>
          <p:nvPr>
            <p:ph idx="1"/>
          </p:nvPr>
        </p:nvSpPr>
        <p:spPr>
          <a:xfrm>
            <a:off x="6323012" y="446088"/>
            <a:ext cx="5181600" cy="5414963"/>
          </a:xfrm>
        </p:spPr>
        <p:txBody>
          <a:bodyPr anchor="ctr">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2589212" y="1598613"/>
            <a:ext cx="3505199" cy="426243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8/10/2021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9"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89213" y="4800600"/>
            <a:ext cx="8915400" cy="566738"/>
          </a:xfrm>
        </p:spPr>
        <p:txBody>
          <a:bodyPr anchor="b">
            <a:normAutofit/>
          </a:bodyPr>
          <a:lstStyle>
            <a:lvl1pPr algn="l">
              <a:defRPr sz="24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2589212" y="634965"/>
            <a:ext cx="8915400" cy="3854970"/>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2589213" y="5367338"/>
            <a:ext cx="8915400"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8/10/2021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grpSp>
        <p:nvGrpSpPr>
          <p:cNvPr id="23" name="Group 22"/>
          <p:cNvGrpSpPr/>
          <p:nvPr/>
        </p:nvGrpSpPr>
        <p:grpSpPr>
          <a:xfrm>
            <a:off x="1" y="228600"/>
            <a:ext cx="2851516" cy="6638628"/>
            <a:chOff x="2487613" y="285750"/>
            <a:chExt cx="2428875" cy="5654676"/>
          </a:xfrm>
        </p:grpSpPr>
        <p:sp>
          <p:nvSpPr>
            <p:cNvPr id="24" name="Freeform 11"/>
            <p:cNvSpPr/>
            <p:nvPr/>
          </p:nvSpPr>
          <p:spPr bwMode="auto">
            <a:xfrm>
              <a:off x="2487613" y="2284413"/>
              <a:ext cx="85725" cy="533400"/>
            </a:xfrm>
            <a:custGeom>
              <a:avLst/>
              <a:gdLst/>
              <a:ahLst/>
              <a:cxnLst/>
              <a:rect l="0" t="0" r="r" b="b"/>
              <a:pathLst>
                <a:path w="22" h="136">
                  <a:moveTo>
                    <a:pt x="22" y="136"/>
                  </a:moveTo>
                  <a:cubicBezTo>
                    <a:pt x="20" y="117"/>
                    <a:pt x="19" y="99"/>
                    <a:pt x="17" y="80"/>
                  </a:cubicBezTo>
                  <a:cubicBezTo>
                    <a:pt x="11" y="54"/>
                    <a:pt x="6" y="27"/>
                    <a:pt x="0" y="0"/>
                  </a:cubicBezTo>
                  <a:cubicBezTo>
                    <a:pt x="0" y="35"/>
                    <a:pt x="0" y="35"/>
                    <a:pt x="0" y="35"/>
                  </a:cubicBezTo>
                  <a:cubicBezTo>
                    <a:pt x="6" y="64"/>
                    <a:pt x="13" y="94"/>
                    <a:pt x="20" y="124"/>
                  </a:cubicBezTo>
                  <a:cubicBezTo>
                    <a:pt x="20" y="128"/>
                    <a:pt x="21" y="132"/>
                    <a:pt x="22" y="136"/>
                  </a:cubicBezTo>
                  <a:close/>
                </a:path>
              </a:pathLst>
            </a:custGeom>
            <a:solidFill>
              <a:schemeClr val="tx2">
                <a:alpha val="20000"/>
              </a:schemeClr>
            </a:solidFill>
            <a:ln>
              <a:noFill/>
            </a:ln>
          </p:spPr>
        </p:sp>
        <p:sp>
          <p:nvSpPr>
            <p:cNvPr id="25" name="Freeform 12"/>
            <p:cNvSpPr/>
            <p:nvPr/>
          </p:nvSpPr>
          <p:spPr bwMode="auto">
            <a:xfrm>
              <a:off x="2597151" y="2779713"/>
              <a:ext cx="550863" cy="1978025"/>
            </a:xfrm>
            <a:custGeom>
              <a:avLst/>
              <a:gdLst/>
              <a:ahLst/>
              <a:cxnLst/>
              <a:rect l="0" t="0" r="r" b="b"/>
              <a:pathLst>
                <a:path w="140" h="504">
                  <a:moveTo>
                    <a:pt x="86" y="350"/>
                  </a:moveTo>
                  <a:cubicBezTo>
                    <a:pt x="103" y="402"/>
                    <a:pt x="120" y="453"/>
                    <a:pt x="139" y="504"/>
                  </a:cubicBezTo>
                  <a:cubicBezTo>
                    <a:pt x="139" y="495"/>
                    <a:pt x="139" y="487"/>
                    <a:pt x="140" y="478"/>
                  </a:cubicBezTo>
                  <a:cubicBezTo>
                    <a:pt x="124" y="435"/>
                    <a:pt x="109" y="391"/>
                    <a:pt x="95" y="347"/>
                  </a:cubicBezTo>
                  <a:cubicBezTo>
                    <a:pt x="58" y="233"/>
                    <a:pt x="27" y="117"/>
                    <a:pt x="0" y="0"/>
                  </a:cubicBezTo>
                  <a:cubicBezTo>
                    <a:pt x="2" y="20"/>
                    <a:pt x="4" y="41"/>
                    <a:pt x="6" y="61"/>
                  </a:cubicBezTo>
                  <a:cubicBezTo>
                    <a:pt x="30" y="158"/>
                    <a:pt x="56" y="255"/>
                    <a:pt x="86" y="350"/>
                  </a:cubicBezTo>
                  <a:close/>
                </a:path>
              </a:pathLst>
            </a:custGeom>
            <a:solidFill>
              <a:schemeClr val="tx2">
                <a:alpha val="20000"/>
              </a:schemeClr>
            </a:solidFill>
            <a:ln>
              <a:noFill/>
            </a:ln>
          </p:spPr>
        </p:sp>
        <p:sp>
          <p:nvSpPr>
            <p:cNvPr id="26" name="Freeform 13"/>
            <p:cNvSpPr/>
            <p:nvPr/>
          </p:nvSpPr>
          <p:spPr bwMode="auto">
            <a:xfrm>
              <a:off x="3175001" y="4730750"/>
              <a:ext cx="519113" cy="1209675"/>
            </a:xfrm>
            <a:custGeom>
              <a:avLst/>
              <a:gdLst/>
              <a:ahLst/>
              <a:cxnLst/>
              <a:rect l="0" t="0" r="r" b="b"/>
              <a:pathLst>
                <a:path w="132" h="308">
                  <a:moveTo>
                    <a:pt x="8" y="22"/>
                  </a:moveTo>
                  <a:cubicBezTo>
                    <a:pt x="5" y="15"/>
                    <a:pt x="2" y="8"/>
                    <a:pt x="0" y="0"/>
                  </a:cubicBezTo>
                  <a:cubicBezTo>
                    <a:pt x="0" y="10"/>
                    <a:pt x="0" y="19"/>
                    <a:pt x="0" y="29"/>
                  </a:cubicBezTo>
                  <a:cubicBezTo>
                    <a:pt x="21" y="85"/>
                    <a:pt x="44" y="140"/>
                    <a:pt x="68" y="194"/>
                  </a:cubicBezTo>
                  <a:cubicBezTo>
                    <a:pt x="85" y="232"/>
                    <a:pt x="104" y="270"/>
                    <a:pt x="123" y="308"/>
                  </a:cubicBezTo>
                  <a:cubicBezTo>
                    <a:pt x="132" y="308"/>
                    <a:pt x="132" y="308"/>
                    <a:pt x="132" y="308"/>
                  </a:cubicBezTo>
                  <a:cubicBezTo>
                    <a:pt x="113" y="269"/>
                    <a:pt x="94" y="230"/>
                    <a:pt x="77" y="190"/>
                  </a:cubicBezTo>
                  <a:cubicBezTo>
                    <a:pt x="52" y="135"/>
                    <a:pt x="29" y="79"/>
                    <a:pt x="8" y="22"/>
                  </a:cubicBezTo>
                  <a:close/>
                </a:path>
              </a:pathLst>
            </a:custGeom>
            <a:solidFill>
              <a:schemeClr val="tx2">
                <a:alpha val="20000"/>
              </a:schemeClr>
            </a:solidFill>
            <a:ln>
              <a:noFill/>
            </a:ln>
          </p:spPr>
        </p:sp>
        <p:sp>
          <p:nvSpPr>
            <p:cNvPr id="27" name="Freeform 14"/>
            <p:cNvSpPr/>
            <p:nvPr/>
          </p:nvSpPr>
          <p:spPr bwMode="auto">
            <a:xfrm>
              <a:off x="3305176" y="5630863"/>
              <a:ext cx="146050" cy="309563"/>
            </a:xfrm>
            <a:custGeom>
              <a:avLst/>
              <a:gdLst/>
              <a:ahLst/>
              <a:cxnLst/>
              <a:rect l="0" t="0" r="r" b="b"/>
              <a:pathLst>
                <a:path w="37" h="79">
                  <a:moveTo>
                    <a:pt x="28" y="79"/>
                  </a:moveTo>
                  <a:cubicBezTo>
                    <a:pt x="37" y="79"/>
                    <a:pt x="37" y="79"/>
                    <a:pt x="37" y="79"/>
                  </a:cubicBezTo>
                  <a:cubicBezTo>
                    <a:pt x="24" y="53"/>
                    <a:pt x="12" y="27"/>
                    <a:pt x="0" y="0"/>
                  </a:cubicBezTo>
                  <a:cubicBezTo>
                    <a:pt x="8" y="27"/>
                    <a:pt x="17" y="53"/>
                    <a:pt x="28" y="79"/>
                  </a:cubicBezTo>
                  <a:close/>
                </a:path>
              </a:pathLst>
            </a:custGeom>
            <a:solidFill>
              <a:schemeClr val="tx2">
                <a:alpha val="20000"/>
              </a:schemeClr>
            </a:solidFill>
            <a:ln>
              <a:noFill/>
            </a:ln>
          </p:spPr>
        </p:sp>
        <p:sp>
          <p:nvSpPr>
            <p:cNvPr id="28" name="Freeform 15"/>
            <p:cNvSpPr/>
            <p:nvPr/>
          </p:nvSpPr>
          <p:spPr bwMode="auto">
            <a:xfrm>
              <a:off x="2573338" y="2817813"/>
              <a:ext cx="700088" cy="2835275"/>
            </a:xfrm>
            <a:custGeom>
              <a:avLst/>
              <a:gdLst/>
              <a:ahLst/>
              <a:cxnLst/>
              <a:rect l="0" t="0" r="r" b="b"/>
              <a:pathLst>
                <a:path w="178" h="722">
                  <a:moveTo>
                    <a:pt x="162" y="660"/>
                  </a:moveTo>
                  <a:cubicBezTo>
                    <a:pt x="145" y="618"/>
                    <a:pt x="130" y="576"/>
                    <a:pt x="116" y="534"/>
                  </a:cubicBezTo>
                  <a:cubicBezTo>
                    <a:pt x="84" y="437"/>
                    <a:pt x="59" y="337"/>
                    <a:pt x="40" y="236"/>
                  </a:cubicBezTo>
                  <a:cubicBezTo>
                    <a:pt x="29" y="175"/>
                    <a:pt x="20" y="113"/>
                    <a:pt x="12" y="51"/>
                  </a:cubicBezTo>
                  <a:cubicBezTo>
                    <a:pt x="8" y="34"/>
                    <a:pt x="4" y="17"/>
                    <a:pt x="0" y="0"/>
                  </a:cubicBezTo>
                  <a:cubicBezTo>
                    <a:pt x="8" y="79"/>
                    <a:pt x="19" y="159"/>
                    <a:pt x="33" y="237"/>
                  </a:cubicBezTo>
                  <a:cubicBezTo>
                    <a:pt x="51" y="339"/>
                    <a:pt x="76" y="439"/>
                    <a:pt x="107" y="537"/>
                  </a:cubicBezTo>
                  <a:cubicBezTo>
                    <a:pt x="123" y="586"/>
                    <a:pt x="141" y="634"/>
                    <a:pt x="160" y="681"/>
                  </a:cubicBezTo>
                  <a:cubicBezTo>
                    <a:pt x="166" y="695"/>
                    <a:pt x="172" y="708"/>
                    <a:pt x="178" y="722"/>
                  </a:cubicBezTo>
                  <a:cubicBezTo>
                    <a:pt x="176" y="717"/>
                    <a:pt x="175" y="713"/>
                    <a:pt x="174" y="708"/>
                  </a:cubicBezTo>
                  <a:cubicBezTo>
                    <a:pt x="169" y="692"/>
                    <a:pt x="165" y="676"/>
                    <a:pt x="162" y="660"/>
                  </a:cubicBezTo>
                  <a:close/>
                </a:path>
              </a:pathLst>
            </a:custGeom>
            <a:solidFill>
              <a:schemeClr val="tx2">
                <a:alpha val="20000"/>
              </a:schemeClr>
            </a:solidFill>
            <a:ln>
              <a:noFill/>
            </a:ln>
          </p:spPr>
        </p:sp>
        <p:sp>
          <p:nvSpPr>
            <p:cNvPr id="29" name="Freeform 16"/>
            <p:cNvSpPr/>
            <p:nvPr/>
          </p:nvSpPr>
          <p:spPr bwMode="auto">
            <a:xfrm>
              <a:off x="2506663" y="285750"/>
              <a:ext cx="90488" cy="2493963"/>
            </a:xfrm>
            <a:custGeom>
              <a:avLst/>
              <a:gdLst/>
              <a:ahLst/>
              <a:cxnLst/>
              <a:rect l="0" t="0" r="r" b="b"/>
              <a:pathLst>
                <a:path w="23" h="635">
                  <a:moveTo>
                    <a:pt x="11" y="577"/>
                  </a:moveTo>
                  <a:cubicBezTo>
                    <a:pt x="12" y="581"/>
                    <a:pt x="12" y="585"/>
                    <a:pt x="12" y="589"/>
                  </a:cubicBezTo>
                  <a:cubicBezTo>
                    <a:pt x="15" y="603"/>
                    <a:pt x="19" y="617"/>
                    <a:pt x="22" y="632"/>
                  </a:cubicBezTo>
                  <a:cubicBezTo>
                    <a:pt x="22" y="633"/>
                    <a:pt x="22" y="634"/>
                    <a:pt x="23" y="635"/>
                  </a:cubicBezTo>
                  <a:cubicBezTo>
                    <a:pt x="21" y="615"/>
                    <a:pt x="19" y="596"/>
                    <a:pt x="17" y="576"/>
                  </a:cubicBezTo>
                  <a:cubicBezTo>
                    <a:pt x="9" y="474"/>
                    <a:pt x="5" y="372"/>
                    <a:pt x="5" y="269"/>
                  </a:cubicBezTo>
                  <a:cubicBezTo>
                    <a:pt x="6" y="179"/>
                    <a:pt x="9" y="90"/>
                    <a:pt x="15" y="0"/>
                  </a:cubicBezTo>
                  <a:cubicBezTo>
                    <a:pt x="12" y="0"/>
                    <a:pt x="12" y="0"/>
                    <a:pt x="12" y="0"/>
                  </a:cubicBezTo>
                  <a:cubicBezTo>
                    <a:pt x="5" y="89"/>
                    <a:pt x="2" y="179"/>
                    <a:pt x="1" y="269"/>
                  </a:cubicBezTo>
                  <a:cubicBezTo>
                    <a:pt x="0" y="372"/>
                    <a:pt x="3" y="474"/>
                    <a:pt x="11" y="577"/>
                  </a:cubicBezTo>
                  <a:close/>
                </a:path>
              </a:pathLst>
            </a:custGeom>
            <a:solidFill>
              <a:schemeClr val="tx2">
                <a:alpha val="20000"/>
              </a:schemeClr>
            </a:solidFill>
            <a:ln>
              <a:noFill/>
            </a:ln>
          </p:spPr>
        </p:sp>
        <p:sp>
          <p:nvSpPr>
            <p:cNvPr id="30" name="Freeform 17"/>
            <p:cNvSpPr/>
            <p:nvPr/>
          </p:nvSpPr>
          <p:spPr bwMode="auto">
            <a:xfrm>
              <a:off x="2554288" y="2598738"/>
              <a:ext cx="66675" cy="420688"/>
            </a:xfrm>
            <a:custGeom>
              <a:avLst/>
              <a:gdLst/>
              <a:ahLst/>
              <a:cxnLst/>
              <a:rect l="0" t="0" r="r" b="b"/>
              <a:pathLst>
                <a:path w="17" h="107">
                  <a:moveTo>
                    <a:pt x="0" y="0"/>
                  </a:moveTo>
                  <a:cubicBezTo>
                    <a:pt x="2" y="19"/>
                    <a:pt x="3" y="37"/>
                    <a:pt x="5" y="56"/>
                  </a:cubicBezTo>
                  <a:cubicBezTo>
                    <a:pt x="9" y="73"/>
                    <a:pt x="13" y="90"/>
                    <a:pt x="17" y="107"/>
                  </a:cubicBezTo>
                  <a:cubicBezTo>
                    <a:pt x="15" y="87"/>
                    <a:pt x="13" y="66"/>
                    <a:pt x="11" y="46"/>
                  </a:cubicBezTo>
                  <a:cubicBezTo>
                    <a:pt x="10" y="45"/>
                    <a:pt x="10" y="44"/>
                    <a:pt x="10" y="43"/>
                  </a:cubicBezTo>
                  <a:cubicBezTo>
                    <a:pt x="7" y="28"/>
                    <a:pt x="3" y="14"/>
                    <a:pt x="0" y="0"/>
                  </a:cubicBezTo>
                  <a:close/>
                </a:path>
              </a:pathLst>
            </a:custGeom>
            <a:solidFill>
              <a:schemeClr val="tx2">
                <a:alpha val="20000"/>
              </a:schemeClr>
            </a:solidFill>
            <a:ln>
              <a:noFill/>
            </a:ln>
          </p:spPr>
        </p:sp>
        <p:sp>
          <p:nvSpPr>
            <p:cNvPr id="31" name="Freeform 18"/>
            <p:cNvSpPr/>
            <p:nvPr/>
          </p:nvSpPr>
          <p:spPr bwMode="auto">
            <a:xfrm>
              <a:off x="3143251" y="4757738"/>
              <a:ext cx="161925" cy="873125"/>
            </a:xfrm>
            <a:custGeom>
              <a:avLst/>
              <a:gdLst/>
              <a:ahLst/>
              <a:cxnLst/>
              <a:rect l="0" t="0" r="r" b="b"/>
              <a:pathLst>
                <a:path w="41" h="222">
                  <a:moveTo>
                    <a:pt x="0" y="0"/>
                  </a:moveTo>
                  <a:cubicBezTo>
                    <a:pt x="0" y="31"/>
                    <a:pt x="2" y="62"/>
                    <a:pt x="5" y="93"/>
                  </a:cubicBezTo>
                  <a:cubicBezTo>
                    <a:pt x="8" y="117"/>
                    <a:pt x="12" y="142"/>
                    <a:pt x="17" y="166"/>
                  </a:cubicBezTo>
                  <a:cubicBezTo>
                    <a:pt x="19" y="172"/>
                    <a:pt x="22" y="178"/>
                    <a:pt x="24" y="184"/>
                  </a:cubicBezTo>
                  <a:cubicBezTo>
                    <a:pt x="30" y="197"/>
                    <a:pt x="35" y="209"/>
                    <a:pt x="41" y="222"/>
                  </a:cubicBezTo>
                  <a:cubicBezTo>
                    <a:pt x="40" y="219"/>
                    <a:pt x="39" y="215"/>
                    <a:pt x="38" y="212"/>
                  </a:cubicBezTo>
                  <a:cubicBezTo>
                    <a:pt x="26" y="172"/>
                    <a:pt x="18" y="132"/>
                    <a:pt x="13" y="92"/>
                  </a:cubicBezTo>
                  <a:cubicBezTo>
                    <a:pt x="11" y="68"/>
                    <a:pt x="9" y="45"/>
                    <a:pt x="8" y="22"/>
                  </a:cubicBezTo>
                  <a:cubicBezTo>
                    <a:pt x="8" y="21"/>
                    <a:pt x="7" y="20"/>
                    <a:pt x="7" y="18"/>
                  </a:cubicBezTo>
                  <a:cubicBezTo>
                    <a:pt x="5" y="12"/>
                    <a:pt x="2" y="6"/>
                    <a:pt x="0" y="0"/>
                  </a:cubicBezTo>
                  <a:close/>
                </a:path>
              </a:pathLst>
            </a:custGeom>
            <a:solidFill>
              <a:schemeClr val="tx2">
                <a:alpha val="20000"/>
              </a:schemeClr>
            </a:solidFill>
            <a:ln>
              <a:noFill/>
            </a:ln>
          </p:spPr>
        </p:sp>
        <p:sp>
          <p:nvSpPr>
            <p:cNvPr id="32" name="Freeform 19"/>
            <p:cNvSpPr/>
            <p:nvPr/>
          </p:nvSpPr>
          <p:spPr bwMode="auto">
            <a:xfrm>
              <a:off x="3148013" y="1282700"/>
              <a:ext cx="1768475" cy="3448050"/>
            </a:xfrm>
            <a:custGeom>
              <a:avLst/>
              <a:gdLst/>
              <a:ahLst/>
              <a:cxnLst/>
              <a:rect l="0" t="0" r="r" b="b"/>
              <a:pathLst>
                <a:path w="450" h="878">
                  <a:moveTo>
                    <a:pt x="7" y="854"/>
                  </a:moveTo>
                  <a:cubicBezTo>
                    <a:pt x="10" y="772"/>
                    <a:pt x="26" y="691"/>
                    <a:pt x="50" y="613"/>
                  </a:cubicBezTo>
                  <a:cubicBezTo>
                    <a:pt x="75" y="535"/>
                    <a:pt x="109" y="460"/>
                    <a:pt x="149" y="388"/>
                  </a:cubicBezTo>
                  <a:cubicBezTo>
                    <a:pt x="189" y="316"/>
                    <a:pt x="235" y="248"/>
                    <a:pt x="285" y="183"/>
                  </a:cubicBezTo>
                  <a:cubicBezTo>
                    <a:pt x="310" y="151"/>
                    <a:pt x="337" y="119"/>
                    <a:pt x="364" y="89"/>
                  </a:cubicBezTo>
                  <a:cubicBezTo>
                    <a:pt x="378" y="74"/>
                    <a:pt x="392" y="58"/>
                    <a:pt x="406" y="44"/>
                  </a:cubicBezTo>
                  <a:cubicBezTo>
                    <a:pt x="421" y="29"/>
                    <a:pt x="435" y="15"/>
                    <a:pt x="450" y="1"/>
                  </a:cubicBezTo>
                  <a:cubicBezTo>
                    <a:pt x="450" y="0"/>
                    <a:pt x="450" y="0"/>
                    <a:pt x="450" y="0"/>
                  </a:cubicBezTo>
                  <a:cubicBezTo>
                    <a:pt x="434" y="14"/>
                    <a:pt x="420" y="28"/>
                    <a:pt x="405" y="43"/>
                  </a:cubicBezTo>
                  <a:cubicBezTo>
                    <a:pt x="391" y="57"/>
                    <a:pt x="377" y="72"/>
                    <a:pt x="363" y="88"/>
                  </a:cubicBezTo>
                  <a:cubicBezTo>
                    <a:pt x="335" y="118"/>
                    <a:pt x="308" y="149"/>
                    <a:pt x="283" y="181"/>
                  </a:cubicBezTo>
                  <a:cubicBezTo>
                    <a:pt x="232" y="246"/>
                    <a:pt x="185" y="314"/>
                    <a:pt x="145" y="386"/>
                  </a:cubicBezTo>
                  <a:cubicBezTo>
                    <a:pt x="104" y="457"/>
                    <a:pt x="70" y="533"/>
                    <a:pt x="45" y="611"/>
                  </a:cubicBezTo>
                  <a:cubicBezTo>
                    <a:pt x="19" y="690"/>
                    <a:pt x="3" y="771"/>
                    <a:pt x="0" y="854"/>
                  </a:cubicBezTo>
                  <a:cubicBezTo>
                    <a:pt x="0" y="856"/>
                    <a:pt x="0" y="857"/>
                    <a:pt x="0" y="859"/>
                  </a:cubicBezTo>
                  <a:cubicBezTo>
                    <a:pt x="2" y="865"/>
                    <a:pt x="4" y="872"/>
                    <a:pt x="7" y="878"/>
                  </a:cubicBezTo>
                  <a:cubicBezTo>
                    <a:pt x="7" y="870"/>
                    <a:pt x="7" y="862"/>
                    <a:pt x="7" y="854"/>
                  </a:cubicBezTo>
                  <a:close/>
                </a:path>
              </a:pathLst>
            </a:custGeom>
            <a:solidFill>
              <a:schemeClr val="tx2">
                <a:alpha val="20000"/>
              </a:schemeClr>
            </a:solidFill>
            <a:ln>
              <a:noFill/>
            </a:ln>
          </p:spPr>
        </p:sp>
        <p:sp>
          <p:nvSpPr>
            <p:cNvPr id="33" name="Freeform 20"/>
            <p:cNvSpPr/>
            <p:nvPr/>
          </p:nvSpPr>
          <p:spPr bwMode="auto">
            <a:xfrm>
              <a:off x="3273426" y="5653088"/>
              <a:ext cx="138113" cy="287338"/>
            </a:xfrm>
            <a:custGeom>
              <a:avLst/>
              <a:gdLst/>
              <a:ahLst/>
              <a:cxnLst/>
              <a:rect l="0" t="0" r="r" b="b"/>
              <a:pathLst>
                <a:path w="35" h="73">
                  <a:moveTo>
                    <a:pt x="0" y="0"/>
                  </a:moveTo>
                  <a:cubicBezTo>
                    <a:pt x="7" y="24"/>
                    <a:pt x="16" y="49"/>
                    <a:pt x="26" y="73"/>
                  </a:cubicBezTo>
                  <a:cubicBezTo>
                    <a:pt x="35" y="73"/>
                    <a:pt x="35" y="73"/>
                    <a:pt x="35" y="73"/>
                  </a:cubicBezTo>
                  <a:cubicBezTo>
                    <a:pt x="23" y="49"/>
                    <a:pt x="11" y="24"/>
                    <a:pt x="0" y="0"/>
                  </a:cubicBezTo>
                  <a:close/>
                </a:path>
              </a:pathLst>
            </a:custGeom>
            <a:solidFill>
              <a:schemeClr val="tx2">
                <a:alpha val="20000"/>
              </a:schemeClr>
            </a:solidFill>
            <a:ln>
              <a:noFill/>
            </a:ln>
          </p:spPr>
        </p:sp>
        <p:sp>
          <p:nvSpPr>
            <p:cNvPr id="34" name="Freeform 21"/>
            <p:cNvSpPr/>
            <p:nvPr/>
          </p:nvSpPr>
          <p:spPr bwMode="auto">
            <a:xfrm>
              <a:off x="3143251" y="4656138"/>
              <a:ext cx="31750" cy="188913"/>
            </a:xfrm>
            <a:custGeom>
              <a:avLst/>
              <a:gdLst/>
              <a:ahLst/>
              <a:cxnLst/>
              <a:rect l="0" t="0" r="r" b="b"/>
              <a:pathLst>
                <a:path w="8" h="48">
                  <a:moveTo>
                    <a:pt x="7" y="44"/>
                  </a:moveTo>
                  <a:cubicBezTo>
                    <a:pt x="7" y="46"/>
                    <a:pt x="8" y="47"/>
                    <a:pt x="8" y="48"/>
                  </a:cubicBezTo>
                  <a:cubicBezTo>
                    <a:pt x="8" y="38"/>
                    <a:pt x="8" y="29"/>
                    <a:pt x="8" y="19"/>
                  </a:cubicBezTo>
                  <a:cubicBezTo>
                    <a:pt x="5" y="13"/>
                    <a:pt x="3" y="6"/>
                    <a:pt x="1" y="0"/>
                  </a:cubicBezTo>
                  <a:cubicBezTo>
                    <a:pt x="0" y="9"/>
                    <a:pt x="0" y="17"/>
                    <a:pt x="0" y="26"/>
                  </a:cubicBezTo>
                  <a:cubicBezTo>
                    <a:pt x="2" y="32"/>
                    <a:pt x="5" y="38"/>
                    <a:pt x="7" y="44"/>
                  </a:cubicBezTo>
                  <a:close/>
                </a:path>
              </a:pathLst>
            </a:custGeom>
            <a:solidFill>
              <a:schemeClr val="tx2">
                <a:alpha val="20000"/>
              </a:schemeClr>
            </a:solidFill>
            <a:ln>
              <a:noFill/>
            </a:ln>
          </p:spPr>
        </p:sp>
        <p:sp>
          <p:nvSpPr>
            <p:cNvPr id="35" name="Freeform 22"/>
            <p:cNvSpPr/>
            <p:nvPr/>
          </p:nvSpPr>
          <p:spPr bwMode="auto">
            <a:xfrm>
              <a:off x="3211513" y="5410200"/>
              <a:ext cx="203200" cy="530225"/>
            </a:xfrm>
            <a:custGeom>
              <a:avLst/>
              <a:gdLst/>
              <a:ahLst/>
              <a:cxnLst/>
              <a:rect l="0" t="0" r="r" b="b"/>
              <a:pathLst>
                <a:path w="52" h="135">
                  <a:moveTo>
                    <a:pt x="7" y="18"/>
                  </a:moveTo>
                  <a:cubicBezTo>
                    <a:pt x="5" y="12"/>
                    <a:pt x="2" y="6"/>
                    <a:pt x="0" y="0"/>
                  </a:cubicBezTo>
                  <a:cubicBezTo>
                    <a:pt x="3" y="16"/>
                    <a:pt x="7" y="32"/>
                    <a:pt x="12" y="48"/>
                  </a:cubicBezTo>
                  <a:cubicBezTo>
                    <a:pt x="13" y="53"/>
                    <a:pt x="14" y="57"/>
                    <a:pt x="16" y="62"/>
                  </a:cubicBezTo>
                  <a:cubicBezTo>
                    <a:pt x="27" y="86"/>
                    <a:pt x="39" y="111"/>
                    <a:pt x="51" y="135"/>
                  </a:cubicBezTo>
                  <a:cubicBezTo>
                    <a:pt x="52" y="135"/>
                    <a:pt x="52" y="135"/>
                    <a:pt x="52" y="135"/>
                  </a:cubicBezTo>
                  <a:cubicBezTo>
                    <a:pt x="41" y="109"/>
                    <a:pt x="32" y="83"/>
                    <a:pt x="24" y="56"/>
                  </a:cubicBezTo>
                  <a:cubicBezTo>
                    <a:pt x="18" y="43"/>
                    <a:pt x="13" y="31"/>
                    <a:pt x="7" y="18"/>
                  </a:cubicBezTo>
                  <a:close/>
                </a:path>
              </a:pathLst>
            </a:custGeom>
            <a:solidFill>
              <a:schemeClr val="tx2">
                <a:alpha val="20000"/>
              </a:schemeClr>
            </a:solidFill>
            <a:ln>
              <a:noFill/>
            </a:ln>
          </p:spPr>
        </p:sp>
      </p:grpSp>
      <p:grpSp>
        <p:nvGrpSpPr>
          <p:cNvPr id="10" name="Group 9"/>
          <p:cNvGrpSpPr/>
          <p:nvPr/>
        </p:nvGrpSpPr>
        <p:grpSpPr>
          <a:xfrm>
            <a:off x="27221" y="-786"/>
            <a:ext cx="2356674" cy="6854039"/>
            <a:chOff x="6627813" y="194833"/>
            <a:chExt cx="1952625" cy="5678918"/>
          </a:xfrm>
        </p:grpSpPr>
        <p:sp>
          <p:nvSpPr>
            <p:cNvPr id="11" name="Freeform 27"/>
            <p:cNvSpPr/>
            <p:nvPr/>
          </p:nvSpPr>
          <p:spPr bwMode="auto">
            <a:xfrm>
              <a:off x="6627813" y="194833"/>
              <a:ext cx="409575" cy="3646488"/>
            </a:xfrm>
            <a:custGeom>
              <a:avLst/>
              <a:gdLst/>
              <a:ahLst/>
              <a:cxnLst/>
              <a:rect l="0" t="0" r="r" b="b"/>
              <a:pathLst>
                <a:path w="103" h="920">
                  <a:moveTo>
                    <a:pt x="7" y="210"/>
                  </a:moveTo>
                  <a:cubicBezTo>
                    <a:pt x="11" y="288"/>
                    <a:pt x="17" y="367"/>
                    <a:pt x="26" y="445"/>
                  </a:cubicBezTo>
                  <a:cubicBezTo>
                    <a:pt x="34" y="523"/>
                    <a:pt x="44" y="601"/>
                    <a:pt x="57" y="679"/>
                  </a:cubicBezTo>
                  <a:cubicBezTo>
                    <a:pt x="69" y="757"/>
                    <a:pt x="84" y="834"/>
                    <a:pt x="101" y="911"/>
                  </a:cubicBezTo>
                  <a:cubicBezTo>
                    <a:pt x="102" y="914"/>
                    <a:pt x="103" y="917"/>
                    <a:pt x="103" y="920"/>
                  </a:cubicBezTo>
                  <a:cubicBezTo>
                    <a:pt x="102" y="905"/>
                    <a:pt x="100" y="889"/>
                    <a:pt x="99" y="874"/>
                  </a:cubicBezTo>
                  <a:cubicBezTo>
                    <a:pt x="99" y="871"/>
                    <a:pt x="99" y="868"/>
                    <a:pt x="99" y="866"/>
                  </a:cubicBezTo>
                  <a:cubicBezTo>
                    <a:pt x="85" y="803"/>
                    <a:pt x="73" y="741"/>
                    <a:pt x="63" y="678"/>
                  </a:cubicBezTo>
                  <a:cubicBezTo>
                    <a:pt x="50" y="600"/>
                    <a:pt x="39" y="523"/>
                    <a:pt x="30" y="444"/>
                  </a:cubicBezTo>
                  <a:cubicBezTo>
                    <a:pt x="21" y="366"/>
                    <a:pt x="14" y="288"/>
                    <a:pt x="9" y="209"/>
                  </a:cubicBezTo>
                  <a:cubicBezTo>
                    <a:pt x="7" y="170"/>
                    <a:pt x="5" y="131"/>
                    <a:pt x="3" y="92"/>
                  </a:cubicBezTo>
                  <a:cubicBezTo>
                    <a:pt x="2" y="61"/>
                    <a:pt x="1" y="31"/>
                    <a:pt x="1" y="0"/>
                  </a:cubicBezTo>
                  <a:cubicBezTo>
                    <a:pt x="0" y="0"/>
                    <a:pt x="0" y="0"/>
                    <a:pt x="0" y="0"/>
                  </a:cubicBezTo>
                  <a:cubicBezTo>
                    <a:pt x="0" y="31"/>
                    <a:pt x="1" y="61"/>
                    <a:pt x="1" y="92"/>
                  </a:cubicBezTo>
                  <a:cubicBezTo>
                    <a:pt x="3" y="131"/>
                    <a:pt x="4" y="170"/>
                    <a:pt x="7" y="210"/>
                  </a:cubicBezTo>
                  <a:close/>
                </a:path>
              </a:pathLst>
            </a:custGeom>
            <a:solidFill>
              <a:schemeClr val="tx2"/>
            </a:solidFill>
            <a:ln>
              <a:noFill/>
            </a:ln>
          </p:spPr>
        </p:sp>
        <p:sp>
          <p:nvSpPr>
            <p:cNvPr id="12" name="Freeform 28"/>
            <p:cNvSpPr/>
            <p:nvPr/>
          </p:nvSpPr>
          <p:spPr bwMode="auto">
            <a:xfrm>
              <a:off x="7061201" y="3771900"/>
              <a:ext cx="350838" cy="1309688"/>
            </a:xfrm>
            <a:custGeom>
              <a:avLst/>
              <a:gdLst/>
              <a:ahLst/>
              <a:cxnLst/>
              <a:rect l="0" t="0" r="r" b="b"/>
              <a:pathLst>
                <a:path w="88" h="330">
                  <a:moveTo>
                    <a:pt x="53" y="229"/>
                  </a:moveTo>
                  <a:cubicBezTo>
                    <a:pt x="64" y="263"/>
                    <a:pt x="75" y="297"/>
                    <a:pt x="88" y="330"/>
                  </a:cubicBezTo>
                  <a:cubicBezTo>
                    <a:pt x="88" y="323"/>
                    <a:pt x="88" y="315"/>
                    <a:pt x="88" y="308"/>
                  </a:cubicBezTo>
                  <a:cubicBezTo>
                    <a:pt x="88" y="307"/>
                    <a:pt x="88" y="305"/>
                    <a:pt x="88" y="304"/>
                  </a:cubicBezTo>
                  <a:cubicBezTo>
                    <a:pt x="79" y="278"/>
                    <a:pt x="70" y="252"/>
                    <a:pt x="62" y="226"/>
                  </a:cubicBezTo>
                  <a:cubicBezTo>
                    <a:pt x="38" y="152"/>
                    <a:pt x="17" y="76"/>
                    <a:pt x="0" y="0"/>
                  </a:cubicBezTo>
                  <a:cubicBezTo>
                    <a:pt x="2" y="21"/>
                    <a:pt x="4" y="42"/>
                    <a:pt x="7" y="63"/>
                  </a:cubicBezTo>
                  <a:cubicBezTo>
                    <a:pt x="21" y="119"/>
                    <a:pt x="36" y="174"/>
                    <a:pt x="53" y="229"/>
                  </a:cubicBezTo>
                  <a:close/>
                </a:path>
              </a:pathLst>
            </a:custGeom>
            <a:solidFill>
              <a:schemeClr val="tx2"/>
            </a:solidFill>
            <a:ln>
              <a:noFill/>
            </a:ln>
          </p:spPr>
        </p:sp>
        <p:sp>
          <p:nvSpPr>
            <p:cNvPr id="13" name="Freeform 29"/>
            <p:cNvSpPr/>
            <p:nvPr/>
          </p:nvSpPr>
          <p:spPr bwMode="auto">
            <a:xfrm>
              <a:off x="7439026" y="5053013"/>
              <a:ext cx="357188" cy="820738"/>
            </a:xfrm>
            <a:custGeom>
              <a:avLst/>
              <a:gdLst/>
              <a:ahLst/>
              <a:cxnLst/>
              <a:rect l="0" t="0" r="r" b="b"/>
              <a:pathLst>
                <a:path w="90" h="207">
                  <a:moveTo>
                    <a:pt x="6" y="15"/>
                  </a:moveTo>
                  <a:cubicBezTo>
                    <a:pt x="4" y="10"/>
                    <a:pt x="2" y="5"/>
                    <a:pt x="0" y="0"/>
                  </a:cubicBezTo>
                  <a:cubicBezTo>
                    <a:pt x="0" y="9"/>
                    <a:pt x="0" y="19"/>
                    <a:pt x="1" y="29"/>
                  </a:cubicBezTo>
                  <a:cubicBezTo>
                    <a:pt x="14" y="62"/>
                    <a:pt x="27" y="95"/>
                    <a:pt x="42" y="127"/>
                  </a:cubicBezTo>
                  <a:cubicBezTo>
                    <a:pt x="54" y="154"/>
                    <a:pt x="67" y="181"/>
                    <a:pt x="80" y="207"/>
                  </a:cubicBezTo>
                  <a:cubicBezTo>
                    <a:pt x="90" y="207"/>
                    <a:pt x="90" y="207"/>
                    <a:pt x="90" y="207"/>
                  </a:cubicBezTo>
                  <a:cubicBezTo>
                    <a:pt x="76" y="180"/>
                    <a:pt x="63" y="152"/>
                    <a:pt x="50" y="123"/>
                  </a:cubicBezTo>
                  <a:cubicBezTo>
                    <a:pt x="34" y="88"/>
                    <a:pt x="20" y="51"/>
                    <a:pt x="6" y="15"/>
                  </a:cubicBezTo>
                  <a:close/>
                </a:path>
              </a:pathLst>
            </a:custGeom>
            <a:solidFill>
              <a:schemeClr val="tx2"/>
            </a:solidFill>
            <a:ln>
              <a:noFill/>
            </a:ln>
          </p:spPr>
        </p:sp>
        <p:sp>
          <p:nvSpPr>
            <p:cNvPr id="14" name="Freeform 30"/>
            <p:cNvSpPr/>
            <p:nvPr/>
          </p:nvSpPr>
          <p:spPr bwMode="auto">
            <a:xfrm>
              <a:off x="7037388" y="3811588"/>
              <a:ext cx="457200" cy="1852613"/>
            </a:xfrm>
            <a:custGeom>
              <a:avLst/>
              <a:gdLst/>
              <a:ahLst/>
              <a:cxnLst/>
              <a:rect l="0" t="0" r="r" b="b"/>
              <a:pathLst>
                <a:path w="115" h="467">
                  <a:moveTo>
                    <a:pt x="101" y="409"/>
                  </a:moveTo>
                  <a:cubicBezTo>
                    <a:pt x="93" y="388"/>
                    <a:pt x="85" y="366"/>
                    <a:pt x="78" y="344"/>
                  </a:cubicBezTo>
                  <a:cubicBezTo>
                    <a:pt x="57" y="281"/>
                    <a:pt x="41" y="216"/>
                    <a:pt x="29" y="151"/>
                  </a:cubicBezTo>
                  <a:cubicBezTo>
                    <a:pt x="22" y="119"/>
                    <a:pt x="17" y="86"/>
                    <a:pt x="13" y="53"/>
                  </a:cubicBezTo>
                  <a:cubicBezTo>
                    <a:pt x="9" y="35"/>
                    <a:pt x="4" y="18"/>
                    <a:pt x="0" y="0"/>
                  </a:cubicBezTo>
                  <a:cubicBezTo>
                    <a:pt x="5" y="51"/>
                    <a:pt x="12" y="102"/>
                    <a:pt x="21" y="152"/>
                  </a:cubicBezTo>
                  <a:cubicBezTo>
                    <a:pt x="33" y="218"/>
                    <a:pt x="49" y="283"/>
                    <a:pt x="69" y="347"/>
                  </a:cubicBezTo>
                  <a:cubicBezTo>
                    <a:pt x="79" y="378"/>
                    <a:pt x="90" y="410"/>
                    <a:pt x="103" y="441"/>
                  </a:cubicBezTo>
                  <a:cubicBezTo>
                    <a:pt x="107" y="449"/>
                    <a:pt x="111" y="458"/>
                    <a:pt x="115" y="467"/>
                  </a:cubicBezTo>
                  <a:cubicBezTo>
                    <a:pt x="114" y="464"/>
                    <a:pt x="113" y="461"/>
                    <a:pt x="112" y="458"/>
                  </a:cubicBezTo>
                  <a:cubicBezTo>
                    <a:pt x="108" y="442"/>
                    <a:pt x="104" y="425"/>
                    <a:pt x="101" y="409"/>
                  </a:cubicBezTo>
                  <a:close/>
                </a:path>
              </a:pathLst>
            </a:custGeom>
            <a:solidFill>
              <a:schemeClr val="tx2"/>
            </a:solidFill>
            <a:ln>
              <a:noFill/>
            </a:ln>
          </p:spPr>
        </p:sp>
        <p:sp>
          <p:nvSpPr>
            <p:cNvPr id="15" name="Freeform 31"/>
            <p:cNvSpPr/>
            <p:nvPr/>
          </p:nvSpPr>
          <p:spPr bwMode="auto">
            <a:xfrm>
              <a:off x="6992938" y="1263650"/>
              <a:ext cx="144463" cy="2508250"/>
            </a:xfrm>
            <a:custGeom>
              <a:avLst/>
              <a:gdLst/>
              <a:ahLst/>
              <a:cxnLst/>
              <a:rect l="0" t="0" r="r" b="b"/>
              <a:pathLst>
                <a:path w="36" h="633">
                  <a:moveTo>
                    <a:pt x="17" y="633"/>
                  </a:moveTo>
                  <a:cubicBezTo>
                    <a:pt x="15" y="621"/>
                    <a:pt x="14" y="609"/>
                    <a:pt x="13" y="597"/>
                  </a:cubicBezTo>
                  <a:cubicBezTo>
                    <a:pt x="8" y="530"/>
                    <a:pt x="5" y="464"/>
                    <a:pt x="5" y="398"/>
                  </a:cubicBezTo>
                  <a:cubicBezTo>
                    <a:pt x="5" y="331"/>
                    <a:pt x="8" y="265"/>
                    <a:pt x="13" y="198"/>
                  </a:cubicBezTo>
                  <a:cubicBezTo>
                    <a:pt x="15" y="165"/>
                    <a:pt x="18" y="132"/>
                    <a:pt x="22" y="99"/>
                  </a:cubicBezTo>
                  <a:cubicBezTo>
                    <a:pt x="26" y="66"/>
                    <a:pt x="30" y="33"/>
                    <a:pt x="36" y="0"/>
                  </a:cubicBezTo>
                  <a:cubicBezTo>
                    <a:pt x="35" y="0"/>
                    <a:pt x="35" y="0"/>
                    <a:pt x="35" y="0"/>
                  </a:cubicBezTo>
                  <a:cubicBezTo>
                    <a:pt x="29" y="33"/>
                    <a:pt x="24" y="66"/>
                    <a:pt x="20" y="99"/>
                  </a:cubicBezTo>
                  <a:cubicBezTo>
                    <a:pt x="16" y="132"/>
                    <a:pt x="13" y="165"/>
                    <a:pt x="10" y="198"/>
                  </a:cubicBezTo>
                  <a:cubicBezTo>
                    <a:pt x="4" y="264"/>
                    <a:pt x="1" y="331"/>
                    <a:pt x="1" y="398"/>
                  </a:cubicBezTo>
                  <a:cubicBezTo>
                    <a:pt x="0" y="461"/>
                    <a:pt x="2" y="525"/>
                    <a:pt x="7" y="589"/>
                  </a:cubicBezTo>
                  <a:cubicBezTo>
                    <a:pt x="10" y="603"/>
                    <a:pt x="13" y="618"/>
                    <a:pt x="16" y="632"/>
                  </a:cubicBezTo>
                  <a:cubicBezTo>
                    <a:pt x="16" y="632"/>
                    <a:pt x="17" y="633"/>
                    <a:pt x="17" y="633"/>
                  </a:cubicBezTo>
                  <a:close/>
                </a:path>
              </a:pathLst>
            </a:custGeom>
            <a:solidFill>
              <a:schemeClr val="tx2"/>
            </a:solidFill>
            <a:ln>
              <a:noFill/>
            </a:ln>
          </p:spPr>
        </p:sp>
        <p:sp>
          <p:nvSpPr>
            <p:cNvPr id="16" name="Freeform 32"/>
            <p:cNvSpPr/>
            <p:nvPr/>
          </p:nvSpPr>
          <p:spPr bwMode="auto">
            <a:xfrm>
              <a:off x="7526338" y="5640388"/>
              <a:ext cx="111125" cy="233363"/>
            </a:xfrm>
            <a:custGeom>
              <a:avLst/>
              <a:gdLst/>
              <a:ahLst/>
              <a:cxnLst/>
              <a:rect l="0" t="0" r="r" b="b"/>
              <a:pathLst>
                <a:path w="28" h="59">
                  <a:moveTo>
                    <a:pt x="22" y="59"/>
                  </a:moveTo>
                  <a:cubicBezTo>
                    <a:pt x="28" y="59"/>
                    <a:pt x="28" y="59"/>
                    <a:pt x="28" y="59"/>
                  </a:cubicBezTo>
                  <a:cubicBezTo>
                    <a:pt x="18" y="40"/>
                    <a:pt x="9" y="20"/>
                    <a:pt x="0" y="0"/>
                  </a:cubicBezTo>
                  <a:cubicBezTo>
                    <a:pt x="6" y="20"/>
                    <a:pt x="13" y="40"/>
                    <a:pt x="22" y="59"/>
                  </a:cubicBezTo>
                  <a:close/>
                </a:path>
              </a:pathLst>
            </a:custGeom>
            <a:solidFill>
              <a:schemeClr val="tx2"/>
            </a:solidFill>
            <a:ln>
              <a:noFill/>
            </a:ln>
          </p:spPr>
        </p:sp>
        <p:sp>
          <p:nvSpPr>
            <p:cNvPr id="17" name="Freeform 33"/>
            <p:cNvSpPr/>
            <p:nvPr/>
          </p:nvSpPr>
          <p:spPr bwMode="auto">
            <a:xfrm>
              <a:off x="7021513" y="3598863"/>
              <a:ext cx="68263" cy="423863"/>
            </a:xfrm>
            <a:custGeom>
              <a:avLst/>
              <a:gdLst/>
              <a:ahLst/>
              <a:cxnLst/>
              <a:rect l="0" t="0" r="r" b="b"/>
              <a:pathLst>
                <a:path w="17" h="107">
                  <a:moveTo>
                    <a:pt x="4" y="54"/>
                  </a:moveTo>
                  <a:cubicBezTo>
                    <a:pt x="8" y="72"/>
                    <a:pt x="13" y="89"/>
                    <a:pt x="17" y="107"/>
                  </a:cubicBezTo>
                  <a:cubicBezTo>
                    <a:pt x="14" y="86"/>
                    <a:pt x="12" y="65"/>
                    <a:pt x="10" y="44"/>
                  </a:cubicBezTo>
                  <a:cubicBezTo>
                    <a:pt x="10" y="44"/>
                    <a:pt x="9" y="43"/>
                    <a:pt x="9" y="43"/>
                  </a:cubicBezTo>
                  <a:cubicBezTo>
                    <a:pt x="6" y="29"/>
                    <a:pt x="3" y="14"/>
                    <a:pt x="0" y="0"/>
                  </a:cubicBezTo>
                  <a:cubicBezTo>
                    <a:pt x="0" y="2"/>
                    <a:pt x="0" y="5"/>
                    <a:pt x="0" y="8"/>
                  </a:cubicBezTo>
                  <a:cubicBezTo>
                    <a:pt x="1" y="23"/>
                    <a:pt x="3" y="39"/>
                    <a:pt x="4" y="54"/>
                  </a:cubicBezTo>
                  <a:close/>
                </a:path>
              </a:pathLst>
            </a:custGeom>
            <a:solidFill>
              <a:schemeClr val="tx2"/>
            </a:solidFill>
            <a:ln>
              <a:noFill/>
            </a:ln>
          </p:spPr>
        </p:sp>
        <p:sp>
          <p:nvSpPr>
            <p:cNvPr id="18" name="Freeform 34"/>
            <p:cNvSpPr/>
            <p:nvPr/>
          </p:nvSpPr>
          <p:spPr bwMode="auto">
            <a:xfrm>
              <a:off x="7412038" y="2801938"/>
              <a:ext cx="1168400" cy="2251075"/>
            </a:xfrm>
            <a:custGeom>
              <a:avLst/>
              <a:gdLst/>
              <a:ahLst/>
              <a:cxnLst/>
              <a:rect l="0" t="0" r="r" b="b"/>
              <a:pathLst>
                <a:path w="294" h="568">
                  <a:moveTo>
                    <a:pt x="8" y="553"/>
                  </a:moveTo>
                  <a:cubicBezTo>
                    <a:pt x="9" y="501"/>
                    <a:pt x="19" y="448"/>
                    <a:pt x="35" y="397"/>
                  </a:cubicBezTo>
                  <a:cubicBezTo>
                    <a:pt x="51" y="347"/>
                    <a:pt x="73" y="298"/>
                    <a:pt x="99" y="252"/>
                  </a:cubicBezTo>
                  <a:cubicBezTo>
                    <a:pt x="124" y="205"/>
                    <a:pt x="154" y="161"/>
                    <a:pt x="187" y="119"/>
                  </a:cubicBezTo>
                  <a:cubicBezTo>
                    <a:pt x="203" y="98"/>
                    <a:pt x="220" y="77"/>
                    <a:pt x="238" y="58"/>
                  </a:cubicBezTo>
                  <a:cubicBezTo>
                    <a:pt x="247" y="48"/>
                    <a:pt x="256" y="38"/>
                    <a:pt x="265" y="28"/>
                  </a:cubicBezTo>
                  <a:cubicBezTo>
                    <a:pt x="274" y="19"/>
                    <a:pt x="284" y="9"/>
                    <a:pt x="294" y="0"/>
                  </a:cubicBezTo>
                  <a:cubicBezTo>
                    <a:pt x="293" y="0"/>
                    <a:pt x="293" y="0"/>
                    <a:pt x="293" y="0"/>
                  </a:cubicBezTo>
                  <a:cubicBezTo>
                    <a:pt x="283" y="9"/>
                    <a:pt x="273" y="18"/>
                    <a:pt x="264" y="27"/>
                  </a:cubicBezTo>
                  <a:cubicBezTo>
                    <a:pt x="255" y="37"/>
                    <a:pt x="246" y="47"/>
                    <a:pt x="237" y="56"/>
                  </a:cubicBezTo>
                  <a:cubicBezTo>
                    <a:pt x="218" y="76"/>
                    <a:pt x="201" y="96"/>
                    <a:pt x="185" y="117"/>
                  </a:cubicBezTo>
                  <a:cubicBezTo>
                    <a:pt x="151" y="159"/>
                    <a:pt x="121" y="203"/>
                    <a:pt x="95" y="249"/>
                  </a:cubicBezTo>
                  <a:cubicBezTo>
                    <a:pt x="68" y="296"/>
                    <a:pt x="46" y="345"/>
                    <a:pt x="30" y="396"/>
                  </a:cubicBezTo>
                  <a:cubicBezTo>
                    <a:pt x="13" y="445"/>
                    <a:pt x="3" y="497"/>
                    <a:pt x="0" y="549"/>
                  </a:cubicBezTo>
                  <a:cubicBezTo>
                    <a:pt x="3" y="555"/>
                    <a:pt x="5" y="561"/>
                    <a:pt x="7" y="568"/>
                  </a:cubicBezTo>
                  <a:cubicBezTo>
                    <a:pt x="7" y="563"/>
                    <a:pt x="7" y="558"/>
                    <a:pt x="8" y="553"/>
                  </a:cubicBezTo>
                  <a:close/>
                </a:path>
              </a:pathLst>
            </a:custGeom>
            <a:solidFill>
              <a:schemeClr val="tx2"/>
            </a:solidFill>
            <a:ln>
              <a:noFill/>
            </a:ln>
          </p:spPr>
        </p:sp>
        <p:sp>
          <p:nvSpPr>
            <p:cNvPr id="19" name="Freeform 35"/>
            <p:cNvSpPr/>
            <p:nvPr/>
          </p:nvSpPr>
          <p:spPr bwMode="auto">
            <a:xfrm>
              <a:off x="7494588" y="5664200"/>
              <a:ext cx="100013" cy="209550"/>
            </a:xfrm>
            <a:custGeom>
              <a:avLst/>
              <a:gdLst/>
              <a:ahLst/>
              <a:cxnLst/>
              <a:rect l="0" t="0" r="r" b="b"/>
              <a:pathLst>
                <a:path w="25" h="53">
                  <a:moveTo>
                    <a:pt x="0" y="0"/>
                  </a:moveTo>
                  <a:cubicBezTo>
                    <a:pt x="5" y="18"/>
                    <a:pt x="12" y="36"/>
                    <a:pt x="19" y="53"/>
                  </a:cubicBezTo>
                  <a:cubicBezTo>
                    <a:pt x="25" y="53"/>
                    <a:pt x="25" y="53"/>
                    <a:pt x="25" y="53"/>
                  </a:cubicBezTo>
                  <a:cubicBezTo>
                    <a:pt x="16" y="36"/>
                    <a:pt x="8" y="18"/>
                    <a:pt x="0" y="0"/>
                  </a:cubicBezTo>
                  <a:close/>
                </a:path>
              </a:pathLst>
            </a:custGeom>
            <a:solidFill>
              <a:schemeClr val="tx2"/>
            </a:solidFill>
            <a:ln>
              <a:noFill/>
            </a:ln>
          </p:spPr>
        </p:sp>
        <p:sp>
          <p:nvSpPr>
            <p:cNvPr id="20" name="Freeform 36"/>
            <p:cNvSpPr/>
            <p:nvPr/>
          </p:nvSpPr>
          <p:spPr bwMode="auto">
            <a:xfrm>
              <a:off x="7412038" y="5081588"/>
              <a:ext cx="114300" cy="558800"/>
            </a:xfrm>
            <a:custGeom>
              <a:avLst/>
              <a:gdLst/>
              <a:ahLst/>
              <a:cxnLst/>
              <a:rect l="0" t="0" r="r" b="b"/>
              <a:pathLst>
                <a:path w="29" h="141">
                  <a:moveTo>
                    <a:pt x="0" y="0"/>
                  </a:moveTo>
                  <a:cubicBezTo>
                    <a:pt x="0" y="30"/>
                    <a:pt x="2" y="60"/>
                    <a:pt x="7" y="89"/>
                  </a:cubicBezTo>
                  <a:cubicBezTo>
                    <a:pt x="11" y="98"/>
                    <a:pt x="14" y="108"/>
                    <a:pt x="18" y="117"/>
                  </a:cubicBezTo>
                  <a:cubicBezTo>
                    <a:pt x="22" y="125"/>
                    <a:pt x="25" y="133"/>
                    <a:pt x="29" y="141"/>
                  </a:cubicBezTo>
                  <a:cubicBezTo>
                    <a:pt x="28" y="139"/>
                    <a:pt x="28" y="137"/>
                    <a:pt x="27" y="135"/>
                  </a:cubicBezTo>
                  <a:cubicBezTo>
                    <a:pt x="16" y="98"/>
                    <a:pt x="10" y="60"/>
                    <a:pt x="8" y="22"/>
                  </a:cubicBezTo>
                  <a:cubicBezTo>
                    <a:pt x="7" y="18"/>
                    <a:pt x="5" y="15"/>
                    <a:pt x="4" y="11"/>
                  </a:cubicBezTo>
                  <a:cubicBezTo>
                    <a:pt x="2" y="7"/>
                    <a:pt x="1" y="3"/>
                    <a:pt x="0" y="0"/>
                  </a:cubicBezTo>
                  <a:close/>
                </a:path>
              </a:pathLst>
            </a:custGeom>
            <a:solidFill>
              <a:schemeClr val="tx2"/>
            </a:solidFill>
            <a:ln>
              <a:noFill/>
            </a:ln>
          </p:spPr>
        </p:sp>
        <p:sp>
          <p:nvSpPr>
            <p:cNvPr id="21" name="Freeform 37"/>
            <p:cNvSpPr/>
            <p:nvPr/>
          </p:nvSpPr>
          <p:spPr bwMode="auto">
            <a:xfrm>
              <a:off x="7412038" y="4978400"/>
              <a:ext cx="31750" cy="188913"/>
            </a:xfrm>
            <a:custGeom>
              <a:avLst/>
              <a:gdLst/>
              <a:ahLst/>
              <a:cxnLst/>
              <a:rect l="0" t="0" r="r" b="b"/>
              <a:pathLst>
                <a:path w="8" h="48">
                  <a:moveTo>
                    <a:pt x="0" y="26"/>
                  </a:moveTo>
                  <a:cubicBezTo>
                    <a:pt x="1" y="29"/>
                    <a:pt x="2" y="33"/>
                    <a:pt x="4" y="37"/>
                  </a:cubicBezTo>
                  <a:cubicBezTo>
                    <a:pt x="5" y="41"/>
                    <a:pt x="7" y="44"/>
                    <a:pt x="8" y="48"/>
                  </a:cubicBezTo>
                  <a:cubicBezTo>
                    <a:pt x="7" y="38"/>
                    <a:pt x="7" y="28"/>
                    <a:pt x="7" y="19"/>
                  </a:cubicBezTo>
                  <a:cubicBezTo>
                    <a:pt x="5" y="12"/>
                    <a:pt x="3" y="6"/>
                    <a:pt x="0" y="0"/>
                  </a:cubicBezTo>
                  <a:cubicBezTo>
                    <a:pt x="0" y="1"/>
                    <a:pt x="0" y="3"/>
                    <a:pt x="0" y="4"/>
                  </a:cubicBezTo>
                  <a:cubicBezTo>
                    <a:pt x="0" y="11"/>
                    <a:pt x="0" y="19"/>
                    <a:pt x="0" y="26"/>
                  </a:cubicBezTo>
                  <a:close/>
                </a:path>
              </a:pathLst>
            </a:custGeom>
            <a:solidFill>
              <a:schemeClr val="tx2"/>
            </a:solidFill>
            <a:ln>
              <a:noFill/>
            </a:ln>
          </p:spPr>
        </p:sp>
        <p:sp>
          <p:nvSpPr>
            <p:cNvPr id="22" name="Freeform 38"/>
            <p:cNvSpPr/>
            <p:nvPr/>
          </p:nvSpPr>
          <p:spPr bwMode="auto">
            <a:xfrm>
              <a:off x="7439026" y="5434013"/>
              <a:ext cx="174625" cy="439738"/>
            </a:xfrm>
            <a:custGeom>
              <a:avLst/>
              <a:gdLst/>
              <a:ahLst/>
              <a:cxnLst/>
              <a:rect l="0" t="0" r="r" b="b"/>
              <a:pathLst>
                <a:path w="44" h="111">
                  <a:moveTo>
                    <a:pt x="11" y="28"/>
                  </a:moveTo>
                  <a:cubicBezTo>
                    <a:pt x="7" y="19"/>
                    <a:pt x="4" y="9"/>
                    <a:pt x="0" y="0"/>
                  </a:cubicBezTo>
                  <a:cubicBezTo>
                    <a:pt x="3" y="16"/>
                    <a:pt x="7" y="33"/>
                    <a:pt x="11" y="49"/>
                  </a:cubicBezTo>
                  <a:cubicBezTo>
                    <a:pt x="12" y="52"/>
                    <a:pt x="13" y="55"/>
                    <a:pt x="14" y="58"/>
                  </a:cubicBezTo>
                  <a:cubicBezTo>
                    <a:pt x="22" y="76"/>
                    <a:pt x="30" y="94"/>
                    <a:pt x="39" y="111"/>
                  </a:cubicBezTo>
                  <a:cubicBezTo>
                    <a:pt x="44" y="111"/>
                    <a:pt x="44" y="111"/>
                    <a:pt x="44" y="111"/>
                  </a:cubicBezTo>
                  <a:cubicBezTo>
                    <a:pt x="35" y="92"/>
                    <a:pt x="28" y="72"/>
                    <a:pt x="22" y="52"/>
                  </a:cubicBezTo>
                  <a:cubicBezTo>
                    <a:pt x="18" y="44"/>
                    <a:pt x="15" y="36"/>
                    <a:pt x="11" y="28"/>
                  </a:cubicBezTo>
                  <a:close/>
                </a:path>
              </a:pathLst>
            </a:custGeom>
            <a:solidFill>
              <a:schemeClr val="tx2"/>
            </a:solidFill>
            <a:ln>
              <a:noFill/>
            </a:ln>
          </p:spPr>
        </p:sp>
      </p:grpSp>
      <p:sp>
        <p:nvSpPr>
          <p:cNvPr id="7" name="Rectangle 6"/>
          <p:cNvSpPr/>
          <p:nvPr/>
        </p:nvSpPr>
        <p:spPr>
          <a:xfrm>
            <a:off x="0" y="0"/>
            <a:ext cx="182880" cy="6858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2592924" y="624110"/>
            <a:ext cx="8911687" cy="1280890"/>
          </a:xfrm>
          <a:prstGeom prst="rect">
            <a:avLst/>
          </a:prstGeom>
        </p:spPr>
        <p:txBody>
          <a:bodyPr vert="horz" lIns="91440" tIns="45720" rIns="91440" bIns="45720" rtlCol="0" anchor="t">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2589212" y="2133600"/>
            <a:ext cx="8915400" cy="3886200"/>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10361612" y="6130437"/>
            <a:ext cx="1146283" cy="370396"/>
          </a:xfrm>
          <a:prstGeom prst="rect">
            <a:avLst/>
          </a:prstGeom>
        </p:spPr>
        <p:txBody>
          <a:bodyPr vert="horz" lIns="91440" tIns="45720" rIns="91440" bIns="45720" rtlCol="0" anchor="ctr"/>
          <a:lstStyle>
            <a:lvl1pPr algn="r">
              <a:defRPr sz="900">
                <a:solidFill>
                  <a:schemeClr val="tx1">
                    <a:tint val="75000"/>
                  </a:schemeClr>
                </a:solidFill>
              </a:defRPr>
            </a:lvl1pPr>
          </a:lstStyle>
          <a:p>
            <a:fld id="{B61BEF0D-F0BB-DE4B-95CE-6DB70DBA9567}" type="datetimeFigureOut">
              <a:rPr lang="en-US" dirty="0"/>
              <a:pPr/>
              <a:t>8/10/2021</a:t>
            </a:fld>
            <a:endParaRPr lang="en-US" dirty="0"/>
          </a:p>
        </p:txBody>
      </p:sp>
      <p:sp>
        <p:nvSpPr>
          <p:cNvPr id="5" name="Footer Placeholder 4"/>
          <p:cNvSpPr>
            <a:spLocks noGrp="1"/>
          </p:cNvSpPr>
          <p:nvPr>
            <p:ph type="ftr" sz="quarter" idx="3"/>
          </p:nvPr>
        </p:nvSpPr>
        <p:spPr>
          <a:xfrm>
            <a:off x="2589212" y="6135808"/>
            <a:ext cx="7619999"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bwMode="gray">
          <a:xfrm>
            <a:off x="531812" y="787782"/>
            <a:ext cx="779767" cy="365125"/>
          </a:xfrm>
          <a:prstGeom prst="rect">
            <a:avLst/>
          </a:prstGeom>
        </p:spPr>
        <p:txBody>
          <a:bodyPr vert="horz" lIns="91440" tIns="45720" rIns="91440" bIns="45720" rtlCol="0" anchor="ctr"/>
          <a:lstStyle>
            <a:lvl1pPr algn="r">
              <a:defRPr sz="2000">
                <a:solidFill>
                  <a:srgbClr val="FEFFFF"/>
                </a:solidFill>
              </a:defRPr>
            </a:lvl1pPr>
          </a:lstStyle>
          <a:p>
            <a:fld id="{D57F1E4F-1CFF-5643-939E-217C01CDF565}" type="slidenum">
              <a:rPr lang="en-US" dirty="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60" r:id="rId10"/>
    <p:sldLayoutId id="2147483661" r:id="rId11"/>
    <p:sldLayoutId id="2147483662" r:id="rId12"/>
    <p:sldLayoutId id="2147483663" r:id="rId13"/>
    <p:sldLayoutId id="2147483664" r:id="rId14"/>
    <p:sldLayoutId id="2147483658" r:id="rId15"/>
    <p:sldLayoutId id="2147483659" r:id="rId16"/>
  </p:sldLayoutIdLst>
  <p:txStyles>
    <p:titleStyle>
      <a:lvl1pPr algn="l" defTabSz="457200" rtl="0" eaLnBrk="1" latinLnBrk="0" hangingPunct="1">
        <a:spcBef>
          <a:spcPct val="0"/>
        </a:spcBef>
        <a:buNone/>
        <a:defRPr sz="3600" kern="1200">
          <a:solidFill>
            <a:schemeClr val="tx1">
              <a:lumMod val="85000"/>
              <a:lumOff val="1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589213" y="2514601"/>
            <a:ext cx="8915399" cy="901699"/>
          </a:xfrm>
        </p:spPr>
        <p:txBody>
          <a:bodyPr>
            <a:noAutofit/>
          </a:bodyPr>
          <a:lstStyle/>
          <a:p>
            <a:pPr algn="ctr"/>
            <a:r>
              <a:rPr lang="en-US" sz="3600" b="1" dirty="0" smtClean="0">
                <a:latin typeface="Times New Roman" panose="02020603050405020304" pitchFamily="18" charset="0"/>
                <a:cs typeface="Times New Roman" panose="02020603050405020304" pitchFamily="18" charset="0"/>
              </a:rPr>
              <a:t>Policy Proposal</a:t>
            </a:r>
            <a:endParaRPr lang="en-US" sz="2000" b="1" i="0" dirty="0">
              <a:solidFill>
                <a:srgbClr val="333333"/>
              </a:solidFill>
              <a:effectLst/>
              <a:latin typeface="Times New Roman" panose="02020603050405020304" pitchFamily="18" charset="0"/>
              <a:cs typeface="Times New Roman" panose="02020603050405020304" pitchFamily="18" charset="0"/>
            </a:endParaRPr>
          </a:p>
        </p:txBody>
      </p:sp>
      <p:sp>
        <p:nvSpPr>
          <p:cNvPr id="3" name="Subtitle 2"/>
          <p:cNvSpPr>
            <a:spLocks noGrp="1"/>
          </p:cNvSpPr>
          <p:nvPr>
            <p:ph type="subTitle" idx="1"/>
          </p:nvPr>
        </p:nvSpPr>
        <p:spPr>
          <a:xfrm>
            <a:off x="2589213" y="3644901"/>
            <a:ext cx="8915399" cy="2258762"/>
          </a:xfrm>
        </p:spPr>
        <p:txBody>
          <a:bodyPr/>
          <a:lstStyle/>
          <a:p>
            <a:r>
              <a:rPr lang="en-US" dirty="0" smtClean="0"/>
              <a:t> </a:t>
            </a:r>
            <a:r>
              <a:rPr lang="en-US" sz="2000" dirty="0" smtClean="0">
                <a:latin typeface="Times New Roman" panose="02020603050405020304" pitchFamily="18" charset="0"/>
                <a:cs typeface="Times New Roman" panose="02020603050405020304" pitchFamily="18" charset="0"/>
              </a:rPr>
              <a:t>Presented By: </a:t>
            </a:r>
          </a:p>
          <a:p>
            <a:r>
              <a:rPr lang="en-US" sz="2000" dirty="0">
                <a:latin typeface="Times New Roman" panose="02020603050405020304" pitchFamily="18" charset="0"/>
                <a:cs typeface="Times New Roman" panose="02020603050405020304" pitchFamily="18" charset="0"/>
              </a:rPr>
              <a:t>Course </a:t>
            </a:r>
            <a:r>
              <a:rPr lang="en-US" sz="2000" dirty="0" smtClean="0">
                <a:latin typeface="Times New Roman" panose="02020603050405020304" pitchFamily="18" charset="0"/>
                <a:cs typeface="Times New Roman" panose="02020603050405020304" pitchFamily="18" charset="0"/>
              </a:rPr>
              <a:t>Number </a:t>
            </a:r>
            <a:r>
              <a:rPr lang="en-US" sz="2000" dirty="0">
                <a:latin typeface="Times New Roman" panose="02020603050405020304" pitchFamily="18" charset="0"/>
                <a:cs typeface="Times New Roman" panose="02020603050405020304" pitchFamily="18" charset="0"/>
              </a:rPr>
              <a:t>and </a:t>
            </a:r>
            <a:r>
              <a:rPr lang="en-US" sz="2000" dirty="0">
                <a:latin typeface="Times New Roman" panose="02020603050405020304" pitchFamily="18" charset="0"/>
                <a:cs typeface="Times New Roman" panose="02020603050405020304" pitchFamily="18" charset="0"/>
              </a:rPr>
              <a:t>T</a:t>
            </a:r>
            <a:r>
              <a:rPr lang="en-US" sz="2000" dirty="0" smtClean="0">
                <a:latin typeface="Times New Roman" panose="02020603050405020304" pitchFamily="18" charset="0"/>
                <a:cs typeface="Times New Roman" panose="02020603050405020304" pitchFamily="18" charset="0"/>
              </a:rPr>
              <a:t>itle</a:t>
            </a:r>
            <a:r>
              <a:rPr lang="en-US" sz="2000" dirty="0" smtClean="0">
                <a:latin typeface="Times New Roman" panose="02020603050405020304" pitchFamily="18" charset="0"/>
                <a:cs typeface="Times New Roman" panose="02020603050405020304" pitchFamily="18" charset="0"/>
              </a:rPr>
              <a:t>:</a:t>
            </a:r>
          </a:p>
          <a:p>
            <a:r>
              <a:rPr lang="en-US" sz="2000" dirty="0" smtClean="0">
                <a:latin typeface="Times New Roman" panose="02020603050405020304" pitchFamily="18" charset="0"/>
                <a:cs typeface="Times New Roman" panose="02020603050405020304" pitchFamily="18" charset="0"/>
              </a:rPr>
              <a:t>Date:</a:t>
            </a:r>
            <a:endParaRPr lang="en-US" sz="20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72521586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92925" y="624110"/>
            <a:ext cx="8911687" cy="719781"/>
          </a:xfrm>
        </p:spPr>
        <p:txBody>
          <a:bodyPr>
            <a:normAutofit/>
          </a:bodyPr>
          <a:lstStyle/>
          <a:p>
            <a:r>
              <a:rPr lang="en-US" sz="3200" b="1" dirty="0" smtClean="0">
                <a:latin typeface="Times New Roman" panose="02020603050405020304" pitchFamily="18" charset="0"/>
                <a:cs typeface="Times New Roman" panose="02020603050405020304" pitchFamily="18" charset="0"/>
              </a:rPr>
              <a:t>References</a:t>
            </a:r>
            <a:endParaRPr lang="en-US" b="1" dirty="0">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a:xfrm>
            <a:off x="2301980" y="1343891"/>
            <a:ext cx="8915400" cy="4170218"/>
          </a:xfrm>
        </p:spPr>
        <p:txBody>
          <a:bodyPr>
            <a:normAutofit/>
          </a:bodyPr>
          <a:lstStyle/>
          <a:p>
            <a:r>
              <a:rPr lang="en-US" dirty="0">
                <a:latin typeface="Times New Roman" panose="02020603050405020304" pitchFamily="18" charset="0"/>
                <a:cs typeface="Times New Roman" panose="02020603050405020304" pitchFamily="18" charset="0"/>
              </a:rPr>
              <a:t>Furman, R., Harlan, T., LeBlanc, L., Furman, E., </a:t>
            </a:r>
            <a:r>
              <a:rPr lang="en-US" dirty="0" err="1">
                <a:latin typeface="Times New Roman" panose="02020603050405020304" pitchFamily="18" charset="0"/>
                <a:cs typeface="Times New Roman" panose="02020603050405020304" pitchFamily="18" charset="0"/>
              </a:rPr>
              <a:t>Liptak</a:t>
            </a:r>
            <a:r>
              <a:rPr lang="en-US" dirty="0">
                <a:latin typeface="Times New Roman" panose="02020603050405020304" pitchFamily="18" charset="0"/>
                <a:cs typeface="Times New Roman" panose="02020603050405020304" pitchFamily="18" charset="0"/>
              </a:rPr>
              <a:t>, G., &amp; Fonseca, V. (2019). Diabetes INSIDE: Improving Population HbA1c testing and targets in primary care with a quality initiative. </a:t>
            </a:r>
            <a:r>
              <a:rPr lang="en-US" i="1" dirty="0">
                <a:latin typeface="Times New Roman" panose="02020603050405020304" pitchFamily="18" charset="0"/>
                <a:cs typeface="Times New Roman" panose="02020603050405020304" pitchFamily="18" charset="0"/>
              </a:rPr>
              <a:t>Diabetes Care</a:t>
            </a:r>
            <a:r>
              <a:rPr lang="en-US" dirty="0">
                <a:latin typeface="Times New Roman" panose="02020603050405020304" pitchFamily="18" charset="0"/>
                <a:cs typeface="Times New Roman" panose="02020603050405020304" pitchFamily="18" charset="0"/>
              </a:rPr>
              <a:t>, </a:t>
            </a:r>
            <a:r>
              <a:rPr lang="en-US" i="1" dirty="0">
                <a:latin typeface="Times New Roman" panose="02020603050405020304" pitchFamily="18" charset="0"/>
                <a:cs typeface="Times New Roman" panose="02020603050405020304" pitchFamily="18" charset="0"/>
              </a:rPr>
              <a:t>43</a:t>
            </a:r>
            <a:r>
              <a:rPr lang="en-US" dirty="0">
                <a:latin typeface="Times New Roman" panose="02020603050405020304" pitchFamily="18" charset="0"/>
                <a:cs typeface="Times New Roman" panose="02020603050405020304" pitchFamily="18" charset="0"/>
              </a:rPr>
              <a:t>(2). https://doi.org/10.2337/dc19-0454</a:t>
            </a:r>
          </a:p>
          <a:p>
            <a:r>
              <a:rPr lang="en-US" dirty="0" err="1">
                <a:latin typeface="Times New Roman" panose="02020603050405020304" pitchFamily="18" charset="0"/>
                <a:cs typeface="Times New Roman" panose="02020603050405020304" pitchFamily="18" charset="0"/>
              </a:rPr>
              <a:t>Gillani</a:t>
            </a:r>
            <a:r>
              <a:rPr lang="en-US" dirty="0">
                <a:latin typeface="Times New Roman" panose="02020603050405020304" pitchFamily="18" charset="0"/>
                <a:cs typeface="Times New Roman" panose="02020603050405020304" pitchFamily="18" charset="0"/>
              </a:rPr>
              <a:t>, A., Usman, M., </a:t>
            </a:r>
            <a:r>
              <a:rPr lang="en-US" dirty="0" err="1">
                <a:latin typeface="Times New Roman" panose="02020603050405020304" pitchFamily="18" charset="0"/>
                <a:cs typeface="Times New Roman" panose="02020603050405020304" pitchFamily="18" charset="0"/>
              </a:rPr>
              <a:t>Batool</a:t>
            </a:r>
            <a:r>
              <a:rPr lang="en-US" dirty="0">
                <a:latin typeface="Times New Roman" panose="02020603050405020304" pitchFamily="18" charset="0"/>
                <a:cs typeface="Times New Roman" panose="02020603050405020304" pitchFamily="18" charset="0"/>
              </a:rPr>
              <a:t>, N., Mohamed Ibrahim, M., &amp; Fang, Y. (2017). Assessment of diet compliance and factors affecting compliance among diabetes patients in Pakistan. </a:t>
            </a:r>
            <a:r>
              <a:rPr lang="en-US" i="1" dirty="0">
                <a:latin typeface="Times New Roman" panose="02020603050405020304" pitchFamily="18" charset="0"/>
                <a:cs typeface="Times New Roman" panose="02020603050405020304" pitchFamily="18" charset="0"/>
              </a:rPr>
              <a:t>Primary Care Diabetes</a:t>
            </a:r>
            <a:r>
              <a:rPr lang="en-US" dirty="0">
                <a:latin typeface="Times New Roman" panose="02020603050405020304" pitchFamily="18" charset="0"/>
                <a:cs typeface="Times New Roman" panose="02020603050405020304" pitchFamily="18" charset="0"/>
              </a:rPr>
              <a:t>, </a:t>
            </a:r>
            <a:r>
              <a:rPr lang="en-US" i="1" dirty="0">
                <a:latin typeface="Times New Roman" panose="02020603050405020304" pitchFamily="18" charset="0"/>
                <a:cs typeface="Times New Roman" panose="02020603050405020304" pitchFamily="18" charset="0"/>
              </a:rPr>
              <a:t>11</a:t>
            </a:r>
            <a:r>
              <a:rPr lang="en-US" dirty="0">
                <a:latin typeface="Times New Roman" panose="02020603050405020304" pitchFamily="18" charset="0"/>
                <a:cs typeface="Times New Roman" panose="02020603050405020304" pitchFamily="18" charset="0"/>
              </a:rPr>
              <a:t>. https://doi.org/10.1016/j.pcd.2017.10.008</a:t>
            </a:r>
          </a:p>
          <a:p>
            <a:r>
              <a:rPr lang="en-US" dirty="0">
                <a:latin typeface="Times New Roman" panose="02020603050405020304" pitchFamily="18" charset="0"/>
                <a:cs typeface="Times New Roman" panose="02020603050405020304" pitchFamily="18" charset="0"/>
              </a:rPr>
              <a:t>Imai, C., Li, L., </a:t>
            </a:r>
            <a:r>
              <a:rPr lang="en-US" dirty="0" err="1">
                <a:latin typeface="Times New Roman" panose="02020603050405020304" pitchFamily="18" charset="0"/>
                <a:cs typeface="Times New Roman" panose="02020603050405020304" pitchFamily="18" charset="0"/>
              </a:rPr>
              <a:t>Hardie</a:t>
            </a:r>
            <a:r>
              <a:rPr lang="en-US" dirty="0">
                <a:latin typeface="Times New Roman" panose="02020603050405020304" pitchFamily="18" charset="0"/>
                <a:cs typeface="Times New Roman" panose="02020603050405020304" pitchFamily="18" charset="0"/>
              </a:rPr>
              <a:t>, R., &amp; Georgiou, A. (2021). Adherence to guideline-recommended HbA1c testing frequency and better outcomes in patients with type 2 diabetes: a 5-year retrospective cohort study in Australian general practice. </a:t>
            </a:r>
            <a:r>
              <a:rPr lang="en-US" i="1" dirty="0">
                <a:latin typeface="Times New Roman" panose="02020603050405020304" pitchFamily="18" charset="0"/>
                <a:cs typeface="Times New Roman" panose="02020603050405020304" pitchFamily="18" charset="0"/>
              </a:rPr>
              <a:t>BMJ Quality &amp; Safety</a:t>
            </a:r>
            <a:r>
              <a:rPr lang="en-US" dirty="0">
                <a:latin typeface="Times New Roman" panose="02020603050405020304" pitchFamily="18" charset="0"/>
                <a:cs typeface="Times New Roman" panose="02020603050405020304" pitchFamily="18" charset="0"/>
              </a:rPr>
              <a:t>. https://doi.org/10.1136/bmjqs-2020-012026</a:t>
            </a:r>
          </a:p>
          <a:p>
            <a:r>
              <a:rPr lang="en-US" dirty="0" err="1">
                <a:latin typeface="Times New Roman" panose="02020603050405020304" pitchFamily="18" charset="0"/>
                <a:cs typeface="Times New Roman" panose="02020603050405020304" pitchFamily="18" charset="0"/>
              </a:rPr>
              <a:t>Sherwani</a:t>
            </a:r>
            <a:r>
              <a:rPr lang="en-US" dirty="0">
                <a:latin typeface="Times New Roman" panose="02020603050405020304" pitchFamily="18" charset="0"/>
                <a:cs typeface="Times New Roman" panose="02020603050405020304" pitchFamily="18" charset="0"/>
              </a:rPr>
              <a:t>, S., Khan, H., </a:t>
            </a:r>
            <a:r>
              <a:rPr lang="en-US" dirty="0" err="1">
                <a:latin typeface="Times New Roman" panose="02020603050405020304" pitchFamily="18" charset="0"/>
                <a:cs typeface="Times New Roman" panose="02020603050405020304" pitchFamily="18" charset="0"/>
              </a:rPr>
              <a:t>Ekhzaimy</a:t>
            </a:r>
            <a:r>
              <a:rPr lang="en-US" dirty="0">
                <a:latin typeface="Times New Roman" panose="02020603050405020304" pitchFamily="18" charset="0"/>
                <a:cs typeface="Times New Roman" panose="02020603050405020304" pitchFamily="18" charset="0"/>
              </a:rPr>
              <a:t>, A., Masood, A., &amp; </a:t>
            </a:r>
            <a:r>
              <a:rPr lang="en-US" dirty="0" err="1">
                <a:latin typeface="Times New Roman" panose="02020603050405020304" pitchFamily="18" charset="0"/>
                <a:cs typeface="Times New Roman" panose="02020603050405020304" pitchFamily="18" charset="0"/>
              </a:rPr>
              <a:t>Sakharkar</a:t>
            </a:r>
            <a:r>
              <a:rPr lang="en-US" dirty="0">
                <a:latin typeface="Times New Roman" panose="02020603050405020304" pitchFamily="18" charset="0"/>
                <a:cs typeface="Times New Roman" panose="02020603050405020304" pitchFamily="18" charset="0"/>
              </a:rPr>
              <a:t>, M. (2016). Significance of HbA1c test in diagnosis and prognosis of diabetic patients. </a:t>
            </a:r>
            <a:r>
              <a:rPr lang="en-US" i="1" dirty="0">
                <a:latin typeface="Times New Roman" panose="02020603050405020304" pitchFamily="18" charset="0"/>
                <a:cs typeface="Times New Roman" panose="02020603050405020304" pitchFamily="18" charset="0"/>
              </a:rPr>
              <a:t>Biomarker Insights</a:t>
            </a:r>
            <a:r>
              <a:rPr lang="en-US" dirty="0">
                <a:latin typeface="Times New Roman" panose="02020603050405020304" pitchFamily="18" charset="0"/>
                <a:cs typeface="Times New Roman" panose="02020603050405020304" pitchFamily="18" charset="0"/>
              </a:rPr>
              <a:t>, </a:t>
            </a:r>
            <a:r>
              <a:rPr lang="en-US" i="1" dirty="0">
                <a:latin typeface="Times New Roman" panose="02020603050405020304" pitchFamily="18" charset="0"/>
                <a:cs typeface="Times New Roman" panose="02020603050405020304" pitchFamily="18" charset="0"/>
              </a:rPr>
              <a:t>11</a:t>
            </a:r>
            <a:r>
              <a:rPr lang="en-US" dirty="0">
                <a:latin typeface="Times New Roman" panose="02020603050405020304" pitchFamily="18" charset="0"/>
                <a:cs typeface="Times New Roman" panose="02020603050405020304" pitchFamily="18" charset="0"/>
              </a:rPr>
              <a:t>. https://doi.org/10.4137/bmi.s38440</a:t>
            </a:r>
          </a:p>
        </p:txBody>
      </p:sp>
    </p:spTree>
    <p:extLst>
      <p:ext uri="{BB962C8B-B14F-4D97-AF65-F5344CB8AC3E}">
        <p14:creationId xmlns:p14="http://schemas.microsoft.com/office/powerpoint/2010/main" val="39833999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92925" y="624110"/>
            <a:ext cx="8911687" cy="1010726"/>
          </a:xfrm>
        </p:spPr>
        <p:txBody>
          <a:bodyPr>
            <a:normAutofit/>
          </a:bodyPr>
          <a:lstStyle/>
          <a:p>
            <a:r>
              <a:rPr lang="en-US" sz="3200" b="1" dirty="0" smtClean="0">
                <a:latin typeface="Times New Roman" panose="02020603050405020304" pitchFamily="18" charset="0"/>
                <a:cs typeface="Times New Roman" panose="02020603050405020304" pitchFamily="18" charset="0"/>
              </a:rPr>
              <a:t>Introduction</a:t>
            </a:r>
            <a:endParaRPr lang="en-US" sz="3200" b="1" dirty="0"/>
          </a:p>
        </p:txBody>
      </p:sp>
      <p:sp>
        <p:nvSpPr>
          <p:cNvPr id="3" name="Content Placeholder 2"/>
          <p:cNvSpPr>
            <a:spLocks noGrp="1"/>
          </p:cNvSpPr>
          <p:nvPr>
            <p:ph idx="1"/>
          </p:nvPr>
        </p:nvSpPr>
        <p:spPr>
          <a:xfrm>
            <a:off x="2592925" y="1634836"/>
            <a:ext cx="8915400" cy="3777622"/>
          </a:xfrm>
        </p:spPr>
        <p:txBody>
          <a:bodyPr>
            <a:noAutofit/>
          </a:bodyPr>
          <a:lstStyle/>
          <a:p>
            <a:r>
              <a:rPr lang="en-US" dirty="0">
                <a:latin typeface="Times New Roman" panose="02020603050405020304" pitchFamily="18" charset="0"/>
                <a:cs typeface="Times New Roman" panose="02020603050405020304" pitchFamily="18" charset="0"/>
              </a:rPr>
              <a:t>Mercy Medical </a:t>
            </a:r>
            <a:r>
              <a:rPr lang="en-US" dirty="0" smtClean="0">
                <a:latin typeface="Times New Roman" panose="02020603050405020304" pitchFamily="18" charset="0"/>
                <a:cs typeface="Times New Roman" panose="02020603050405020304" pitchFamily="18" charset="0"/>
              </a:rPr>
              <a:t>Center has several underperforming </a:t>
            </a:r>
            <a:r>
              <a:rPr lang="en-US" dirty="0">
                <a:latin typeface="Times New Roman" panose="02020603050405020304" pitchFamily="18" charset="0"/>
                <a:cs typeface="Times New Roman" panose="02020603050405020304" pitchFamily="18" charset="0"/>
              </a:rPr>
              <a:t>metrics. </a:t>
            </a:r>
            <a:endParaRPr lang="en-US" dirty="0" smtClean="0">
              <a:latin typeface="Times New Roman" panose="02020603050405020304" pitchFamily="18" charset="0"/>
              <a:cs typeface="Times New Roman" panose="02020603050405020304" pitchFamily="18" charset="0"/>
            </a:endParaRPr>
          </a:p>
          <a:p>
            <a:r>
              <a:rPr lang="en-US" dirty="0" smtClean="0">
                <a:latin typeface="Times New Roman" panose="02020603050405020304" pitchFamily="18" charset="0"/>
                <a:cs typeface="Times New Roman" panose="02020603050405020304" pitchFamily="18" charset="0"/>
              </a:rPr>
              <a:t>It posts low diabetes </a:t>
            </a:r>
            <a:r>
              <a:rPr lang="en-US" dirty="0">
                <a:latin typeface="Times New Roman" panose="02020603050405020304" pitchFamily="18" charset="0"/>
                <a:cs typeface="Times New Roman" panose="02020603050405020304" pitchFamily="18" charset="0"/>
              </a:rPr>
              <a:t>performance against local, state, and federal </a:t>
            </a:r>
            <a:r>
              <a:rPr lang="en-US" dirty="0" smtClean="0">
                <a:latin typeface="Times New Roman" panose="02020603050405020304" pitchFamily="18" charset="0"/>
                <a:cs typeface="Times New Roman" panose="02020603050405020304" pitchFamily="18" charset="0"/>
              </a:rPr>
              <a:t>policies. </a:t>
            </a:r>
          </a:p>
          <a:p>
            <a:r>
              <a:rPr lang="en-US" dirty="0" smtClean="0">
                <a:latin typeface="Times New Roman" panose="02020603050405020304" pitchFamily="18" charset="0"/>
                <a:cs typeface="Times New Roman" panose="02020603050405020304" pitchFamily="18" charset="0"/>
              </a:rPr>
              <a:t>HgbA1c </a:t>
            </a:r>
            <a:r>
              <a:rPr lang="en-US" dirty="0">
                <a:latin typeface="Times New Roman" panose="02020603050405020304" pitchFamily="18" charset="0"/>
                <a:cs typeface="Times New Roman" panose="02020603050405020304" pitchFamily="18" charset="0"/>
              </a:rPr>
              <a:t>screening </a:t>
            </a:r>
            <a:r>
              <a:rPr lang="en-US" dirty="0" smtClean="0">
                <a:latin typeface="Times New Roman" panose="02020603050405020304" pitchFamily="18" charset="0"/>
                <a:cs typeface="Times New Roman" panose="02020603050405020304" pitchFamily="18" charset="0"/>
              </a:rPr>
              <a:t>compliance is very low at Mercy Medical Center. </a:t>
            </a:r>
          </a:p>
          <a:p>
            <a:r>
              <a:rPr lang="en-US" dirty="0" smtClean="0">
                <a:latin typeface="Times New Roman" panose="02020603050405020304" pitchFamily="18" charset="0"/>
                <a:cs typeface="Times New Roman" panose="02020603050405020304" pitchFamily="18" charset="0"/>
              </a:rPr>
              <a:t>This is a presentation to the Hospital administrator.</a:t>
            </a:r>
          </a:p>
          <a:p>
            <a:r>
              <a:rPr lang="en-US" dirty="0" smtClean="0">
                <a:latin typeface="Times New Roman" panose="02020603050405020304" pitchFamily="18" charset="0"/>
                <a:cs typeface="Times New Roman" panose="02020603050405020304" pitchFamily="18" charset="0"/>
              </a:rPr>
              <a:t>It recommends policy </a:t>
            </a:r>
            <a:r>
              <a:rPr lang="en-US" dirty="0">
                <a:latin typeface="Times New Roman" panose="02020603050405020304" pitchFamily="18" charset="0"/>
                <a:cs typeface="Times New Roman" panose="02020603050405020304" pitchFamily="18" charset="0"/>
              </a:rPr>
              <a:t>changes and creating new practice guidelines to meet the recommended benchmarks in </a:t>
            </a:r>
            <a:r>
              <a:rPr lang="en-US" dirty="0" smtClean="0">
                <a:latin typeface="Times New Roman" panose="02020603050405020304" pitchFamily="18" charset="0"/>
                <a:cs typeface="Times New Roman" panose="02020603050405020304" pitchFamily="18" charset="0"/>
              </a:rPr>
              <a:t>HgbA1c screening. </a:t>
            </a:r>
            <a:endParaRPr lang="en-US"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561956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92925" y="624109"/>
            <a:ext cx="8911687" cy="608945"/>
          </a:xfrm>
        </p:spPr>
        <p:txBody>
          <a:bodyPr>
            <a:noAutofit/>
          </a:bodyPr>
          <a:lstStyle/>
          <a:p>
            <a:r>
              <a:rPr lang="en-US" sz="3200" b="1" dirty="0" smtClean="0">
                <a:latin typeface="Times New Roman" panose="02020603050405020304" pitchFamily="18" charset="0"/>
                <a:cs typeface="Times New Roman" panose="02020603050405020304" pitchFamily="18" charset="0"/>
              </a:rPr>
              <a:t>Current Performance and Shortfalls</a:t>
            </a:r>
            <a:endParaRPr lang="en-US" sz="3200" b="1" dirty="0">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a:xfrm>
            <a:off x="2589212" y="1427018"/>
            <a:ext cx="8915400" cy="4655127"/>
          </a:xfrm>
        </p:spPr>
        <p:txBody>
          <a:bodyPr>
            <a:normAutofit/>
          </a:bodyPr>
          <a:lstStyle/>
          <a:p>
            <a:r>
              <a:rPr lang="en-US" dirty="0" smtClean="0">
                <a:latin typeface="Times New Roman" panose="02020603050405020304" pitchFamily="18" charset="0"/>
                <a:cs typeface="Times New Roman" panose="02020603050405020304" pitchFamily="18" charset="0"/>
              </a:rPr>
              <a:t>There exists state, local, and federal policies and guidelines for managing diabetes.  </a:t>
            </a:r>
          </a:p>
          <a:p>
            <a:r>
              <a:rPr lang="en-US" dirty="0" smtClean="0">
                <a:latin typeface="Times New Roman" panose="02020603050405020304" pitchFamily="18" charset="0"/>
                <a:cs typeface="Times New Roman" panose="02020603050405020304" pitchFamily="18" charset="0"/>
              </a:rPr>
              <a:t>They include regulations by the </a:t>
            </a:r>
            <a:r>
              <a:rPr lang="en-US" dirty="0">
                <a:latin typeface="Times New Roman" panose="02020603050405020304" pitchFamily="18" charset="0"/>
                <a:cs typeface="Times New Roman" panose="02020603050405020304" pitchFamily="18" charset="0"/>
              </a:rPr>
              <a:t>American Diabetes Association (</a:t>
            </a:r>
            <a:r>
              <a:rPr lang="en-US" dirty="0" smtClean="0">
                <a:latin typeface="Times New Roman" panose="02020603050405020304" pitchFamily="18" charset="0"/>
                <a:cs typeface="Times New Roman" panose="02020603050405020304" pitchFamily="18" charset="0"/>
              </a:rPr>
              <a:t>ADA) and the Affordable </a:t>
            </a:r>
            <a:r>
              <a:rPr lang="en-US" dirty="0">
                <a:latin typeface="Times New Roman" panose="02020603050405020304" pitchFamily="18" charset="0"/>
                <a:cs typeface="Times New Roman" panose="02020603050405020304" pitchFamily="18" charset="0"/>
              </a:rPr>
              <a:t>Care Act of </a:t>
            </a:r>
            <a:r>
              <a:rPr lang="en-US" dirty="0" smtClean="0">
                <a:latin typeface="Times New Roman" panose="02020603050405020304" pitchFamily="18" charset="0"/>
                <a:cs typeface="Times New Roman" panose="02020603050405020304" pitchFamily="18" charset="0"/>
              </a:rPr>
              <a:t>2010.</a:t>
            </a:r>
          </a:p>
          <a:p>
            <a:r>
              <a:rPr lang="en-US" dirty="0" smtClean="0">
                <a:latin typeface="Times New Roman" panose="02020603050405020304" pitchFamily="18" charset="0"/>
                <a:cs typeface="Times New Roman" panose="02020603050405020304" pitchFamily="18" charset="0"/>
              </a:rPr>
              <a:t>HgbA1c </a:t>
            </a:r>
            <a:r>
              <a:rPr lang="en-US" dirty="0">
                <a:latin typeface="Times New Roman" panose="02020603050405020304" pitchFamily="18" charset="0"/>
                <a:cs typeface="Times New Roman" panose="02020603050405020304" pitchFamily="18" charset="0"/>
              </a:rPr>
              <a:t>screening is vital in </a:t>
            </a:r>
            <a:r>
              <a:rPr lang="en-US" dirty="0" smtClean="0">
                <a:latin typeface="Times New Roman" panose="02020603050405020304" pitchFamily="18" charset="0"/>
                <a:cs typeface="Times New Roman" panose="02020603050405020304" pitchFamily="18" charset="0"/>
              </a:rPr>
              <a:t>managing diabetes.</a:t>
            </a:r>
          </a:p>
          <a:p>
            <a:r>
              <a:rPr lang="en-US" dirty="0" smtClean="0">
                <a:latin typeface="Times New Roman" panose="02020603050405020304" pitchFamily="18" charset="0"/>
                <a:cs typeface="Times New Roman" panose="02020603050405020304" pitchFamily="18" charset="0"/>
              </a:rPr>
              <a:t>From </a:t>
            </a:r>
            <a:r>
              <a:rPr lang="en-US" dirty="0">
                <a:latin typeface="Times New Roman" panose="02020603050405020304" pitchFamily="18" charset="0"/>
                <a:cs typeface="Times New Roman" panose="02020603050405020304" pitchFamily="18" charset="0"/>
              </a:rPr>
              <a:t>the first quarter of 2018 up to the first quarter of 2019, Mercy Medical Center reported a steady </a:t>
            </a:r>
            <a:r>
              <a:rPr lang="en-US" dirty="0" smtClean="0">
                <a:latin typeface="Times New Roman" panose="02020603050405020304" pitchFamily="18" charset="0"/>
                <a:cs typeface="Times New Roman" panose="02020603050405020304" pitchFamily="18" charset="0"/>
              </a:rPr>
              <a:t>increase in HgbA1c screening.</a:t>
            </a:r>
          </a:p>
          <a:p>
            <a:r>
              <a:rPr lang="en-US" dirty="0" smtClean="0">
                <a:latin typeface="Times New Roman" panose="02020603050405020304" pitchFamily="18" charset="0"/>
                <a:cs typeface="Times New Roman" panose="02020603050405020304" pitchFamily="18" charset="0"/>
              </a:rPr>
              <a:t>The compliance </a:t>
            </a:r>
            <a:r>
              <a:rPr lang="en-US" dirty="0">
                <a:latin typeface="Times New Roman" panose="02020603050405020304" pitchFamily="18" charset="0"/>
                <a:cs typeface="Times New Roman" panose="02020603050405020304" pitchFamily="18" charset="0"/>
              </a:rPr>
              <a:t>rate dropped </a:t>
            </a:r>
            <a:r>
              <a:rPr lang="en-US" dirty="0" smtClean="0">
                <a:latin typeface="Times New Roman" panose="02020603050405020304" pitchFamily="18" charset="0"/>
                <a:cs typeface="Times New Roman" panose="02020603050405020304" pitchFamily="18" charset="0"/>
              </a:rPr>
              <a:t>by </a:t>
            </a:r>
            <a:r>
              <a:rPr lang="en-US" dirty="0">
                <a:latin typeface="Times New Roman" panose="02020603050405020304" pitchFamily="18" charset="0"/>
                <a:cs typeface="Times New Roman" panose="02020603050405020304" pitchFamily="18" charset="0"/>
              </a:rPr>
              <a:t>32%, 13%, and 6% in the subsequent quarters. </a:t>
            </a:r>
            <a:endParaRPr lang="en-US" dirty="0" smtClean="0">
              <a:latin typeface="Times New Roman" panose="02020603050405020304" pitchFamily="18" charset="0"/>
              <a:cs typeface="Times New Roman" panose="02020603050405020304" pitchFamily="18" charset="0"/>
            </a:endParaRPr>
          </a:p>
          <a:p>
            <a:r>
              <a:rPr lang="en-US" dirty="0" smtClean="0">
                <a:latin typeface="Times New Roman" panose="02020603050405020304" pitchFamily="18" charset="0"/>
                <a:cs typeface="Times New Roman" panose="02020603050405020304" pitchFamily="18" charset="0"/>
              </a:rPr>
              <a:t>The reduction in compliance has negative effects</a:t>
            </a:r>
            <a:endParaRPr lang="en-US"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33631143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b="1" dirty="0" smtClean="0">
                <a:latin typeface="Times New Roman" panose="02020603050405020304" pitchFamily="18" charset="0"/>
                <a:cs typeface="Times New Roman" panose="02020603050405020304" pitchFamily="18" charset="0"/>
              </a:rPr>
              <a:t>HgbA1c </a:t>
            </a:r>
            <a:r>
              <a:rPr lang="en-US" sz="3200" b="1" dirty="0">
                <a:latin typeface="Times New Roman" panose="02020603050405020304" pitchFamily="18" charset="0"/>
                <a:cs typeface="Times New Roman" panose="02020603050405020304" pitchFamily="18" charset="0"/>
              </a:rPr>
              <a:t>Screening Analysis</a:t>
            </a:r>
          </a:p>
        </p:txBody>
      </p:sp>
      <p:sp>
        <p:nvSpPr>
          <p:cNvPr id="3" name="Content Placeholder 2"/>
          <p:cNvSpPr>
            <a:spLocks noGrp="1"/>
          </p:cNvSpPr>
          <p:nvPr>
            <p:ph idx="1"/>
          </p:nvPr>
        </p:nvSpPr>
        <p:spPr>
          <a:xfrm>
            <a:off x="2492230" y="1371600"/>
            <a:ext cx="8915400" cy="3777622"/>
          </a:xfrm>
        </p:spPr>
        <p:txBody>
          <a:bodyPr>
            <a:normAutofit/>
          </a:bodyPr>
          <a:lstStyle/>
          <a:p>
            <a:r>
              <a:rPr lang="en-US" dirty="0">
                <a:latin typeface="Times New Roman" panose="02020603050405020304" pitchFamily="18" charset="0"/>
                <a:cs typeface="Times New Roman" panose="02020603050405020304" pitchFamily="18" charset="0"/>
              </a:rPr>
              <a:t>The organization </a:t>
            </a:r>
            <a:r>
              <a:rPr lang="en-US" dirty="0" smtClean="0">
                <a:latin typeface="Times New Roman" panose="02020603050405020304" pitchFamily="18" charset="0"/>
                <a:cs typeface="Times New Roman" panose="02020603050405020304" pitchFamily="18" charset="0"/>
              </a:rPr>
              <a:t>faces two </a:t>
            </a:r>
            <a:r>
              <a:rPr lang="en-US" dirty="0">
                <a:latin typeface="Times New Roman" panose="02020603050405020304" pitchFamily="18" charset="0"/>
                <a:cs typeface="Times New Roman" panose="02020603050405020304" pitchFamily="18" charset="0"/>
              </a:rPr>
              <a:t>main challenges that contribute to diabetes performance quality non-compliance. </a:t>
            </a:r>
            <a:endParaRPr lang="en-US" dirty="0" smtClean="0">
              <a:latin typeface="Times New Roman" panose="02020603050405020304" pitchFamily="18" charset="0"/>
              <a:cs typeface="Times New Roman" panose="02020603050405020304" pitchFamily="18" charset="0"/>
            </a:endParaRPr>
          </a:p>
          <a:p>
            <a:r>
              <a:rPr lang="en-US" dirty="0" smtClean="0">
                <a:latin typeface="Times New Roman" panose="02020603050405020304" pitchFamily="18" charset="0"/>
                <a:cs typeface="Times New Roman" panose="02020603050405020304" pitchFamily="18" charset="0"/>
              </a:rPr>
              <a:t>They are understaffing and patient cultural differences. </a:t>
            </a:r>
          </a:p>
          <a:p>
            <a:r>
              <a:rPr lang="en-US" dirty="0" smtClean="0">
                <a:latin typeface="Times New Roman" panose="02020603050405020304" pitchFamily="18" charset="0"/>
                <a:cs typeface="Times New Roman" panose="02020603050405020304" pitchFamily="18" charset="0"/>
              </a:rPr>
              <a:t>Organizations need licensed nurses</a:t>
            </a:r>
            <a:r>
              <a:rPr lang="en-US" dirty="0">
                <a:latin typeface="Times New Roman" panose="02020603050405020304" pitchFamily="18" charset="0"/>
                <a:cs typeface="Times New Roman" panose="02020603050405020304" pitchFamily="18" charset="0"/>
              </a:rPr>
              <a:t>, registered nurses, and other personnel </a:t>
            </a:r>
            <a:r>
              <a:rPr lang="en-US" dirty="0" smtClean="0">
                <a:latin typeface="Times New Roman" panose="02020603050405020304" pitchFamily="18" charset="0"/>
                <a:cs typeface="Times New Roman" panose="02020603050405020304" pitchFamily="18" charset="0"/>
              </a:rPr>
              <a:t>to </a:t>
            </a:r>
            <a:r>
              <a:rPr lang="en-US" dirty="0">
                <a:latin typeface="Times New Roman" panose="02020603050405020304" pitchFamily="18" charset="0"/>
                <a:cs typeface="Times New Roman" panose="02020603050405020304" pitchFamily="18" charset="0"/>
              </a:rPr>
              <a:t>perform HgbA1c screening. </a:t>
            </a:r>
            <a:endParaRPr lang="en-US" dirty="0" smtClean="0">
              <a:latin typeface="Times New Roman" panose="02020603050405020304" pitchFamily="18" charset="0"/>
              <a:cs typeface="Times New Roman" panose="02020603050405020304" pitchFamily="18" charset="0"/>
            </a:endParaRPr>
          </a:p>
          <a:p>
            <a:r>
              <a:rPr lang="en-US" dirty="0" smtClean="0">
                <a:latin typeface="Times New Roman" panose="02020603050405020304" pitchFamily="18" charset="0"/>
                <a:cs typeface="Times New Roman" panose="02020603050405020304" pitchFamily="18" charset="0"/>
              </a:rPr>
              <a:t>In </a:t>
            </a:r>
            <a:r>
              <a:rPr lang="en-US" dirty="0">
                <a:latin typeface="Times New Roman" panose="02020603050405020304" pitchFamily="18" charset="0"/>
                <a:cs typeface="Times New Roman" panose="02020603050405020304" pitchFamily="18" charset="0"/>
              </a:rPr>
              <a:t>quarters where the organization reported low compliance rates, most units were understaffed by 40%. </a:t>
            </a:r>
          </a:p>
          <a:p>
            <a:r>
              <a:rPr lang="en-US" dirty="0">
                <a:latin typeface="Times New Roman" panose="02020603050405020304" pitchFamily="18" charset="0"/>
                <a:cs typeface="Times New Roman" panose="02020603050405020304" pitchFamily="18" charset="0"/>
              </a:rPr>
              <a:t>Another challenge is cultural diversity in the community. </a:t>
            </a:r>
            <a:endParaRPr lang="en-US" dirty="0" smtClean="0">
              <a:latin typeface="Times New Roman" panose="02020603050405020304" pitchFamily="18" charset="0"/>
              <a:cs typeface="Times New Roman" panose="02020603050405020304" pitchFamily="18" charset="0"/>
            </a:endParaRPr>
          </a:p>
          <a:p>
            <a:r>
              <a:rPr lang="en-US" dirty="0" smtClean="0">
                <a:latin typeface="Times New Roman" panose="02020603050405020304" pitchFamily="18" charset="0"/>
                <a:cs typeface="Times New Roman" panose="02020603050405020304" pitchFamily="18" charset="0"/>
              </a:rPr>
              <a:t>This leads to issues such as language barriers and non-clinical cultural beliefs. </a:t>
            </a:r>
          </a:p>
          <a:p>
            <a:r>
              <a:rPr lang="en-US" dirty="0" smtClean="0">
                <a:latin typeface="Times New Roman" panose="02020603050405020304" pitchFamily="18" charset="0"/>
                <a:cs typeface="Times New Roman" panose="02020603050405020304" pitchFamily="18" charset="0"/>
              </a:rPr>
              <a:t>Nurses </a:t>
            </a:r>
            <a:r>
              <a:rPr lang="en-US" dirty="0">
                <a:latin typeface="Times New Roman" panose="02020603050405020304" pitchFamily="18" charset="0"/>
                <a:cs typeface="Times New Roman" panose="02020603050405020304" pitchFamily="18" charset="0"/>
              </a:rPr>
              <a:t>experience challenges in comprehending what patients are </a:t>
            </a:r>
            <a:r>
              <a:rPr lang="en-US" dirty="0" smtClean="0">
                <a:latin typeface="Times New Roman" panose="02020603050405020304" pitchFamily="18" charset="0"/>
                <a:cs typeface="Times New Roman" panose="02020603050405020304" pitchFamily="18" charset="0"/>
              </a:rPr>
              <a:t>communicating.</a:t>
            </a:r>
            <a:endParaRPr lang="en-US"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85805275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92925" y="624110"/>
            <a:ext cx="8911687" cy="858326"/>
          </a:xfrm>
        </p:spPr>
        <p:txBody>
          <a:bodyPr>
            <a:noAutofit/>
          </a:bodyPr>
          <a:lstStyle/>
          <a:p>
            <a:r>
              <a:rPr lang="en-US" sz="3200" b="1" dirty="0">
                <a:latin typeface="Times New Roman" panose="02020603050405020304" pitchFamily="18" charset="0"/>
                <a:cs typeface="Times New Roman" panose="02020603050405020304" pitchFamily="18" charset="0"/>
              </a:rPr>
              <a:t>Policy and Practice Guidelines for Increasing HgbA1c Screening</a:t>
            </a:r>
            <a:endParaRPr lang="en-US" sz="3200" b="1" dirty="0">
              <a:solidFill>
                <a:srgbClr val="00B0F0"/>
              </a:solidFill>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a:xfrm>
            <a:off x="2589212" y="1731817"/>
            <a:ext cx="8915400" cy="4003963"/>
          </a:xfrm>
        </p:spPr>
        <p:txBody>
          <a:bodyPr>
            <a:normAutofit/>
          </a:bodyPr>
          <a:lstStyle/>
          <a:p>
            <a:pPr marL="0" indent="0">
              <a:buNone/>
            </a:pPr>
            <a:r>
              <a:rPr lang="en-US" b="1" dirty="0">
                <a:latin typeface="Times New Roman" panose="02020603050405020304" pitchFamily="18" charset="0"/>
                <a:cs typeface="Times New Roman" panose="02020603050405020304" pitchFamily="18" charset="0"/>
              </a:rPr>
              <a:t>Policy statement</a:t>
            </a:r>
            <a:endParaRPr lang="en-US" dirty="0">
              <a:latin typeface="Times New Roman" panose="02020603050405020304" pitchFamily="18" charset="0"/>
              <a:cs typeface="Times New Roman" panose="02020603050405020304" pitchFamily="18" charset="0"/>
            </a:endParaRPr>
          </a:p>
          <a:p>
            <a:r>
              <a:rPr lang="en-US" dirty="0" smtClean="0">
                <a:latin typeface="Times New Roman" panose="02020603050405020304" pitchFamily="18" charset="0"/>
                <a:cs typeface="Times New Roman" panose="02020603050405020304" pitchFamily="18" charset="0"/>
              </a:rPr>
              <a:t>“Reduced </a:t>
            </a:r>
            <a:r>
              <a:rPr lang="en-US" dirty="0">
                <a:latin typeface="Times New Roman" panose="02020603050405020304" pitchFamily="18" charset="0"/>
                <a:cs typeface="Times New Roman" panose="02020603050405020304" pitchFamily="18" charset="0"/>
              </a:rPr>
              <a:t>compliance in HgbA1c Screening poses a risk to diabetes management and control</a:t>
            </a:r>
            <a:r>
              <a:rPr lang="en-US" dirty="0" smtClean="0">
                <a:latin typeface="Times New Roman" panose="02020603050405020304" pitchFamily="18" charset="0"/>
                <a:cs typeface="Times New Roman" panose="02020603050405020304" pitchFamily="18" charset="0"/>
              </a:rPr>
              <a:t>.” </a:t>
            </a:r>
          </a:p>
          <a:p>
            <a:r>
              <a:rPr lang="en-US" dirty="0" smtClean="0">
                <a:latin typeface="Times New Roman" panose="02020603050405020304" pitchFamily="18" charset="0"/>
                <a:cs typeface="Times New Roman" panose="02020603050405020304" pitchFamily="18" charset="0"/>
              </a:rPr>
              <a:t>It will guide care </a:t>
            </a:r>
            <a:r>
              <a:rPr lang="en-US" dirty="0">
                <a:latin typeface="Times New Roman" panose="02020603050405020304" pitchFamily="18" charset="0"/>
                <a:cs typeface="Times New Roman" panose="02020603050405020304" pitchFamily="18" charset="0"/>
              </a:rPr>
              <a:t>workers on overcoming the challenges contributing to non-compliance, thus increasing the screening numbers. </a:t>
            </a:r>
            <a:endParaRPr lang="en-US" dirty="0" smtClean="0">
              <a:latin typeface="Times New Roman" panose="02020603050405020304" pitchFamily="18" charset="0"/>
              <a:cs typeface="Times New Roman" panose="02020603050405020304" pitchFamily="18" charset="0"/>
            </a:endParaRPr>
          </a:p>
          <a:p>
            <a:pPr marL="0" indent="0">
              <a:buNone/>
            </a:pPr>
            <a:r>
              <a:rPr lang="en-US" b="1" dirty="0">
                <a:latin typeface="Times New Roman" panose="02020603050405020304" pitchFamily="18" charset="0"/>
                <a:cs typeface="Times New Roman" panose="02020603050405020304" pitchFamily="18" charset="0"/>
              </a:rPr>
              <a:t>Scope</a:t>
            </a:r>
            <a:endParaRPr lang="en-US" dirty="0">
              <a:latin typeface="Times New Roman" panose="02020603050405020304" pitchFamily="18" charset="0"/>
              <a:cs typeface="Times New Roman" panose="02020603050405020304" pitchFamily="18" charset="0"/>
            </a:endParaRPr>
          </a:p>
          <a:p>
            <a:r>
              <a:rPr lang="en-US" dirty="0">
                <a:latin typeface="Times New Roman" panose="02020603050405020304" pitchFamily="18" charset="0"/>
                <a:cs typeface="Times New Roman" panose="02020603050405020304" pitchFamily="18" charset="0"/>
              </a:rPr>
              <a:t>This policy applies to diabetes specialist nurses, physicians, nutritionists, and allied care </a:t>
            </a:r>
            <a:r>
              <a:rPr lang="en-US" dirty="0" smtClean="0">
                <a:latin typeface="Times New Roman" panose="02020603050405020304" pitchFamily="18" charset="0"/>
                <a:cs typeface="Times New Roman" panose="02020603050405020304" pitchFamily="18" charset="0"/>
              </a:rPr>
              <a:t>workers.</a:t>
            </a:r>
          </a:p>
          <a:p>
            <a:r>
              <a:rPr lang="en-US" dirty="0" smtClean="0">
                <a:latin typeface="Times New Roman" panose="02020603050405020304" pitchFamily="18" charset="0"/>
                <a:cs typeface="Times New Roman" panose="02020603050405020304" pitchFamily="18" charset="0"/>
              </a:rPr>
              <a:t>Also applies to other stakeholders in the hospital.  </a:t>
            </a:r>
            <a:endParaRPr lang="en-US"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43798718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92925" y="624110"/>
            <a:ext cx="8911687" cy="789054"/>
          </a:xfrm>
        </p:spPr>
        <p:txBody>
          <a:bodyPr>
            <a:normAutofit/>
          </a:bodyPr>
          <a:lstStyle/>
          <a:p>
            <a:r>
              <a:rPr lang="en-US" sz="3200" b="1" dirty="0" smtClean="0">
                <a:latin typeface="Times New Roman" panose="02020603050405020304" pitchFamily="18" charset="0"/>
                <a:cs typeface="Times New Roman" panose="02020603050405020304" pitchFamily="18" charset="0"/>
              </a:rPr>
              <a:t>Proposed Practice </a:t>
            </a:r>
            <a:r>
              <a:rPr lang="en-US" sz="3200" b="1" dirty="0">
                <a:latin typeface="Times New Roman" panose="02020603050405020304" pitchFamily="18" charset="0"/>
                <a:cs typeface="Times New Roman" panose="02020603050405020304" pitchFamily="18" charset="0"/>
              </a:rPr>
              <a:t>Guidelines</a:t>
            </a:r>
          </a:p>
        </p:txBody>
      </p:sp>
      <p:sp>
        <p:nvSpPr>
          <p:cNvPr id="3" name="Text Placeholder 2"/>
          <p:cNvSpPr>
            <a:spLocks noGrp="1"/>
          </p:cNvSpPr>
          <p:nvPr>
            <p:ph idx="1"/>
          </p:nvPr>
        </p:nvSpPr>
        <p:spPr>
          <a:xfrm>
            <a:off x="2482088" y="1295400"/>
            <a:ext cx="8915400" cy="4440382"/>
          </a:xfrm>
        </p:spPr>
        <p:txBody>
          <a:bodyPr>
            <a:noAutofit/>
          </a:bodyPr>
          <a:lstStyle/>
          <a:p>
            <a:r>
              <a:rPr lang="en-US" dirty="0" smtClean="0">
                <a:solidFill>
                  <a:schemeClr val="tx1"/>
                </a:solidFill>
                <a:latin typeface="Times New Roman" panose="02020603050405020304" pitchFamily="18" charset="0"/>
                <a:cs typeface="Times New Roman" panose="02020603050405020304" pitchFamily="18" charset="0"/>
              </a:rPr>
              <a:t>Form an </a:t>
            </a:r>
            <a:r>
              <a:rPr lang="en-US" dirty="0">
                <a:solidFill>
                  <a:schemeClr val="tx1"/>
                </a:solidFill>
                <a:latin typeface="Times New Roman" panose="02020603050405020304" pitchFamily="18" charset="0"/>
                <a:cs typeface="Times New Roman" panose="02020603050405020304" pitchFamily="18" charset="0"/>
              </a:rPr>
              <a:t>integrated team of diabetes specialist nurses and diabetes </a:t>
            </a:r>
            <a:r>
              <a:rPr lang="en-US" dirty="0" smtClean="0">
                <a:solidFill>
                  <a:schemeClr val="tx1"/>
                </a:solidFill>
                <a:latin typeface="Times New Roman" panose="02020603050405020304" pitchFamily="18" charset="0"/>
                <a:cs typeface="Times New Roman" panose="02020603050405020304" pitchFamily="18" charset="0"/>
              </a:rPr>
              <a:t>physicians.</a:t>
            </a:r>
          </a:p>
          <a:p>
            <a:r>
              <a:rPr lang="en-US" dirty="0" smtClean="0">
                <a:solidFill>
                  <a:schemeClr val="tx1"/>
                </a:solidFill>
                <a:latin typeface="Times New Roman" panose="02020603050405020304" pitchFamily="18" charset="0"/>
                <a:cs typeface="Times New Roman" panose="02020603050405020304" pitchFamily="18" charset="0"/>
              </a:rPr>
              <a:t>Develop and implement </a:t>
            </a:r>
            <a:r>
              <a:rPr lang="en-US" dirty="0" smtClean="0">
                <a:latin typeface="Times New Roman" panose="02020603050405020304" pitchFamily="18" charset="0"/>
                <a:cs typeface="Times New Roman" panose="02020603050405020304" pitchFamily="18" charset="0"/>
              </a:rPr>
              <a:t>a </a:t>
            </a:r>
            <a:r>
              <a:rPr lang="en-US" dirty="0">
                <a:latin typeface="Times New Roman" panose="02020603050405020304" pitchFamily="18" charset="0"/>
                <a:cs typeface="Times New Roman" panose="02020603050405020304" pitchFamily="18" charset="0"/>
              </a:rPr>
              <a:t>patient outreach </a:t>
            </a:r>
            <a:r>
              <a:rPr lang="en-US" dirty="0" smtClean="0">
                <a:latin typeface="Times New Roman" panose="02020603050405020304" pitchFamily="18" charset="0"/>
                <a:cs typeface="Times New Roman" panose="02020603050405020304" pitchFamily="18" charset="0"/>
              </a:rPr>
              <a:t>program.</a:t>
            </a:r>
          </a:p>
          <a:p>
            <a:r>
              <a:rPr lang="en-US" dirty="0" smtClean="0">
                <a:solidFill>
                  <a:schemeClr val="tx1"/>
                </a:solidFill>
                <a:latin typeface="Times New Roman" panose="02020603050405020304" pitchFamily="18" charset="0"/>
                <a:cs typeface="Times New Roman" panose="02020603050405020304" pitchFamily="18" charset="0"/>
              </a:rPr>
              <a:t>Develop new practice guidelines based on the outreach program.</a:t>
            </a:r>
          </a:p>
          <a:p>
            <a:r>
              <a:rPr lang="en-US" dirty="0" smtClean="0">
                <a:solidFill>
                  <a:schemeClr val="tx1"/>
                </a:solidFill>
                <a:latin typeface="Times New Roman" panose="02020603050405020304" pitchFamily="18" charset="0"/>
                <a:cs typeface="Times New Roman" panose="02020603050405020304" pitchFamily="18" charset="0"/>
              </a:rPr>
              <a:t>Emphasize on patient education. </a:t>
            </a:r>
          </a:p>
          <a:p>
            <a:r>
              <a:rPr lang="en-US" dirty="0">
                <a:latin typeface="Times New Roman" panose="02020603050405020304" pitchFamily="18" charset="0"/>
                <a:cs typeface="Times New Roman" panose="02020603050405020304" pitchFamily="18" charset="0"/>
              </a:rPr>
              <a:t>Other practices include peer support, family health support, glycemic control, blood pressure control, </a:t>
            </a:r>
            <a:r>
              <a:rPr lang="en-US" dirty="0" err="1">
                <a:latin typeface="Times New Roman" panose="02020603050405020304" pitchFamily="18" charset="0"/>
                <a:cs typeface="Times New Roman" panose="02020603050405020304" pitchFamily="18" charset="0"/>
              </a:rPr>
              <a:t>lipidaemia</a:t>
            </a:r>
            <a:r>
              <a:rPr lang="en-US" dirty="0">
                <a:latin typeface="Times New Roman" panose="02020603050405020304" pitchFamily="18" charset="0"/>
                <a:cs typeface="Times New Roman" panose="02020603050405020304" pitchFamily="18" charset="0"/>
              </a:rPr>
              <a:t> control, and lifestyle changes. </a:t>
            </a:r>
            <a:r>
              <a:rPr lang="en-US" dirty="0" smtClean="0">
                <a:solidFill>
                  <a:schemeClr val="tx1"/>
                </a:solidFill>
                <a:latin typeface="Times New Roman" panose="02020603050405020304" pitchFamily="18" charset="0"/>
                <a:cs typeface="Times New Roman" panose="02020603050405020304" pitchFamily="18" charset="0"/>
              </a:rPr>
              <a:t> </a:t>
            </a:r>
          </a:p>
          <a:p>
            <a:r>
              <a:rPr lang="en-US" dirty="0" smtClean="0">
                <a:solidFill>
                  <a:schemeClr val="tx1"/>
                </a:solidFill>
                <a:latin typeface="Times New Roman" panose="02020603050405020304" pitchFamily="18" charset="0"/>
                <a:cs typeface="Times New Roman" panose="02020603050405020304" pitchFamily="18" charset="0"/>
              </a:rPr>
              <a:t>Guidelines Include:</a:t>
            </a:r>
          </a:p>
          <a:p>
            <a:pPr lvl="1">
              <a:buFont typeface="Arial" panose="020B0604020202020204" pitchFamily="34" charset="0"/>
              <a:buChar char="•"/>
            </a:pPr>
            <a:r>
              <a:rPr lang="en-US" sz="1800" dirty="0">
                <a:latin typeface="Times New Roman" panose="02020603050405020304" pitchFamily="18" charset="0"/>
                <a:cs typeface="Times New Roman" panose="02020603050405020304" pitchFamily="18" charset="0"/>
              </a:rPr>
              <a:t>R</a:t>
            </a:r>
            <a:r>
              <a:rPr lang="en-US" sz="1800" dirty="0" smtClean="0">
                <a:latin typeface="Times New Roman" panose="02020603050405020304" pitchFamily="18" charset="0"/>
                <a:cs typeface="Times New Roman" panose="02020603050405020304" pitchFamily="18" charset="0"/>
              </a:rPr>
              <a:t>especting </a:t>
            </a:r>
            <a:r>
              <a:rPr lang="en-US" sz="1800" dirty="0">
                <a:latin typeface="Times New Roman" panose="02020603050405020304" pitchFamily="18" charset="0"/>
                <a:cs typeface="Times New Roman" panose="02020603050405020304" pitchFamily="18" charset="0"/>
              </a:rPr>
              <a:t>evidence-based </a:t>
            </a:r>
            <a:r>
              <a:rPr lang="en-US" sz="1800" dirty="0" smtClean="0">
                <a:latin typeface="Times New Roman" panose="02020603050405020304" pitchFamily="18" charset="0"/>
                <a:cs typeface="Times New Roman" panose="02020603050405020304" pitchFamily="18" charset="0"/>
              </a:rPr>
              <a:t>practices.</a:t>
            </a:r>
            <a:endParaRPr lang="en-US" sz="1800" dirty="0" smtClean="0">
              <a:latin typeface="Times New Roman" panose="02020603050405020304" pitchFamily="18" charset="0"/>
              <a:cs typeface="Times New Roman" panose="02020603050405020304" pitchFamily="18" charset="0"/>
            </a:endParaRPr>
          </a:p>
          <a:p>
            <a:pPr lvl="1">
              <a:buFont typeface="Arial" panose="020B0604020202020204" pitchFamily="34" charset="0"/>
              <a:buChar char="•"/>
            </a:pPr>
            <a:r>
              <a:rPr lang="en-US" sz="1800" dirty="0">
                <a:latin typeface="Times New Roman" panose="02020603050405020304" pitchFamily="18" charset="0"/>
                <a:cs typeface="Times New Roman" panose="02020603050405020304" pitchFamily="18" charset="0"/>
              </a:rPr>
              <a:t>E</a:t>
            </a:r>
            <a:r>
              <a:rPr lang="en-US" sz="1800" dirty="0" smtClean="0">
                <a:latin typeface="Times New Roman" panose="02020603050405020304" pitchFamily="18" charset="0"/>
                <a:cs typeface="Times New Roman" panose="02020603050405020304" pitchFamily="18" charset="0"/>
              </a:rPr>
              <a:t>mphasizing </a:t>
            </a:r>
            <a:r>
              <a:rPr lang="en-US" sz="1800" dirty="0">
                <a:latin typeface="Times New Roman" panose="02020603050405020304" pitchFamily="18" charset="0"/>
                <a:cs typeface="Times New Roman" panose="02020603050405020304" pitchFamily="18" charset="0"/>
              </a:rPr>
              <a:t>quality </a:t>
            </a:r>
            <a:r>
              <a:rPr lang="en-US" sz="1800" dirty="0" smtClean="0">
                <a:latin typeface="Times New Roman" panose="02020603050405020304" pitchFamily="18" charset="0"/>
                <a:cs typeface="Times New Roman" panose="02020603050405020304" pitchFamily="18" charset="0"/>
              </a:rPr>
              <a:t>care.</a:t>
            </a:r>
            <a:endParaRPr lang="en-US" sz="1800" dirty="0" smtClean="0">
              <a:latin typeface="Times New Roman" panose="02020603050405020304" pitchFamily="18" charset="0"/>
              <a:cs typeface="Times New Roman" panose="02020603050405020304" pitchFamily="18" charset="0"/>
            </a:endParaRPr>
          </a:p>
          <a:p>
            <a:pPr lvl="1">
              <a:buFont typeface="Arial" panose="020B0604020202020204" pitchFamily="34" charset="0"/>
              <a:buChar char="•"/>
            </a:pPr>
            <a:r>
              <a:rPr lang="en-US" sz="1800" dirty="0">
                <a:latin typeface="Times New Roman" panose="02020603050405020304" pitchFamily="18" charset="0"/>
                <a:cs typeface="Times New Roman" panose="02020603050405020304" pitchFamily="18" charset="0"/>
              </a:rPr>
              <a:t>F</a:t>
            </a:r>
            <a:r>
              <a:rPr lang="en-US" sz="1800" dirty="0" smtClean="0">
                <a:latin typeface="Times New Roman" panose="02020603050405020304" pitchFamily="18" charset="0"/>
                <a:cs typeface="Times New Roman" panose="02020603050405020304" pitchFamily="18" charset="0"/>
              </a:rPr>
              <a:t>ostering </a:t>
            </a:r>
            <a:r>
              <a:rPr lang="en-US" sz="1800" dirty="0">
                <a:latin typeface="Times New Roman" panose="02020603050405020304" pitchFamily="18" charset="0"/>
                <a:cs typeface="Times New Roman" panose="02020603050405020304" pitchFamily="18" charset="0"/>
              </a:rPr>
              <a:t>collaboration and communication among key </a:t>
            </a:r>
            <a:r>
              <a:rPr lang="en-US" sz="1800" dirty="0" smtClean="0">
                <a:latin typeface="Times New Roman" panose="02020603050405020304" pitchFamily="18" charset="0"/>
                <a:cs typeface="Times New Roman" panose="02020603050405020304" pitchFamily="18" charset="0"/>
              </a:rPr>
              <a:t>stakeholders.</a:t>
            </a:r>
          </a:p>
          <a:p>
            <a:pPr lvl="1">
              <a:buFont typeface="Arial" panose="020B0604020202020204" pitchFamily="34" charset="0"/>
              <a:buChar char="•"/>
            </a:pPr>
            <a:r>
              <a:rPr lang="en-US" sz="1800" dirty="0">
                <a:latin typeface="Times New Roman" panose="02020603050405020304" pitchFamily="18" charset="0"/>
                <a:cs typeface="Times New Roman" panose="02020603050405020304" pitchFamily="18" charset="0"/>
              </a:rPr>
              <a:t>R</a:t>
            </a:r>
            <a:r>
              <a:rPr lang="en-US" sz="1800" dirty="0" smtClean="0">
                <a:latin typeface="Times New Roman" panose="02020603050405020304" pitchFamily="18" charset="0"/>
                <a:cs typeface="Times New Roman" panose="02020603050405020304" pitchFamily="18" charset="0"/>
              </a:rPr>
              <a:t>espect </a:t>
            </a:r>
            <a:r>
              <a:rPr lang="en-US" sz="1800" dirty="0">
                <a:latin typeface="Times New Roman" panose="02020603050405020304" pitchFamily="18" charset="0"/>
                <a:cs typeface="Times New Roman" panose="02020603050405020304" pitchFamily="18" charset="0"/>
              </a:rPr>
              <a:t>for all involved parties, especially patients. </a:t>
            </a:r>
            <a:endParaRPr lang="en-US" sz="1800" dirty="0">
              <a:solidFill>
                <a:schemeClr val="tx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8319950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038743" y="610255"/>
            <a:ext cx="8911687" cy="955308"/>
          </a:xfrm>
        </p:spPr>
        <p:txBody>
          <a:bodyPr>
            <a:normAutofit fontScale="90000"/>
          </a:bodyPr>
          <a:lstStyle/>
          <a:p>
            <a:r>
              <a:rPr lang="en-US" b="1" dirty="0">
                <a:latin typeface="Times New Roman" panose="02020603050405020304" pitchFamily="18" charset="0"/>
                <a:cs typeface="Times New Roman" panose="02020603050405020304" pitchFamily="18" charset="0"/>
              </a:rPr>
              <a:t>How The Proposed Policy and Practice Guidelines Will Improve Care Outcomes</a:t>
            </a:r>
          </a:p>
        </p:txBody>
      </p:sp>
      <p:sp>
        <p:nvSpPr>
          <p:cNvPr id="3" name="Content Placeholder 2"/>
          <p:cNvSpPr>
            <a:spLocks noGrp="1"/>
          </p:cNvSpPr>
          <p:nvPr>
            <p:ph idx="1"/>
          </p:nvPr>
        </p:nvSpPr>
        <p:spPr>
          <a:xfrm>
            <a:off x="2325975" y="1717964"/>
            <a:ext cx="8915400" cy="4682836"/>
          </a:xfrm>
        </p:spPr>
        <p:txBody>
          <a:bodyPr>
            <a:noAutofit/>
          </a:bodyPr>
          <a:lstStyle/>
          <a:p>
            <a:r>
              <a:rPr lang="en-US" dirty="0">
                <a:latin typeface="Times New Roman" panose="02020603050405020304" pitchFamily="18" charset="0"/>
                <a:cs typeface="Times New Roman" panose="02020603050405020304" pitchFamily="18" charset="0"/>
              </a:rPr>
              <a:t>A</a:t>
            </a:r>
            <a:r>
              <a:rPr lang="en-US" dirty="0" smtClean="0">
                <a:latin typeface="Times New Roman" panose="02020603050405020304" pitchFamily="18" charset="0"/>
                <a:cs typeface="Times New Roman" panose="02020603050405020304" pitchFamily="18" charset="0"/>
              </a:rPr>
              <a:t>ddress </a:t>
            </a:r>
            <a:r>
              <a:rPr lang="en-US" dirty="0">
                <a:latin typeface="Times New Roman" panose="02020603050405020304" pitchFamily="18" charset="0"/>
                <a:cs typeface="Times New Roman" panose="02020603050405020304" pitchFamily="18" charset="0"/>
              </a:rPr>
              <a:t>the issues of cultural diversity since the team formed will be diverse or culturally competent to provide culturally congruent care. </a:t>
            </a:r>
            <a:endParaRPr lang="en-US" dirty="0" smtClean="0">
              <a:latin typeface="Times New Roman" panose="02020603050405020304" pitchFamily="18" charset="0"/>
              <a:cs typeface="Times New Roman" panose="02020603050405020304" pitchFamily="18" charset="0"/>
            </a:endParaRPr>
          </a:p>
          <a:p>
            <a:r>
              <a:rPr lang="en-US" dirty="0" smtClean="0">
                <a:latin typeface="Times New Roman" panose="02020603050405020304" pitchFamily="18" charset="0"/>
                <a:cs typeface="Times New Roman" panose="02020603050405020304" pitchFamily="18" charset="0"/>
              </a:rPr>
              <a:t>Asses diabetic </a:t>
            </a:r>
            <a:r>
              <a:rPr lang="en-US" dirty="0">
                <a:latin typeface="Times New Roman" panose="02020603050405020304" pitchFamily="18" charset="0"/>
                <a:cs typeface="Times New Roman" panose="02020603050405020304" pitchFamily="18" charset="0"/>
              </a:rPr>
              <a:t>populations and initiate mail and telephone call reminders to drive follow-up visits. </a:t>
            </a:r>
            <a:endParaRPr lang="en-US" dirty="0" smtClean="0">
              <a:latin typeface="Times New Roman" panose="02020603050405020304" pitchFamily="18" charset="0"/>
              <a:cs typeface="Times New Roman" panose="02020603050405020304" pitchFamily="18" charset="0"/>
            </a:endParaRPr>
          </a:p>
          <a:p>
            <a:r>
              <a:rPr lang="en-US" dirty="0" smtClean="0">
                <a:latin typeface="Times New Roman" panose="02020603050405020304" pitchFamily="18" charset="0"/>
                <a:cs typeface="Times New Roman" panose="02020603050405020304" pitchFamily="18" charset="0"/>
              </a:rPr>
              <a:t>Tis increases HgbA1c screening to </a:t>
            </a:r>
            <a:r>
              <a:rPr lang="en-US" dirty="0">
                <a:latin typeface="Times New Roman" panose="02020603050405020304" pitchFamily="18" charset="0"/>
                <a:cs typeface="Times New Roman" panose="02020603050405020304" pitchFamily="18" charset="0"/>
              </a:rPr>
              <a:t>control diabetes. </a:t>
            </a:r>
            <a:endParaRPr lang="en-US" dirty="0" smtClean="0">
              <a:latin typeface="Times New Roman" panose="02020603050405020304" pitchFamily="18" charset="0"/>
              <a:cs typeface="Times New Roman" panose="02020603050405020304" pitchFamily="18" charset="0"/>
            </a:endParaRPr>
          </a:p>
          <a:p>
            <a:r>
              <a:rPr lang="en-US" dirty="0" smtClean="0">
                <a:latin typeface="Times New Roman" panose="02020603050405020304" pitchFamily="18" charset="0"/>
                <a:cs typeface="Times New Roman" panose="02020603050405020304" pitchFamily="18" charset="0"/>
              </a:rPr>
              <a:t>The </a:t>
            </a:r>
            <a:r>
              <a:rPr lang="en-US" dirty="0">
                <a:latin typeface="Times New Roman" panose="02020603050405020304" pitchFamily="18" charset="0"/>
                <a:cs typeface="Times New Roman" panose="02020603050405020304" pitchFamily="18" charset="0"/>
              </a:rPr>
              <a:t>primary focus should be on optimizing glycemic control. </a:t>
            </a:r>
            <a:endParaRPr lang="en-US" dirty="0" smtClean="0">
              <a:latin typeface="Times New Roman" panose="02020603050405020304" pitchFamily="18" charset="0"/>
              <a:cs typeface="Times New Roman" panose="02020603050405020304" pitchFamily="18" charset="0"/>
            </a:endParaRPr>
          </a:p>
          <a:p>
            <a:r>
              <a:rPr lang="en-US" dirty="0" smtClean="0">
                <a:latin typeface="Times New Roman" panose="02020603050405020304" pitchFamily="18" charset="0"/>
                <a:cs typeface="Times New Roman" panose="02020603050405020304" pitchFamily="18" charset="0"/>
              </a:rPr>
              <a:t>This </a:t>
            </a:r>
            <a:r>
              <a:rPr lang="en-US" dirty="0">
                <a:latin typeface="Times New Roman" panose="02020603050405020304" pitchFamily="18" charset="0"/>
                <a:cs typeface="Times New Roman" panose="02020603050405020304" pitchFamily="18" charset="0"/>
              </a:rPr>
              <a:t>control can be achieved </a:t>
            </a:r>
            <a:r>
              <a:rPr lang="en-US" dirty="0" smtClean="0">
                <a:latin typeface="Times New Roman" panose="02020603050405020304" pitchFamily="18" charset="0"/>
                <a:cs typeface="Times New Roman" panose="02020603050405020304" pitchFamily="18" charset="0"/>
              </a:rPr>
              <a:t>through:</a:t>
            </a:r>
          </a:p>
          <a:p>
            <a:pPr lvl="1">
              <a:buFont typeface="Arial" panose="020B0604020202020204" pitchFamily="34" charset="0"/>
              <a:buChar char="•"/>
            </a:pPr>
            <a:r>
              <a:rPr lang="en-US" sz="1800" dirty="0" smtClean="0">
                <a:latin typeface="Times New Roman" panose="02020603050405020304" pitchFamily="18" charset="0"/>
                <a:cs typeface="Times New Roman" panose="02020603050405020304" pitchFamily="18" charset="0"/>
              </a:rPr>
              <a:t>Self-management programs</a:t>
            </a:r>
          </a:p>
          <a:p>
            <a:pPr lvl="1">
              <a:buFont typeface="Arial" panose="020B0604020202020204" pitchFamily="34" charset="0"/>
              <a:buChar char="•"/>
            </a:pPr>
            <a:r>
              <a:rPr lang="en-US" sz="1800" dirty="0">
                <a:latin typeface="Times New Roman" panose="02020603050405020304" pitchFamily="18" charset="0"/>
                <a:cs typeface="Times New Roman" panose="02020603050405020304" pitchFamily="18" charset="0"/>
              </a:rPr>
              <a:t>A</a:t>
            </a:r>
            <a:r>
              <a:rPr lang="en-US" sz="1800" dirty="0" smtClean="0">
                <a:latin typeface="Times New Roman" panose="02020603050405020304" pitchFamily="18" charset="0"/>
                <a:cs typeface="Times New Roman" panose="02020603050405020304" pitchFamily="18" charset="0"/>
              </a:rPr>
              <a:t>dopting </a:t>
            </a:r>
            <a:r>
              <a:rPr lang="en-US" sz="1800" dirty="0">
                <a:latin typeface="Times New Roman" panose="02020603050405020304" pitchFamily="18" charset="0"/>
                <a:cs typeface="Times New Roman" panose="02020603050405020304" pitchFamily="18" charset="0"/>
              </a:rPr>
              <a:t>a healthy </a:t>
            </a:r>
            <a:r>
              <a:rPr lang="en-US" sz="1800" dirty="0" smtClean="0">
                <a:latin typeface="Times New Roman" panose="02020603050405020304" pitchFamily="18" charset="0"/>
                <a:cs typeface="Times New Roman" panose="02020603050405020304" pitchFamily="18" charset="0"/>
              </a:rPr>
              <a:t>diet</a:t>
            </a:r>
          </a:p>
          <a:p>
            <a:pPr lvl="1">
              <a:buFont typeface="Arial" panose="020B0604020202020204" pitchFamily="34" charset="0"/>
              <a:buChar char="•"/>
            </a:pPr>
            <a:r>
              <a:rPr lang="en-US" sz="1800" dirty="0">
                <a:latin typeface="Times New Roman" panose="02020603050405020304" pitchFamily="18" charset="0"/>
                <a:cs typeface="Times New Roman" panose="02020603050405020304" pitchFamily="18" charset="0"/>
              </a:rPr>
              <a:t>S</a:t>
            </a:r>
            <a:r>
              <a:rPr lang="en-US" sz="1800" dirty="0" smtClean="0">
                <a:latin typeface="Times New Roman" panose="02020603050405020304" pitchFamily="18" charset="0"/>
                <a:cs typeface="Times New Roman" panose="02020603050405020304" pitchFamily="18" charset="0"/>
              </a:rPr>
              <a:t>trict </a:t>
            </a:r>
            <a:r>
              <a:rPr lang="en-US" sz="1800" dirty="0">
                <a:latin typeface="Times New Roman" panose="02020603050405020304" pitchFamily="18" charset="0"/>
                <a:cs typeface="Times New Roman" panose="02020603050405020304" pitchFamily="18" charset="0"/>
              </a:rPr>
              <a:t>adherence to </a:t>
            </a:r>
            <a:r>
              <a:rPr lang="en-US" sz="1800" dirty="0" smtClean="0">
                <a:latin typeface="Times New Roman" panose="02020603050405020304" pitchFamily="18" charset="0"/>
                <a:cs typeface="Times New Roman" panose="02020603050405020304" pitchFamily="18" charset="0"/>
              </a:rPr>
              <a:t>treatment</a:t>
            </a:r>
          </a:p>
          <a:p>
            <a:pPr lvl="1">
              <a:buFont typeface="Arial" panose="020B0604020202020204" pitchFamily="34" charset="0"/>
              <a:buChar char="•"/>
            </a:pPr>
            <a:r>
              <a:rPr lang="en-US" sz="1800" dirty="0" smtClean="0">
                <a:latin typeface="Times New Roman" panose="02020603050405020304" pitchFamily="18" charset="0"/>
                <a:cs typeface="Times New Roman" panose="02020603050405020304" pitchFamily="18" charset="0"/>
              </a:rPr>
              <a:t>Increased physical </a:t>
            </a:r>
            <a:r>
              <a:rPr lang="en-US" sz="1800" dirty="0">
                <a:latin typeface="Times New Roman" panose="02020603050405020304" pitchFamily="18" charset="0"/>
                <a:cs typeface="Times New Roman" panose="02020603050405020304" pitchFamily="18" charset="0"/>
              </a:rPr>
              <a:t>activity.</a:t>
            </a:r>
          </a:p>
          <a:p>
            <a:endParaRPr lang="en-US" dirty="0">
              <a:solidFill>
                <a:schemeClr val="tx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199004098"/>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b="1" dirty="0">
                <a:latin typeface="Times New Roman" panose="02020603050405020304" pitchFamily="18" charset="0"/>
                <a:cs typeface="Times New Roman" panose="02020603050405020304" pitchFamily="18" charset="0"/>
              </a:rPr>
              <a:t>Effects of The Proposed Policy and Practice Guidelines</a:t>
            </a:r>
          </a:p>
        </p:txBody>
      </p:sp>
      <p:sp>
        <p:nvSpPr>
          <p:cNvPr id="3" name="Content Placeholder 2"/>
          <p:cNvSpPr>
            <a:spLocks noGrp="1"/>
          </p:cNvSpPr>
          <p:nvPr>
            <p:ph idx="1"/>
          </p:nvPr>
        </p:nvSpPr>
        <p:spPr/>
        <p:txBody>
          <a:bodyPr>
            <a:normAutofit/>
          </a:bodyPr>
          <a:lstStyle/>
          <a:p>
            <a:r>
              <a:rPr lang="en-US" dirty="0" smtClean="0">
                <a:latin typeface="Times New Roman" panose="02020603050405020304" pitchFamily="18" charset="0"/>
                <a:cs typeface="Times New Roman" panose="02020603050405020304" pitchFamily="18" charset="0"/>
              </a:rPr>
              <a:t>Financial implications as more staff will be hired. </a:t>
            </a:r>
          </a:p>
          <a:p>
            <a:r>
              <a:rPr lang="en-US" dirty="0" smtClean="0">
                <a:latin typeface="Times New Roman" panose="02020603050405020304" pitchFamily="18" charset="0"/>
                <a:cs typeface="Times New Roman" panose="02020603050405020304" pitchFamily="18" charset="0"/>
              </a:rPr>
              <a:t>Other effects include community work as a requirement for education programs.</a:t>
            </a:r>
          </a:p>
          <a:p>
            <a:r>
              <a:rPr lang="en-US" dirty="0" smtClean="0">
                <a:latin typeface="Times New Roman" panose="02020603050405020304" pitchFamily="18" charset="0"/>
                <a:cs typeface="Times New Roman" panose="02020603050405020304" pitchFamily="18" charset="0"/>
              </a:rPr>
              <a:t>Will need the involvement of key managerial staff such as the CEO or director.</a:t>
            </a:r>
          </a:p>
          <a:p>
            <a:r>
              <a:rPr lang="en-US" dirty="0" smtClean="0">
                <a:latin typeface="Times New Roman" panose="02020603050405020304" pitchFamily="18" charset="0"/>
                <a:cs typeface="Times New Roman" panose="02020603050405020304" pitchFamily="18" charset="0"/>
              </a:rPr>
              <a:t> There will be more workload for the hospital administrator.</a:t>
            </a:r>
          </a:p>
          <a:p>
            <a:r>
              <a:rPr lang="en-US" dirty="0">
                <a:latin typeface="Times New Roman" panose="02020603050405020304" pitchFamily="18" charset="0"/>
                <a:cs typeface="Times New Roman" panose="02020603050405020304" pitchFamily="18" charset="0"/>
              </a:rPr>
              <a:t>The </a:t>
            </a:r>
            <a:r>
              <a:rPr lang="en-US" dirty="0" smtClean="0">
                <a:latin typeface="Times New Roman" panose="02020603050405020304" pitchFamily="18" charset="0"/>
                <a:cs typeface="Times New Roman" panose="02020603050405020304" pitchFamily="18" charset="0"/>
              </a:rPr>
              <a:t>hospital </a:t>
            </a:r>
            <a:r>
              <a:rPr lang="en-US" dirty="0">
                <a:latin typeface="Times New Roman" panose="02020603050405020304" pitchFamily="18" charset="0"/>
                <a:cs typeface="Times New Roman" panose="02020603050405020304" pitchFamily="18" charset="0"/>
              </a:rPr>
              <a:t>administrator </a:t>
            </a:r>
            <a:r>
              <a:rPr lang="en-US" dirty="0" smtClean="0">
                <a:latin typeface="Times New Roman" panose="02020603050405020304" pitchFamily="18" charset="0"/>
                <a:cs typeface="Times New Roman" panose="02020603050405020304" pitchFamily="18" charset="0"/>
              </a:rPr>
              <a:t>will </a:t>
            </a:r>
            <a:r>
              <a:rPr lang="en-US" dirty="0">
                <a:latin typeface="Times New Roman" panose="02020603050405020304" pitchFamily="18" charset="0"/>
                <a:cs typeface="Times New Roman" panose="02020603050405020304" pitchFamily="18" charset="0"/>
              </a:rPr>
              <a:t>lead the integrated team in implementing the intervention. </a:t>
            </a:r>
            <a:endParaRPr lang="en-US" dirty="0" smtClean="0">
              <a:latin typeface="Times New Roman" panose="02020603050405020304" pitchFamily="18" charset="0"/>
              <a:cs typeface="Times New Roman" panose="02020603050405020304" pitchFamily="18" charset="0"/>
            </a:endParaRPr>
          </a:p>
          <a:p>
            <a:r>
              <a:rPr lang="en-US" dirty="0">
                <a:latin typeface="Times New Roman" panose="02020603050405020304" pitchFamily="18" charset="0"/>
                <a:cs typeface="Times New Roman" panose="02020603050405020304" pitchFamily="18" charset="0"/>
              </a:rPr>
              <a:t>T</a:t>
            </a:r>
            <a:r>
              <a:rPr lang="en-US" dirty="0" smtClean="0">
                <a:latin typeface="Times New Roman" panose="02020603050405020304" pitchFamily="18" charset="0"/>
                <a:cs typeface="Times New Roman" panose="02020603050405020304" pitchFamily="18" charset="0"/>
              </a:rPr>
              <a:t>he </a:t>
            </a:r>
            <a:r>
              <a:rPr lang="en-US" dirty="0">
                <a:latin typeface="Times New Roman" panose="02020603050405020304" pitchFamily="18" charset="0"/>
                <a:cs typeface="Times New Roman" panose="02020603050405020304" pitchFamily="18" charset="0"/>
              </a:rPr>
              <a:t>integrated team </a:t>
            </a:r>
            <a:r>
              <a:rPr lang="en-US" dirty="0" smtClean="0">
                <a:latin typeface="Times New Roman" panose="02020603050405020304" pitchFamily="18" charset="0"/>
                <a:cs typeface="Times New Roman" panose="02020603050405020304" pitchFamily="18" charset="0"/>
              </a:rPr>
              <a:t>will </a:t>
            </a:r>
            <a:r>
              <a:rPr lang="en-US" dirty="0">
                <a:latin typeface="Times New Roman" panose="02020603050405020304" pitchFamily="18" charset="0"/>
                <a:cs typeface="Times New Roman" panose="02020603050405020304" pitchFamily="18" charset="0"/>
              </a:rPr>
              <a:t>champion the implementation of the intervention in the organization and collaborate with community health workers in reaching out to patients</a:t>
            </a:r>
          </a:p>
        </p:txBody>
      </p:sp>
    </p:spTree>
    <p:extLst>
      <p:ext uri="{BB962C8B-B14F-4D97-AF65-F5344CB8AC3E}">
        <p14:creationId xmlns:p14="http://schemas.microsoft.com/office/powerpoint/2010/main" val="197097371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92925" y="624110"/>
            <a:ext cx="8911687" cy="913745"/>
          </a:xfrm>
        </p:spPr>
        <p:txBody>
          <a:bodyPr>
            <a:normAutofit/>
          </a:bodyPr>
          <a:lstStyle/>
          <a:p>
            <a:r>
              <a:rPr lang="en-US" sz="3200" b="1" dirty="0">
                <a:latin typeface="Times New Roman" panose="02020603050405020304" pitchFamily="18" charset="0"/>
                <a:cs typeface="Times New Roman" panose="02020603050405020304" pitchFamily="18" charset="0"/>
              </a:rPr>
              <a:t>Conclusion</a:t>
            </a:r>
            <a:r>
              <a:rPr lang="en-US" b="1" dirty="0">
                <a:latin typeface="Times New Roman" panose="02020603050405020304" pitchFamily="18" charset="0"/>
                <a:cs typeface="Times New Roman" panose="02020603050405020304" pitchFamily="18" charset="0"/>
              </a:rPr>
              <a:t> </a:t>
            </a:r>
          </a:p>
        </p:txBody>
      </p:sp>
      <p:sp>
        <p:nvSpPr>
          <p:cNvPr id="3" name="Content Placeholder 2"/>
          <p:cNvSpPr>
            <a:spLocks noGrp="1"/>
          </p:cNvSpPr>
          <p:nvPr>
            <p:ph idx="1"/>
          </p:nvPr>
        </p:nvSpPr>
        <p:spPr>
          <a:xfrm>
            <a:off x="2589212" y="1537855"/>
            <a:ext cx="8915400" cy="3777622"/>
          </a:xfrm>
        </p:spPr>
        <p:txBody>
          <a:bodyPr/>
          <a:lstStyle/>
          <a:p>
            <a:r>
              <a:rPr lang="en-US" dirty="0">
                <a:latin typeface="Times New Roman" panose="02020603050405020304" pitchFamily="18" charset="0"/>
                <a:cs typeface="Times New Roman" panose="02020603050405020304" pitchFamily="18" charset="0"/>
              </a:rPr>
              <a:t>HgbA1c screening is vital to the management of </a:t>
            </a:r>
            <a:r>
              <a:rPr lang="en-US" dirty="0" smtClean="0">
                <a:latin typeface="Times New Roman" panose="02020603050405020304" pitchFamily="18" charset="0"/>
                <a:cs typeface="Times New Roman" panose="02020603050405020304" pitchFamily="18" charset="0"/>
              </a:rPr>
              <a:t>diabetes.</a:t>
            </a:r>
          </a:p>
          <a:p>
            <a:r>
              <a:rPr lang="en-US" dirty="0" smtClean="0">
                <a:latin typeface="Times New Roman" panose="02020603050405020304" pitchFamily="18" charset="0"/>
                <a:cs typeface="Times New Roman" panose="02020603050405020304" pitchFamily="18" charset="0"/>
              </a:rPr>
              <a:t>Understaffing </a:t>
            </a:r>
            <a:r>
              <a:rPr lang="en-US" dirty="0">
                <a:latin typeface="Times New Roman" panose="02020603050405020304" pitchFamily="18" charset="0"/>
                <a:cs typeface="Times New Roman" panose="02020603050405020304" pitchFamily="18" charset="0"/>
              </a:rPr>
              <a:t>and cultural differences are some of the main challenges that hinder HgbA1c </a:t>
            </a:r>
            <a:r>
              <a:rPr lang="en-US" dirty="0" smtClean="0">
                <a:latin typeface="Times New Roman" panose="02020603050405020304" pitchFamily="18" charset="0"/>
                <a:cs typeface="Times New Roman" panose="02020603050405020304" pitchFamily="18" charset="0"/>
              </a:rPr>
              <a:t>screening.</a:t>
            </a:r>
          </a:p>
          <a:p>
            <a:r>
              <a:rPr lang="en-US" dirty="0" smtClean="0">
                <a:latin typeface="Times New Roman" panose="02020603050405020304" pitchFamily="18" charset="0"/>
                <a:cs typeface="Times New Roman" panose="02020603050405020304" pitchFamily="18" charset="0"/>
              </a:rPr>
              <a:t> Policy </a:t>
            </a:r>
            <a:r>
              <a:rPr lang="en-US" dirty="0">
                <a:latin typeface="Times New Roman" panose="02020603050405020304" pitchFamily="18" charset="0"/>
                <a:cs typeface="Times New Roman" panose="02020603050405020304" pitchFamily="18" charset="0"/>
              </a:rPr>
              <a:t>changes </a:t>
            </a:r>
            <a:r>
              <a:rPr lang="en-US" dirty="0" smtClean="0">
                <a:latin typeface="Times New Roman" panose="02020603050405020304" pitchFamily="18" charset="0"/>
                <a:cs typeface="Times New Roman" panose="02020603050405020304" pitchFamily="18" charset="0"/>
              </a:rPr>
              <a:t>will </a:t>
            </a:r>
            <a:r>
              <a:rPr lang="en-US" dirty="0">
                <a:latin typeface="Times New Roman" panose="02020603050405020304" pitchFamily="18" charset="0"/>
                <a:cs typeface="Times New Roman" panose="02020603050405020304" pitchFamily="18" charset="0"/>
              </a:rPr>
              <a:t>address the issue. </a:t>
            </a:r>
            <a:endParaRPr lang="en-US" dirty="0" smtClean="0">
              <a:latin typeface="Times New Roman" panose="02020603050405020304" pitchFamily="18" charset="0"/>
              <a:cs typeface="Times New Roman" panose="02020603050405020304" pitchFamily="18" charset="0"/>
            </a:endParaRPr>
          </a:p>
          <a:p>
            <a:r>
              <a:rPr lang="en-US" dirty="0" smtClean="0">
                <a:latin typeface="Times New Roman" panose="02020603050405020304" pitchFamily="18" charset="0"/>
                <a:cs typeface="Times New Roman" panose="02020603050405020304" pitchFamily="18" charset="0"/>
              </a:rPr>
              <a:t>Implementing </a:t>
            </a:r>
            <a:r>
              <a:rPr lang="en-US" dirty="0">
                <a:latin typeface="Times New Roman" panose="02020603050405020304" pitchFamily="18" charset="0"/>
                <a:cs typeface="Times New Roman" panose="02020603050405020304" pitchFamily="18" charset="0"/>
              </a:rPr>
              <a:t>HgbA1c screening analysis can be complemented by specific practice </a:t>
            </a:r>
            <a:r>
              <a:rPr lang="en-US" dirty="0" smtClean="0">
                <a:latin typeface="Times New Roman" panose="02020603050405020304" pitchFamily="18" charset="0"/>
                <a:cs typeface="Times New Roman" panose="02020603050405020304" pitchFamily="18" charset="0"/>
              </a:rPr>
              <a:t>guidelines.</a:t>
            </a:r>
            <a:endParaRPr lang="en-US"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435216270"/>
      </p:ext>
    </p:extLst>
  </p:cSld>
  <p:clrMapOvr>
    <a:masterClrMapping/>
  </p:clrMapOvr>
  <p:timing>
    <p:tnLst>
      <p:par>
        <p:cTn id="1" dur="indefinite" restart="never" nodeType="tmRoot"/>
      </p:par>
    </p:tnLst>
  </p:timing>
</p:sld>
</file>

<file path=ppt/theme/theme1.xml><?xml version="1.0" encoding="utf-8"?>
<a:theme xmlns:a="http://schemas.openxmlformats.org/drawingml/2006/main" name="Wisp">
  <a:themeElements>
    <a:clrScheme name="Wisp">
      <a:dk1>
        <a:sysClr val="windowText" lastClr="000000"/>
      </a:dk1>
      <a:lt1>
        <a:sysClr val="window" lastClr="FFFFFF"/>
      </a:lt1>
      <a:dk2>
        <a:srgbClr val="766F54"/>
      </a:dk2>
      <a:lt2>
        <a:srgbClr val="E3EACF"/>
      </a:lt2>
      <a:accent1>
        <a:srgbClr val="A53010"/>
      </a:accent1>
      <a:accent2>
        <a:srgbClr val="DE7E18"/>
      </a:accent2>
      <a:accent3>
        <a:srgbClr val="9F8351"/>
      </a:accent3>
      <a:accent4>
        <a:srgbClr val="728653"/>
      </a:accent4>
      <a:accent5>
        <a:srgbClr val="92AA4C"/>
      </a:accent5>
      <a:accent6>
        <a:srgbClr val="6AAC91"/>
      </a:accent6>
      <a:hlink>
        <a:srgbClr val="FB4A18"/>
      </a:hlink>
      <a:folHlink>
        <a:srgbClr val="FB9318"/>
      </a:folHlink>
    </a:clrScheme>
    <a:fontScheme name="Wisp">
      <a:maj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Wisp">
      <a:fillStyleLst>
        <a:solidFill>
          <a:schemeClr val="phClr"/>
        </a:solidFill>
        <a:solidFill>
          <a:schemeClr val="phClr">
            <a:tint val="70000"/>
            <a:lumMod val="104000"/>
          </a:schemeClr>
        </a:solidFill>
        <a:gradFill rotWithShape="1">
          <a:gsLst>
            <a:gs pos="0">
              <a:schemeClr val="phClr">
                <a:tint val="96000"/>
                <a:lumMod val="104000"/>
              </a:schemeClr>
            </a:gs>
            <a:gs pos="100000">
              <a:schemeClr val="phClr">
                <a:shade val="98000"/>
                <a:lumMod val="94000"/>
              </a:schemeClr>
            </a:gs>
          </a:gsLst>
          <a:lin ang="5400000" scaled="0"/>
        </a:gradFill>
      </a:fillStyleLst>
      <a:lnStyleLst>
        <a:ln w="9525" cap="rnd" cmpd="sng" algn="ctr">
          <a:solidFill>
            <a:schemeClr val="phClr">
              <a:shade val="90000"/>
            </a:schemeClr>
          </a:solidFill>
          <a:prstDash val="solid"/>
        </a:ln>
        <a:ln w="15875" cap="rnd" cmpd="sng" algn="ctr">
          <a:solidFill>
            <a:schemeClr val="phClr"/>
          </a:solidFill>
          <a:prstDash val="solid"/>
        </a:ln>
        <a:ln w="22225" cap="rnd" cmpd="sng" algn="ctr">
          <a:solidFill>
            <a:schemeClr val="phClr"/>
          </a:solidFill>
          <a:prstDash val="solid"/>
        </a:ln>
      </a:lnStyleLst>
      <a:effectStyleLst>
        <a:effectStyle>
          <a:effectLst/>
        </a:effectStyle>
        <a:effectStyle>
          <a:effectLst>
            <a:outerShdw blurRad="38100" dist="25400" dir="5400000" rotWithShape="0">
              <a:srgbClr val="000000">
                <a:alpha val="25000"/>
              </a:srgbClr>
            </a:outerShdw>
          </a:effectLst>
        </a:effectStyle>
        <a:effectStyle>
          <a:effectLst>
            <a:outerShdw blurRad="50800" dist="38100" dir="5400000" rotWithShape="0">
              <a:srgbClr val="000000">
                <a:alpha val="60000"/>
              </a:srgbClr>
            </a:outerShdw>
          </a:effectLst>
        </a:effectStyle>
      </a:effectStyleLst>
      <a:bgFillStyleLst>
        <a:solidFill>
          <a:schemeClr val="phClr"/>
        </a:solidFill>
        <a:gradFill rotWithShape="1">
          <a:gsLst>
            <a:gs pos="0">
              <a:schemeClr val="phClr">
                <a:tint val="90000"/>
                <a:lumMod val="120000"/>
              </a:schemeClr>
            </a:gs>
            <a:gs pos="100000">
              <a:schemeClr val="phClr">
                <a:shade val="98000"/>
                <a:satMod val="120000"/>
                <a:lumMod val="98000"/>
              </a:schemeClr>
            </a:gs>
          </a:gsLst>
          <a:lin ang="5400000" scaled="0"/>
        </a:gradFill>
        <a:gradFill rotWithShape="1">
          <a:gsLst>
            <a:gs pos="0">
              <a:schemeClr val="phClr">
                <a:tint val="90000"/>
                <a:satMod val="92000"/>
                <a:lumMod val="120000"/>
              </a:schemeClr>
            </a:gs>
            <a:gs pos="100000">
              <a:schemeClr val="phClr">
                <a:shade val="98000"/>
                <a:satMod val="120000"/>
                <a:lumMod val="98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Wisp" id="{7CB32D59-10C0-40DD-B7BD-2E94284A981C}" vid="{24B1A44C-C006-48B2-A4D7-E5549B3D8CD4}"/>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Wisp</Template>
  <TotalTime>1535</TotalTime>
  <Words>1939</Words>
  <Application>Microsoft Office PowerPoint</Application>
  <PresentationFormat>Widescreen</PresentationFormat>
  <Paragraphs>94</Paragraphs>
  <Slides>10</Slides>
  <Notes>8</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10</vt:i4>
      </vt:variant>
    </vt:vector>
  </HeadingPairs>
  <TitlesOfParts>
    <vt:vector size="16" baseType="lpstr">
      <vt:lpstr>Arial</vt:lpstr>
      <vt:lpstr>Calibri</vt:lpstr>
      <vt:lpstr>Century Gothic</vt:lpstr>
      <vt:lpstr>Times New Roman</vt:lpstr>
      <vt:lpstr>Wingdings 3</vt:lpstr>
      <vt:lpstr>Wisp</vt:lpstr>
      <vt:lpstr>Policy Proposal</vt:lpstr>
      <vt:lpstr>Introduction</vt:lpstr>
      <vt:lpstr>Current Performance and Shortfalls</vt:lpstr>
      <vt:lpstr>HgbA1c Screening Analysis</vt:lpstr>
      <vt:lpstr>Policy and Practice Guidelines for Increasing HgbA1c Screening</vt:lpstr>
      <vt:lpstr>Proposed Practice Guidelines</vt:lpstr>
      <vt:lpstr>How The Proposed Policy and Practice Guidelines Will Improve Care Outcomes</vt:lpstr>
      <vt:lpstr>Effects of The Proposed Policy and Practice Guidelines</vt:lpstr>
      <vt:lpstr>Conclusion </vt:lpstr>
      <vt:lpstr>References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Traditional Chinese Wedding</dc:title>
  <dc:creator>FRANK</dc:creator>
  <cp:lastModifiedBy>user</cp:lastModifiedBy>
  <cp:revision>102</cp:revision>
  <dcterms:created xsi:type="dcterms:W3CDTF">2020-11-25T18:04:06Z</dcterms:created>
  <dcterms:modified xsi:type="dcterms:W3CDTF">2021-08-10T06:12:01Z</dcterms:modified>
</cp:coreProperties>
</file>