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9"/>
  </p:notesMasterIdLst>
  <p:sldIdLst>
    <p:sldId id="256" r:id="rId2"/>
    <p:sldId id="268" r:id="rId3"/>
    <p:sldId id="257" r:id="rId4"/>
    <p:sldId id="258" r:id="rId5"/>
    <p:sldId id="259" r:id="rId6"/>
    <p:sldId id="269" r:id="rId7"/>
    <p:sldId id="260" r:id="rId8"/>
    <p:sldId id="261" r:id="rId9"/>
    <p:sldId id="262" r:id="rId10"/>
    <p:sldId id="263" r:id="rId11"/>
    <p:sldId id="264" r:id="rId12"/>
    <p:sldId id="271" r:id="rId13"/>
    <p:sldId id="265" r:id="rId14"/>
    <p:sldId id="266" r:id="rId15"/>
    <p:sldId id="267" r:id="rId16"/>
    <p:sldId id="270" r:id="rId17"/>
    <p:sldId id="272" r:id="rId1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7015" autoAdjust="0"/>
    <p:restoredTop sz="94706" autoAdjust="0"/>
  </p:normalViewPr>
  <p:slideViewPr>
    <p:cSldViewPr snapToGrid="0">
      <p:cViewPr varScale="1">
        <p:scale>
          <a:sx n="87" d="100"/>
          <a:sy n="87" d="100"/>
        </p:scale>
        <p:origin x="162" y="6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3488525-168A-4E50-9FFB-E9EBB8E755BA}" type="datetimeFigureOut">
              <a:rPr lang="en-US" smtClean="0"/>
              <a:t>12/16/2021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C731E08-C48C-47BD-ACE9-E9200734F4AA}" type="slidenum">
              <a:rPr lang="en-US" smtClean="0"/>
              <a:t>‹#›</a:t>
            </a:fld>
            <a:endParaRPr lang="en-US"/>
          </a:p>
        </p:txBody>
      </p:sp>
    </p:spTree>
    <p:extLst>
      <p:ext uri="{BB962C8B-B14F-4D97-AF65-F5344CB8AC3E}">
        <p14:creationId xmlns:p14="http://schemas.microsoft.com/office/powerpoint/2010/main" val="247525833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b="1" kern="1200" dirty="0" smtClean="0">
                <a:solidFill>
                  <a:schemeClr val="tx1"/>
                </a:solidFill>
                <a:effectLst/>
                <a:latin typeface="+mn-lt"/>
                <a:ea typeface="+mn-ea"/>
                <a:cs typeface="+mn-cs"/>
              </a:rPr>
              <a:t>EXECUTIVE SUMMARY </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A strategy entails a broad business plan that is developed to help a business achieve its set goals from one point to another that is where it is right now to where it wants to be in a projected period can be months or years. Strategic planning entails three major phases which are strategic formulation, strategic implementation, and strategic evaluation. At the formulation stage, the strategy is developed using different analysis tools whereby in this case Amazon has used SWOT Matrix, CG Matrix, Internal factor evaluation external factor evaluation to determine how well the strategy will align with the company's internal and external factors. It identifies the available opportunities and strengths the strategy can work on while at the same time identifies the company’s the strength and weakness to access its position against its competitors (Alshmrani, 2021). CG analyses the company product portfolio strength as the position map has been used to determine Amazon's market position. Amazon has come up with a set of measurable guidelines which are to improve customer retention, improve revenue, improve profit margin and improve customer trust and relationships. Amazon’s income statement contains the projected company income for the next three years whereby it is seen that the revenues volumes and profit margins of the company have increased within the three years gradually from $9 million in the first year to $10 million in the second year to $13 million in the third year. This shows the success of the strategy implemented. The present and future market value of the company have been also calculated. The balanced scorecard will be used to measure the set objectives and the measures to be used, along with the target of the measure. Amazon has its balanced scorecard measure on four categories; financial, customer, internal, and learning &amp; growth. Lastly, a contingency plan is simply a blueprint on how to deal with any unforeseen events. Amazon has a contingency plan on dealing with loss/ breakage, quality, and reduced market (Alshmrani, 2021).  </a:t>
            </a: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2</a:t>
            </a:fld>
            <a:endParaRPr lang="en-US"/>
          </a:p>
        </p:txBody>
      </p:sp>
    </p:spTree>
    <p:extLst>
      <p:ext uri="{BB962C8B-B14F-4D97-AF65-F5344CB8AC3E}">
        <p14:creationId xmlns:p14="http://schemas.microsoft.com/office/powerpoint/2010/main" val="389041477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b="1" kern="1200" dirty="0" smtClean="0">
                <a:solidFill>
                  <a:schemeClr val="tx1"/>
                </a:solidFill>
                <a:effectLst/>
                <a:latin typeface="+mn-lt"/>
                <a:ea typeface="+mn-ea"/>
                <a:cs typeface="+mn-cs"/>
              </a:rPr>
              <a:t>Product Positioning Map</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Amazon has positioned its products as “quality and affordability” It positions these products to its customers on characteristics of quality and affordability and a long-term customer relationship/retention. It also positions itself in terms of convenience (Siambi, 2021).</a:t>
            </a:r>
          </a:p>
          <a:p>
            <a:r>
              <a:rPr lang="en-US" sz="1200" kern="1200" dirty="0" smtClean="0">
                <a:solidFill>
                  <a:schemeClr val="tx1"/>
                </a:solidFill>
                <a:effectLst/>
                <a:latin typeface="+mn-lt"/>
                <a:ea typeface="+mn-ea"/>
                <a:cs typeface="+mn-cs"/>
              </a:rPr>
              <a:t>The positioning map put Amazon on the highly competitive edge with a great competitive advantage of quality that is quality products at an affordable price, not low but affordable price. It is seen that its competitors fall on unworking sides that either on high pricing and low-quality products or low price and low-quality products or low-quality products on high pricing and quality products. The brand position of Amazon on quality and affordable which is between low price and high price makes the brand the best choice in the market giving it a competitive advantage over its competitors (Siambi, 2021).</a:t>
            </a:r>
          </a:p>
          <a:p>
            <a:r>
              <a:rPr lang="en-US" sz="1200" kern="1200" dirty="0" smtClean="0">
                <a:solidFill>
                  <a:schemeClr val="tx1"/>
                </a:solidFill>
                <a:effectLst/>
                <a:latin typeface="+mn-lt"/>
                <a:ea typeface="+mn-ea"/>
                <a:cs typeface="+mn-cs"/>
              </a:rPr>
              <a:t> </a:t>
            </a: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13</a:t>
            </a:fld>
            <a:endParaRPr lang="en-US"/>
          </a:p>
        </p:txBody>
      </p:sp>
    </p:spTree>
    <p:extLst>
      <p:ext uri="{BB962C8B-B14F-4D97-AF65-F5344CB8AC3E}">
        <p14:creationId xmlns:p14="http://schemas.microsoft.com/office/powerpoint/2010/main" val="350636343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kern="1200" dirty="0" smtClean="0">
                <a:solidFill>
                  <a:schemeClr val="tx1"/>
                </a:solidFill>
                <a:effectLst/>
                <a:latin typeface="+mn-lt"/>
                <a:ea typeface="+mn-ea"/>
                <a:cs typeface="+mn-cs"/>
              </a:rPr>
              <a:t> </a:t>
            </a:r>
          </a:p>
          <a:p>
            <a:r>
              <a:rPr lang="en-US" sz="1200" b="1" kern="1200" dirty="0" smtClean="0">
                <a:solidFill>
                  <a:schemeClr val="tx1"/>
                </a:solidFill>
                <a:effectLst/>
                <a:latin typeface="+mn-lt"/>
                <a:ea typeface="+mn-ea"/>
                <a:cs typeface="+mn-cs"/>
              </a:rPr>
              <a:t>Projected Income statement </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The projected Amazon income statement shows a gradual sales revenue increase from the first year all through to the third year from 9 million dollars to $10 million and $13 million in year three. The objective of improving revenue and profit margins will be achieved within the three years. The company profit margins are seen on the increase on the Net income from Year 1 from $2,165,000 to $4,345,000 in year 2 and $6,655,000 in year 3.</a:t>
            </a:r>
          </a:p>
          <a:p>
            <a:r>
              <a:rPr lang="en-US" sz="1200" kern="1200" dirty="0" smtClean="0">
                <a:solidFill>
                  <a:schemeClr val="tx1"/>
                </a:solidFill>
                <a:effectLst/>
                <a:latin typeface="+mn-lt"/>
                <a:ea typeface="+mn-ea"/>
                <a:cs typeface="+mn-cs"/>
              </a:rPr>
              <a:t>The projected cost of goods is decreasing from year 1 gradually to year two but slightly shoots at year four following the fact that the strategic plan is investing highly in increasing suppliers and customer demand satisfaction. The operating cost increases within the three years following the fact that the strategy is investing highly in employee retention tactics like personalization, and specials offers. The objective of reducing operating costs will not be achieved by the third year (Siambi, 2021).</a:t>
            </a: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14</a:t>
            </a:fld>
            <a:endParaRPr lang="en-US"/>
          </a:p>
        </p:txBody>
      </p:sp>
    </p:spTree>
    <p:extLst>
      <p:ext uri="{BB962C8B-B14F-4D97-AF65-F5344CB8AC3E}">
        <p14:creationId xmlns:p14="http://schemas.microsoft.com/office/powerpoint/2010/main" val="116239187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kern="1200" dirty="0" smtClean="0">
                <a:solidFill>
                  <a:schemeClr val="tx1"/>
                </a:solidFill>
                <a:effectLst/>
                <a:latin typeface="+mn-lt"/>
                <a:ea typeface="+mn-ea"/>
                <a:cs typeface="+mn-cs"/>
              </a:rPr>
              <a:t> </a:t>
            </a:r>
          </a:p>
          <a:p>
            <a:r>
              <a:rPr lang="en-US" sz="1200" b="1" kern="1200" dirty="0" smtClean="0">
                <a:solidFill>
                  <a:schemeClr val="tx1"/>
                </a:solidFill>
                <a:effectLst/>
                <a:latin typeface="+mn-lt"/>
                <a:ea typeface="+mn-ea"/>
                <a:cs typeface="+mn-cs"/>
              </a:rPr>
              <a:t>Projected Income statement </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The projected Amazon income statement shows a gradual sales revenue increase from the first year all through to the third year from 9 million dollars to $10 million and $13 million in year three. The objective of improving revenue and profit margins will be achieved within the three years. The company profit margins are seen on the increase on the Net income from Year 1 from $2,165,000 to $4,345,000 in year 2 and $6,655,000 in year 3.</a:t>
            </a:r>
          </a:p>
          <a:p>
            <a:r>
              <a:rPr lang="en-US" sz="1200" kern="1200" dirty="0" smtClean="0">
                <a:solidFill>
                  <a:schemeClr val="tx1"/>
                </a:solidFill>
                <a:effectLst/>
                <a:latin typeface="+mn-lt"/>
                <a:ea typeface="+mn-ea"/>
                <a:cs typeface="+mn-cs"/>
              </a:rPr>
              <a:t>The projected cost of goods is decreasing from year 1 gradually to year two but slightly shoots at year four following the fact that the strategic plan is investing highly in increasing suppliers and customer demand satisfaction. The operating cost increases within the three years following the fact that the strategy is investing highly in employee retention tactics like personalization, and specials offers. The objective of reducing operating costs will not be achieved by the third year (Siambi, 2021).</a:t>
            </a: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15</a:t>
            </a:fld>
            <a:endParaRPr lang="en-US"/>
          </a:p>
        </p:txBody>
      </p:sp>
    </p:spTree>
    <p:extLst>
      <p:ext uri="{BB962C8B-B14F-4D97-AF65-F5344CB8AC3E}">
        <p14:creationId xmlns:p14="http://schemas.microsoft.com/office/powerpoint/2010/main" val="258951982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b="1" kern="1200" dirty="0" smtClean="0">
                <a:solidFill>
                  <a:schemeClr val="tx1"/>
                </a:solidFill>
                <a:effectLst/>
                <a:latin typeface="+mn-lt"/>
                <a:ea typeface="+mn-ea"/>
                <a:cs typeface="+mn-cs"/>
              </a:rPr>
              <a:t>Assessment of Present and Future Value of the Business</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In this subtopic, the method used to determine the present and future value is the Revenue-based valuation approach. The revenue-based valuation usually determines the revenue a business makes annually. Then it estimates the business value as multiple figures of the annual revenue on the basis that most businesses sell at one or two times the annual revenue it is getting. </a:t>
            </a: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16</a:t>
            </a:fld>
            <a:endParaRPr lang="en-US"/>
          </a:p>
        </p:txBody>
      </p:sp>
    </p:spTree>
    <p:extLst>
      <p:ext uri="{BB962C8B-B14F-4D97-AF65-F5344CB8AC3E}">
        <p14:creationId xmlns:p14="http://schemas.microsoft.com/office/powerpoint/2010/main" val="128616924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b="1" kern="1200" dirty="0" smtClean="0">
                <a:solidFill>
                  <a:schemeClr val="tx1"/>
                </a:solidFill>
                <a:effectLst/>
                <a:latin typeface="+mn-lt"/>
                <a:ea typeface="+mn-ea"/>
                <a:cs typeface="+mn-cs"/>
              </a:rPr>
              <a:t>Current mission and vision</a:t>
            </a:r>
            <a:endParaRPr lang="en-US" sz="1200" kern="1200" dirty="0" smtClean="0">
              <a:solidFill>
                <a:schemeClr val="tx1"/>
              </a:solidFill>
              <a:effectLst/>
              <a:latin typeface="+mn-lt"/>
              <a:ea typeface="+mn-ea"/>
              <a:cs typeface="+mn-cs"/>
            </a:endParaRPr>
          </a:p>
          <a:p>
            <a:r>
              <a:rPr lang="en-US" sz="1200" b="1" kern="1200" dirty="0" smtClean="0">
                <a:solidFill>
                  <a:schemeClr val="tx1"/>
                </a:solidFill>
                <a:effectLst/>
                <a:latin typeface="+mn-lt"/>
                <a:ea typeface="+mn-ea"/>
                <a:cs typeface="+mn-cs"/>
              </a:rPr>
              <a:t>Vision:</a:t>
            </a:r>
            <a:r>
              <a:rPr lang="en-US" sz="1200" kern="1200" dirty="0" smtClean="0">
                <a:solidFill>
                  <a:schemeClr val="tx1"/>
                </a:solidFill>
                <a:effectLst/>
                <a:latin typeface="+mn-lt"/>
                <a:ea typeface="+mn-ea"/>
                <a:cs typeface="+mn-cs"/>
              </a:rPr>
              <a:t> To be the world's best company where customers can find what they want to buy online.</a:t>
            </a:r>
          </a:p>
          <a:p>
            <a:r>
              <a:rPr lang="en-US" sz="1200" b="1" kern="1200" dirty="0" smtClean="0">
                <a:solidFill>
                  <a:schemeClr val="tx1"/>
                </a:solidFill>
                <a:effectLst/>
                <a:latin typeface="+mn-lt"/>
                <a:ea typeface="+mn-ea"/>
                <a:cs typeface="+mn-cs"/>
              </a:rPr>
              <a:t>Mission:</a:t>
            </a:r>
            <a:r>
              <a:rPr lang="en-US" sz="1200" kern="1200" dirty="0" smtClean="0">
                <a:solidFill>
                  <a:schemeClr val="tx1"/>
                </a:solidFill>
                <a:effectLst/>
                <a:latin typeface="+mn-lt"/>
                <a:ea typeface="+mn-ea"/>
                <a:cs typeface="+mn-cs"/>
              </a:rPr>
              <a:t> To strive to offer customers with best available commodities at the most affordable prices. </a:t>
            </a:r>
          </a:p>
          <a:p>
            <a:r>
              <a:rPr lang="en-US" sz="1200" b="1" kern="1200" dirty="0" smtClean="0">
                <a:solidFill>
                  <a:schemeClr val="tx1"/>
                </a:solidFill>
                <a:effectLst/>
                <a:latin typeface="+mn-lt"/>
                <a:ea typeface="+mn-ea"/>
                <a:cs typeface="+mn-cs"/>
              </a:rPr>
              <a:t>Proposal for updated vision and mission</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The proposed updated vision and mission focuses on the strategic plan which is to improve on building lasting customer relationships for customer retention (Alshmrani, 2021)..</a:t>
            </a:r>
            <a:r>
              <a:rPr lang="en-US" sz="1200" b="1" kern="1200" dirty="0" smtClean="0">
                <a:solidFill>
                  <a:schemeClr val="tx1"/>
                </a:solidFill>
                <a:effectLst/>
                <a:latin typeface="+mn-lt"/>
                <a:ea typeface="+mn-ea"/>
                <a:cs typeface="+mn-cs"/>
              </a:rPr>
              <a:t> </a:t>
            </a:r>
            <a:endParaRPr lang="en-US" sz="1200" kern="1200" dirty="0" smtClean="0">
              <a:solidFill>
                <a:schemeClr val="tx1"/>
              </a:solidFill>
              <a:effectLst/>
              <a:latin typeface="+mn-lt"/>
              <a:ea typeface="+mn-ea"/>
              <a:cs typeface="+mn-cs"/>
            </a:endParaRPr>
          </a:p>
          <a:p>
            <a:r>
              <a:rPr lang="en-US" sz="1200" b="1" kern="1200" dirty="0" smtClean="0">
                <a:solidFill>
                  <a:schemeClr val="tx1"/>
                </a:solidFill>
                <a:effectLst/>
                <a:latin typeface="+mn-lt"/>
                <a:ea typeface="+mn-ea"/>
                <a:cs typeface="+mn-cs"/>
              </a:rPr>
              <a:t>Vision:</a:t>
            </a:r>
            <a:r>
              <a:rPr lang="en-US" sz="1200" kern="1200" dirty="0" smtClean="0">
                <a:solidFill>
                  <a:schemeClr val="tx1"/>
                </a:solidFill>
                <a:effectLst/>
                <a:latin typeface="+mn-lt"/>
                <a:ea typeface="+mn-ea"/>
                <a:cs typeface="+mn-cs"/>
              </a:rPr>
              <a:t> To be customers' one-stop for affordable commodities and quality for long-term customer needs.</a:t>
            </a:r>
          </a:p>
          <a:p>
            <a:r>
              <a:rPr lang="en-US" sz="1200" b="1" kern="1200" dirty="0" smtClean="0">
                <a:solidFill>
                  <a:schemeClr val="tx1"/>
                </a:solidFill>
                <a:effectLst/>
                <a:latin typeface="+mn-lt"/>
                <a:ea typeface="+mn-ea"/>
                <a:cs typeface="+mn-cs"/>
              </a:rPr>
              <a:t>Mission: </a:t>
            </a:r>
            <a:r>
              <a:rPr lang="en-US" sz="1200" kern="1200" dirty="0" smtClean="0">
                <a:solidFill>
                  <a:schemeClr val="tx1"/>
                </a:solidFill>
                <a:effectLst/>
                <a:latin typeface="+mn-lt"/>
                <a:ea typeface="+mn-ea"/>
                <a:cs typeface="+mn-cs"/>
              </a:rPr>
              <a:t>to be the only largest online market offering customers a variety of all required commodities at the most affordable prices. This vision emphasizes the business's need to improve on its customer retention over increasing sales as it was in the previous business vision. It also focuses on convenience.</a:t>
            </a:r>
          </a:p>
          <a:p>
            <a:r>
              <a:rPr lang="en-US" sz="1200" kern="1200" dirty="0" smtClean="0">
                <a:solidFill>
                  <a:schemeClr val="tx1"/>
                </a:solidFill>
                <a:effectLst/>
                <a:latin typeface="+mn-lt"/>
                <a:ea typeface="+mn-ea"/>
                <a:cs typeface="+mn-cs"/>
              </a:rPr>
              <a:t> </a:t>
            </a:r>
          </a:p>
          <a:p>
            <a:r>
              <a:rPr lang="en-US" sz="1200" b="1" kern="1200" dirty="0" smtClean="0">
                <a:solidFill>
                  <a:schemeClr val="tx1"/>
                </a:solidFill>
                <a:effectLst/>
                <a:latin typeface="+mn-lt"/>
                <a:ea typeface="+mn-ea"/>
                <a:cs typeface="+mn-cs"/>
              </a:rPr>
              <a:t> </a:t>
            </a:r>
            <a:endParaRPr lang="en-US" sz="1200" kern="1200" dirty="0" smtClean="0">
              <a:solidFill>
                <a:schemeClr val="tx1"/>
              </a:solidFill>
              <a:effectLst/>
              <a:latin typeface="+mn-lt"/>
              <a:ea typeface="+mn-ea"/>
              <a:cs typeface="+mn-cs"/>
            </a:endParaRP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3</a:t>
            </a:fld>
            <a:endParaRPr lang="en-US"/>
          </a:p>
        </p:txBody>
      </p:sp>
    </p:spTree>
    <p:extLst>
      <p:ext uri="{BB962C8B-B14F-4D97-AF65-F5344CB8AC3E}">
        <p14:creationId xmlns:p14="http://schemas.microsoft.com/office/powerpoint/2010/main" val="245608681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kern="1200" dirty="0" smtClean="0">
                <a:solidFill>
                  <a:schemeClr val="tx1"/>
                </a:solidFill>
                <a:effectLst/>
                <a:latin typeface="+mn-lt"/>
                <a:ea typeface="+mn-ea"/>
                <a:cs typeface="+mn-cs"/>
              </a:rPr>
              <a:t>EFE Matrix – is a tool used in evaluating a business’s External Environment to identify its opportunities and threats and how a business strategy is strong enough to take advantage of growth opportunities and minimize or deal with the threats.</a:t>
            </a:r>
          </a:p>
          <a:p>
            <a:r>
              <a:rPr lang="en-US" sz="1200" kern="1200" dirty="0" smtClean="0">
                <a:solidFill>
                  <a:schemeClr val="tx1"/>
                </a:solidFill>
                <a:effectLst/>
                <a:latin typeface="+mn-lt"/>
                <a:ea typeface="+mn-ea"/>
                <a:cs typeface="+mn-cs"/>
              </a:rPr>
              <a:t>Amazon EFE Matrix identified the following opportunities and threats in its external environment;         </a:t>
            </a:r>
          </a:p>
          <a:p>
            <a:r>
              <a:rPr lang="en-US" sz="1200" kern="1200" dirty="0" smtClean="0">
                <a:solidFill>
                  <a:schemeClr val="tx1"/>
                </a:solidFill>
                <a:effectLst/>
                <a:latin typeface="+mn-lt"/>
                <a:ea typeface="+mn-ea"/>
                <a:cs typeface="+mn-cs"/>
              </a:rPr>
              <a:t>The weight is measure on a scale of 0.0 low importance to 1 which means high importance. The weight figure indicates how important a factor is in succeeding in the market. </a:t>
            </a:r>
          </a:p>
          <a:p>
            <a:r>
              <a:rPr lang="en-US" sz="1200" kern="1200" dirty="0" smtClean="0">
                <a:solidFill>
                  <a:schemeClr val="tx1"/>
                </a:solidFill>
                <a:effectLst/>
                <a:latin typeface="+mn-lt"/>
                <a:ea typeface="+mn-ea"/>
                <a:cs typeface="+mn-cs"/>
              </a:rPr>
              <a:t>The ratings on the external matrix show how effective the business strategy is to the external environment's opportunities and threats. It ranges from 4 -1 with four being a super response, 3 being above average, 2 average, and 1 poor response. The Amazon ratings show that the company's response to opportunities is strong since the opportunities have received a score of 4 and the least 3. The company is strongly prepared to conquer its threats since it has a score range of 4 the highest.</a:t>
            </a:r>
          </a:p>
          <a:p>
            <a:r>
              <a:rPr lang="en-US" sz="1200" kern="1200" dirty="0" smtClean="0">
                <a:solidFill>
                  <a:schemeClr val="tx1"/>
                </a:solidFill>
                <a:effectLst/>
                <a:latin typeface="+mn-lt"/>
                <a:ea typeface="+mn-ea"/>
                <a:cs typeface="+mn-cs"/>
              </a:rPr>
              <a:t>The weighted score is the result of weight multiplied by ratings. The total weighted score is the sum of all the weighted scores. A total score of 2.5 means average.</a:t>
            </a:r>
          </a:p>
          <a:p>
            <a:r>
              <a:rPr lang="en-US" sz="1200" kern="1200" dirty="0" smtClean="0">
                <a:solidFill>
                  <a:schemeClr val="tx1"/>
                </a:solidFill>
                <a:effectLst/>
                <a:latin typeface="+mn-lt"/>
                <a:ea typeface="+mn-ea"/>
                <a:cs typeface="+mn-cs"/>
              </a:rPr>
              <a:t>The total score for Amazon is 2.63 which is above average meaning the companies’ strategies are well formulated to meet the companies’ opportunities but slightly unequipped to address its threats with a score of 1.48 which is below average</a:t>
            </a:r>
          </a:p>
          <a:p>
            <a:r>
              <a:rPr lang="en-US" sz="1200" kern="1200" dirty="0" smtClean="0">
                <a:solidFill>
                  <a:schemeClr val="tx1"/>
                </a:solidFill>
                <a:effectLst/>
                <a:latin typeface="+mn-lt"/>
                <a:ea typeface="+mn-ea"/>
                <a:cs typeface="+mn-cs"/>
              </a:rPr>
              <a:t>.</a:t>
            </a:r>
          </a:p>
          <a:p>
            <a:pPr lvl="0"/>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4</a:t>
            </a:fld>
            <a:endParaRPr lang="en-US"/>
          </a:p>
        </p:txBody>
      </p:sp>
    </p:spTree>
    <p:extLst>
      <p:ext uri="{BB962C8B-B14F-4D97-AF65-F5344CB8AC3E}">
        <p14:creationId xmlns:p14="http://schemas.microsoft.com/office/powerpoint/2010/main" val="263103857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b="1" kern="1200" dirty="0" smtClean="0">
                <a:solidFill>
                  <a:schemeClr val="tx1"/>
                </a:solidFill>
                <a:effectLst/>
                <a:latin typeface="+mn-lt"/>
                <a:ea typeface="+mn-ea"/>
                <a:cs typeface="+mn-cs"/>
              </a:rPr>
              <a:t>Internal Factor Evaluation Matrix</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IFE matrix is a tool used to analyses the business Internal environment and identify strengths and weaknesses. Just as seen in the EFE internal matrix weight and ratings works the same as well as the weighted score. </a:t>
            </a:r>
          </a:p>
          <a:p>
            <a:r>
              <a:rPr lang="en-US" sz="1200" kern="1200" dirty="0" smtClean="0">
                <a:solidFill>
                  <a:schemeClr val="tx1"/>
                </a:solidFill>
                <a:effectLst/>
                <a:latin typeface="+mn-lt"/>
                <a:ea typeface="+mn-ea"/>
                <a:cs typeface="+mn-cs"/>
              </a:rPr>
              <a:t>The ratings range from 4 to 1 with 4 meaning major strength, 3 means minor strength, 2 minor weakness and 1 means major weakness  </a:t>
            </a:r>
          </a:p>
          <a:p>
            <a:r>
              <a:rPr lang="en-US" sz="1200" kern="1200" dirty="0" smtClean="0">
                <a:solidFill>
                  <a:schemeClr val="tx1"/>
                </a:solidFill>
                <a:effectLst/>
                <a:latin typeface="+mn-lt"/>
                <a:ea typeface="+mn-ea"/>
                <a:cs typeface="+mn-cs"/>
              </a:rPr>
              <a:t>In the weighted score a low evaluation internal score means the company is posing to be weak compared to is competitors and vice versa. In this case Fresh Kitchen store has over 2.5 score meaning the company is slightly stronger against its competitors. However, the store has to work on its weakness to become strengths to avoid competitors taking advantage and leveraging on them.</a:t>
            </a: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5</a:t>
            </a:fld>
            <a:endParaRPr lang="en-US"/>
          </a:p>
        </p:txBody>
      </p:sp>
    </p:spTree>
    <p:extLst>
      <p:ext uri="{BB962C8B-B14F-4D97-AF65-F5344CB8AC3E}">
        <p14:creationId xmlns:p14="http://schemas.microsoft.com/office/powerpoint/2010/main" val="50621369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b="1" kern="1200" dirty="0" smtClean="0">
                <a:solidFill>
                  <a:schemeClr val="tx1"/>
                </a:solidFill>
                <a:effectLst/>
                <a:latin typeface="+mn-lt"/>
                <a:ea typeface="+mn-ea"/>
                <a:cs typeface="+mn-cs"/>
              </a:rPr>
              <a:t>Internal Factor Evaluation Matrix</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IFE matrix is a tool used to analyze the business Internal environment and identify strengths and weaknesses. Just as seen in the EFE internal matrix weight and ratings work the same as well as the weighted score. </a:t>
            </a:r>
          </a:p>
          <a:p>
            <a:r>
              <a:rPr lang="en-US" sz="1200" kern="1200" dirty="0" smtClean="0">
                <a:solidFill>
                  <a:schemeClr val="tx1"/>
                </a:solidFill>
                <a:effectLst/>
                <a:latin typeface="+mn-lt"/>
                <a:ea typeface="+mn-ea"/>
                <a:cs typeface="+mn-cs"/>
              </a:rPr>
              <a:t>The ratings range from 4 to 1 with 4 meaning major strength, 3 means minor strength, 2 minor weakness, and 1 means major weakness  </a:t>
            </a:r>
          </a:p>
          <a:p>
            <a:r>
              <a:rPr lang="en-US" sz="1200" kern="1200" dirty="0" smtClean="0">
                <a:solidFill>
                  <a:schemeClr val="tx1"/>
                </a:solidFill>
                <a:effectLst/>
                <a:latin typeface="+mn-lt"/>
                <a:ea typeface="+mn-ea"/>
                <a:cs typeface="+mn-cs"/>
              </a:rPr>
              <a:t>In the weighted score, a low evaluation internal score means the company is posing to be weak compared to its competitors and vice versa. In this case, Amazon has over 2.5 scores meaning the company is slightly stronger against its competitors. However, the company has to work on its weakness to become strengths to avoid competitors taking advantage and leveraging on them.</a:t>
            </a: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6</a:t>
            </a:fld>
            <a:endParaRPr lang="en-US"/>
          </a:p>
        </p:txBody>
      </p:sp>
    </p:spTree>
    <p:extLst>
      <p:ext uri="{BB962C8B-B14F-4D97-AF65-F5344CB8AC3E}">
        <p14:creationId xmlns:p14="http://schemas.microsoft.com/office/powerpoint/2010/main" val="172804941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b="1" kern="1200" dirty="0" smtClean="0">
                <a:solidFill>
                  <a:schemeClr val="tx1"/>
                </a:solidFill>
                <a:effectLst/>
                <a:latin typeface="+mn-lt"/>
                <a:ea typeface="+mn-ea"/>
                <a:cs typeface="+mn-cs"/>
              </a:rPr>
              <a:t>SWOT Matrix </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SWOT analysis is a four-grid tool that looks into depth bot the internal and external environment analyses of a business to identify strengths and weaknesses, opportunities, and threats which a business can work on to improve its success in the market.</a:t>
            </a:r>
          </a:p>
          <a:p>
            <a:r>
              <a:rPr lang="en-US" sz="1200" kern="1200" dirty="0" smtClean="0">
                <a:solidFill>
                  <a:schemeClr val="tx1"/>
                </a:solidFill>
                <a:effectLst/>
                <a:latin typeface="+mn-lt"/>
                <a:ea typeface="+mn-ea"/>
                <a:cs typeface="+mn-cs"/>
              </a:rPr>
              <a:t>Amazon SWOT analyses combine the IFE matric and EFE matric which are strengths and weaknesses, opportunities and threats</a:t>
            </a:r>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7</a:t>
            </a:fld>
            <a:endParaRPr lang="en-US"/>
          </a:p>
        </p:txBody>
      </p:sp>
    </p:spTree>
    <p:extLst>
      <p:ext uri="{BB962C8B-B14F-4D97-AF65-F5344CB8AC3E}">
        <p14:creationId xmlns:p14="http://schemas.microsoft.com/office/powerpoint/2010/main" val="350125923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8</a:t>
            </a:fld>
            <a:endParaRPr lang="en-US"/>
          </a:p>
        </p:txBody>
      </p:sp>
    </p:spTree>
    <p:extLst>
      <p:ext uri="{BB962C8B-B14F-4D97-AF65-F5344CB8AC3E}">
        <p14:creationId xmlns:p14="http://schemas.microsoft.com/office/powerpoint/2010/main" val="385755018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kern="1200" dirty="0" smtClean="0">
                <a:solidFill>
                  <a:schemeClr val="tx1"/>
                </a:solidFill>
                <a:effectLst/>
                <a:latin typeface="+mn-lt"/>
                <a:ea typeface="+mn-ea"/>
                <a:cs typeface="+mn-cs"/>
              </a:rPr>
              <a:t>Amazon has a set of objectives that are measurable as they will be measured using the balanced scorecard discussed below. The store will use these objectives as guidelines to reach where it intends to be in the next three years.</a:t>
            </a:r>
          </a:p>
          <a:p>
            <a:r>
              <a:rPr lang="en-US" sz="1200" kern="1200" dirty="0" smtClean="0">
                <a:solidFill>
                  <a:schemeClr val="tx1"/>
                </a:solidFill>
                <a:effectLst/>
                <a:latin typeface="+mn-lt"/>
                <a:ea typeface="+mn-ea"/>
                <a:cs typeface="+mn-cs"/>
              </a:rPr>
              <a:t>Set of measurable objectives </a:t>
            </a:r>
          </a:p>
          <a:p>
            <a:pPr lvl="0"/>
            <a:r>
              <a:rPr lang="en-US" sz="1200" kern="1200" dirty="0" smtClean="0">
                <a:solidFill>
                  <a:schemeClr val="tx1"/>
                </a:solidFill>
                <a:effectLst/>
                <a:latin typeface="+mn-lt"/>
                <a:ea typeface="+mn-ea"/>
                <a:cs typeface="+mn-cs"/>
              </a:rPr>
              <a:t>Improve the business revenue by 5%. The store has an objective of increasing its revenue volumes or sales within the three years</a:t>
            </a:r>
          </a:p>
          <a:p>
            <a:pPr lvl="0"/>
            <a:r>
              <a:rPr lang="en-US" sz="1200" kern="1200" dirty="0" smtClean="0">
                <a:solidFill>
                  <a:schemeClr val="tx1"/>
                </a:solidFill>
                <a:effectLst/>
                <a:latin typeface="+mn-lt"/>
                <a:ea typeface="+mn-ea"/>
                <a:cs typeface="+mn-cs"/>
              </a:rPr>
              <a:t>Reduce the cost of chasing new customers by 3%. The major focus of the strategy is to improve customer retention and cut off the cost incurred in finding a new customer. The cost of finding new customers is always high considering the customer is not guaranteed to come back such that businesses prefer to rather spend on retaining their usual customers since they are guaranteed profits.</a:t>
            </a:r>
          </a:p>
          <a:p>
            <a:pPr lvl="0"/>
            <a:r>
              <a:rPr lang="en-US" sz="1200" kern="1200" dirty="0" smtClean="0">
                <a:solidFill>
                  <a:schemeClr val="tx1"/>
                </a:solidFill>
                <a:effectLst/>
                <a:latin typeface="+mn-lt"/>
                <a:ea typeface="+mn-ea"/>
                <a:cs typeface="+mn-cs"/>
              </a:rPr>
              <a:t>Improve on profit margins by 5%. Retained customers mean increased sales and increased profit margins. </a:t>
            </a:r>
          </a:p>
          <a:p>
            <a:pPr lvl="0"/>
            <a:r>
              <a:rPr lang="en-US" sz="1200" kern="1200" dirty="0" smtClean="0">
                <a:solidFill>
                  <a:schemeClr val="tx1"/>
                </a:solidFill>
                <a:effectLst/>
                <a:latin typeface="+mn-lt"/>
                <a:ea typeface="+mn-ea"/>
                <a:cs typeface="+mn-cs"/>
              </a:rPr>
              <a:t>Improve on customer retention</a:t>
            </a:r>
          </a:p>
          <a:p>
            <a:pPr lvl="0"/>
            <a:r>
              <a:rPr lang="en-US" sz="1200" kern="1200" dirty="0" smtClean="0">
                <a:solidFill>
                  <a:schemeClr val="tx1"/>
                </a:solidFill>
                <a:effectLst/>
                <a:latin typeface="+mn-lt"/>
                <a:ea typeface="+mn-ea"/>
                <a:cs typeface="+mn-cs"/>
              </a:rPr>
              <a:t>Improve customer loyalty</a:t>
            </a:r>
          </a:p>
          <a:p>
            <a:pPr lvl="0"/>
            <a:r>
              <a:rPr lang="en-US" sz="1200" kern="1200" dirty="0" smtClean="0">
                <a:solidFill>
                  <a:schemeClr val="tx1"/>
                </a:solidFill>
                <a:effectLst/>
                <a:latin typeface="+mn-lt"/>
                <a:ea typeface="+mn-ea"/>
                <a:cs typeface="+mn-cs"/>
              </a:rPr>
              <a:t>Improve customer trust and customer relationships.</a:t>
            </a:r>
          </a:p>
          <a:p>
            <a:pPr lvl="0"/>
            <a:r>
              <a:rPr lang="en-US" sz="1200" kern="1200" dirty="0" smtClean="0">
                <a:solidFill>
                  <a:schemeClr val="tx1"/>
                </a:solidFill>
                <a:effectLst/>
                <a:latin typeface="+mn-lt"/>
                <a:ea typeface="+mn-ea"/>
                <a:cs typeface="+mn-cs"/>
              </a:rPr>
              <a:t>Reduced-order loss by 5% within  </a:t>
            </a:r>
          </a:p>
          <a:p>
            <a:pPr lvl="0"/>
            <a:r>
              <a:rPr lang="en-US" sz="1200" kern="1200" dirty="0" smtClean="0">
                <a:solidFill>
                  <a:schemeClr val="tx1"/>
                </a:solidFill>
                <a:effectLst/>
                <a:latin typeface="+mn-lt"/>
                <a:ea typeface="+mn-ea"/>
                <a:cs typeface="+mn-cs"/>
              </a:rPr>
              <a:t>Reduce operating costs by 10%</a:t>
            </a:r>
          </a:p>
          <a:p>
            <a:pPr lvl="0"/>
            <a:r>
              <a:rPr lang="en-US" sz="1200" kern="1200" dirty="0" smtClean="0">
                <a:solidFill>
                  <a:schemeClr val="tx1"/>
                </a:solidFill>
                <a:effectLst/>
                <a:latin typeface="+mn-lt"/>
                <a:ea typeface="+mn-ea"/>
                <a:cs typeface="+mn-cs"/>
              </a:rPr>
              <a:t>Improve employee retention</a:t>
            </a:r>
          </a:p>
          <a:p>
            <a:pPr lvl="0"/>
            <a:r>
              <a:rPr lang="en-US" sz="1200" kern="1200" dirty="0" smtClean="0">
                <a:solidFill>
                  <a:schemeClr val="tx1"/>
                </a:solidFill>
                <a:effectLst/>
                <a:latin typeface="+mn-lt"/>
                <a:ea typeface="+mn-ea"/>
                <a:cs typeface="+mn-cs"/>
              </a:rPr>
              <a:t>Improve on products and services by incorporating the employee’s innovative ideas</a:t>
            </a:r>
          </a:p>
          <a:p>
            <a:r>
              <a:rPr lang="en-US" sz="1200" kern="1200" dirty="0" smtClean="0">
                <a:solidFill>
                  <a:schemeClr val="tx1"/>
                </a:solidFill>
                <a:effectLst/>
                <a:latin typeface="+mn-lt"/>
                <a:ea typeface="+mn-ea"/>
                <a:cs typeface="+mn-cs"/>
              </a:rPr>
              <a:t> </a:t>
            </a: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11</a:t>
            </a:fld>
            <a:endParaRPr lang="en-US"/>
          </a:p>
        </p:txBody>
      </p:sp>
    </p:spTree>
    <p:extLst>
      <p:ext uri="{BB962C8B-B14F-4D97-AF65-F5344CB8AC3E}">
        <p14:creationId xmlns:p14="http://schemas.microsoft.com/office/powerpoint/2010/main" val="392900809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200" b="1" kern="1200" dirty="0" smtClean="0">
                <a:solidFill>
                  <a:schemeClr val="tx1"/>
                </a:solidFill>
                <a:effectLst/>
                <a:latin typeface="+mn-lt"/>
                <a:ea typeface="+mn-ea"/>
                <a:cs typeface="+mn-cs"/>
              </a:rPr>
              <a:t>Contingency plan</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A business cannot predict how the future or external environment or market trends or conditions will go far in affecting the business's ability to operate (Tarigan and Siagian, 2021).</a:t>
            </a:r>
          </a:p>
          <a:p>
            <a:r>
              <a:rPr lang="en-US" sz="1200" kern="1200" dirty="0" smtClean="0">
                <a:solidFill>
                  <a:schemeClr val="tx1"/>
                </a:solidFill>
                <a:effectLst/>
                <a:latin typeface="+mn-lt"/>
                <a:ea typeface="+mn-ea"/>
                <a:cs typeface="+mn-cs"/>
              </a:rPr>
              <a:t>. However, a business can prepare perfectly for these events which are beyond their control. A contingency thereby is any unforeseen or unpredicted events that may occur out of the normal operations range that is likely to affect the business operations ability in an adverse manner. Contingency planning entails being prepared for any unforeseen events which are a crucial part of normal operation planning. A contingency plan is simply a blueprint on how to deal with any unforeseen events. </a:t>
            </a:r>
          </a:p>
          <a:p>
            <a:r>
              <a:rPr lang="en-US" sz="1200" kern="1200" dirty="0" smtClean="0">
                <a:solidFill>
                  <a:schemeClr val="tx1"/>
                </a:solidFill>
                <a:effectLst/>
                <a:latin typeface="+mn-lt"/>
                <a:ea typeface="+mn-ea"/>
                <a:cs typeface="+mn-cs"/>
              </a:rPr>
              <a:t>A contingency plan helps an organization to resume its day-to-day operations as soon as possible right after facing an unforeseen situation (Tarigan and Siagian, 2021).</a:t>
            </a:r>
          </a:p>
          <a:p>
            <a:r>
              <a:rPr lang="en-US" sz="1200" kern="1200" dirty="0" smtClean="0">
                <a:solidFill>
                  <a:schemeClr val="tx1"/>
                </a:solidFill>
                <a:effectLst/>
                <a:latin typeface="+mn-lt"/>
                <a:ea typeface="+mn-ea"/>
                <a:cs typeface="+mn-cs"/>
              </a:rPr>
              <a:t>. </a:t>
            </a:r>
          </a:p>
          <a:p>
            <a:r>
              <a:rPr lang="en-US" sz="1200" b="1" kern="1200" dirty="0" smtClean="0">
                <a:solidFill>
                  <a:schemeClr val="tx1"/>
                </a:solidFill>
                <a:effectLst/>
                <a:latin typeface="+mn-lt"/>
                <a:ea typeface="+mn-ea"/>
                <a:cs typeface="+mn-cs"/>
              </a:rPr>
              <a:t>Amazon Contingency plan contains the following:</a:t>
            </a:r>
            <a:endParaRPr lang="en-US" sz="1200" kern="1200" dirty="0" smtClean="0">
              <a:solidFill>
                <a:schemeClr val="tx1"/>
              </a:solidFill>
              <a:effectLst/>
              <a:latin typeface="+mn-lt"/>
              <a:ea typeface="+mn-ea"/>
              <a:cs typeface="+mn-cs"/>
            </a:endParaRPr>
          </a:p>
          <a:p>
            <a:r>
              <a:rPr lang="en-US" sz="1200" kern="1200" dirty="0" smtClean="0">
                <a:solidFill>
                  <a:schemeClr val="tx1"/>
                </a:solidFill>
                <a:effectLst/>
                <a:latin typeface="+mn-lt"/>
                <a:ea typeface="+mn-ea"/>
                <a:cs typeface="+mn-cs"/>
              </a:rPr>
              <a:t>Breakages might occur from poor handling of products. The contingency plan is to ensure the products are well handled in the process of transporting to avoid avoidable replacement costs and damaging the company's reputation.</a:t>
            </a:r>
          </a:p>
          <a:p>
            <a:r>
              <a:rPr lang="en-US" sz="1200" kern="1200" dirty="0" smtClean="0">
                <a:solidFill>
                  <a:schemeClr val="tx1"/>
                </a:solidFill>
                <a:effectLst/>
                <a:latin typeface="+mn-lt"/>
                <a:ea typeface="+mn-ea"/>
                <a:cs typeface="+mn-cs"/>
              </a:rPr>
              <a:t>Secondly, some suppliers might be tempted to supply counterfeit goods. This contingency plan is to ensure that before goods are shipped to the customers, they are tested and confirmed to be of good quality by meeting all the laid down quality testing procedures. This ensures retaining customers and building customer confidence in the company.</a:t>
            </a:r>
          </a:p>
          <a:p>
            <a:r>
              <a:rPr lang="en-US" sz="1200" kern="1200" dirty="0" smtClean="0">
                <a:solidFill>
                  <a:schemeClr val="tx1"/>
                </a:solidFill>
                <a:effectLst/>
                <a:latin typeface="+mn-lt"/>
                <a:ea typeface="+mn-ea"/>
                <a:cs typeface="+mn-cs"/>
              </a:rPr>
              <a:t>Another unforeseen event is the reduced market. The company has also put measures in place to ensure that in case of low market turnout due to high prices, the company can be flexible enough to lower the prices to avoid losing its customers to competitors (Tarigan and Siagian, 2021).</a:t>
            </a:r>
          </a:p>
          <a:p>
            <a:r>
              <a:rPr lang="en-US" sz="1200" b="1" kern="1200" dirty="0" smtClean="0">
                <a:solidFill>
                  <a:schemeClr val="tx1"/>
                </a:solidFill>
                <a:effectLst/>
                <a:latin typeface="+mn-lt"/>
                <a:ea typeface="+mn-ea"/>
                <a:cs typeface="+mn-cs"/>
              </a:rPr>
              <a:t> </a:t>
            </a:r>
            <a:endParaRPr lang="en-US" sz="1200" kern="1200" dirty="0" smtClean="0">
              <a:solidFill>
                <a:schemeClr val="tx1"/>
              </a:solidFill>
              <a:effectLst/>
              <a:latin typeface="+mn-lt"/>
              <a:ea typeface="+mn-ea"/>
              <a:cs typeface="+mn-cs"/>
            </a:endParaRPr>
          </a:p>
          <a:p>
            <a:r>
              <a:rPr lang="en-US" sz="1200" b="1" kern="1200" dirty="0" smtClean="0">
                <a:solidFill>
                  <a:schemeClr val="tx1"/>
                </a:solidFill>
                <a:effectLst/>
                <a:latin typeface="+mn-lt"/>
                <a:ea typeface="+mn-ea"/>
                <a:cs typeface="+mn-cs"/>
              </a:rPr>
              <a:t> </a:t>
            </a:r>
            <a:endParaRPr lang="en-US" sz="1200" kern="1200" dirty="0" smtClean="0">
              <a:solidFill>
                <a:schemeClr val="tx1"/>
              </a:solidFill>
              <a:effectLst/>
              <a:latin typeface="+mn-lt"/>
              <a:ea typeface="+mn-ea"/>
              <a:cs typeface="+mn-cs"/>
            </a:endParaRPr>
          </a:p>
          <a:p>
            <a:endParaRPr lang="en-US" dirty="0"/>
          </a:p>
        </p:txBody>
      </p:sp>
      <p:sp>
        <p:nvSpPr>
          <p:cNvPr id="4" name="Slide Number Placeholder 3"/>
          <p:cNvSpPr>
            <a:spLocks noGrp="1"/>
          </p:cNvSpPr>
          <p:nvPr>
            <p:ph type="sldNum" sz="quarter" idx="10"/>
          </p:nvPr>
        </p:nvSpPr>
        <p:spPr/>
        <p:txBody>
          <a:bodyPr/>
          <a:lstStyle/>
          <a:p>
            <a:fld id="{BC731E08-C48C-47BD-ACE9-E9200734F4AA}" type="slidenum">
              <a:rPr lang="en-US" smtClean="0"/>
              <a:t>12</a:t>
            </a:fld>
            <a:endParaRPr lang="en-US"/>
          </a:p>
        </p:txBody>
      </p:sp>
    </p:spTree>
    <p:extLst>
      <p:ext uri="{BB962C8B-B14F-4D97-AF65-F5344CB8AC3E}">
        <p14:creationId xmlns:p14="http://schemas.microsoft.com/office/powerpoint/2010/main" val="308439156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32851786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36928042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210169453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339902442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47878268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222406872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318554072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67441253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427415302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0B5BAC52-396B-40A5-9828-4775E20BA589}" type="datetimeFigureOut">
              <a:rPr lang="en-US" smtClean="0"/>
              <a:t>12/16/2021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289948939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0B5BAC52-396B-40A5-9828-4775E20BA589}" type="datetimeFigureOut">
              <a:rPr lang="en-US" smtClean="0"/>
              <a:t>12/16/2021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28396465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0B5BAC52-396B-40A5-9828-4775E20BA589}" type="datetimeFigureOut">
              <a:rPr lang="en-US" smtClean="0"/>
              <a:t>12/16/2021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386998172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0B5BAC52-396B-40A5-9828-4775E20BA589}" type="datetimeFigureOut">
              <a:rPr lang="en-US" smtClean="0"/>
              <a:t>12/16/2021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326320363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B5BAC52-396B-40A5-9828-4775E20BA589}" type="datetimeFigureOut">
              <a:rPr lang="en-US" smtClean="0"/>
              <a:t>12/16/2021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11851281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0B5BAC52-396B-40A5-9828-4775E20BA589}" type="datetimeFigureOut">
              <a:rPr lang="en-US" smtClean="0"/>
              <a:t>12/16/2021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135241069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0B5BAC52-396B-40A5-9828-4775E20BA589}" type="datetimeFigureOut">
              <a:rPr lang="en-US" smtClean="0"/>
              <a:t>12/16/2021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0BDDE2-8A14-4C11-A388-006C3ECFF7E1}" type="slidenum">
              <a:rPr lang="en-US" smtClean="0"/>
              <a:t>‹#›</a:t>
            </a:fld>
            <a:endParaRPr lang="en-US"/>
          </a:p>
        </p:txBody>
      </p:sp>
    </p:spTree>
    <p:extLst>
      <p:ext uri="{BB962C8B-B14F-4D97-AF65-F5344CB8AC3E}">
        <p14:creationId xmlns:p14="http://schemas.microsoft.com/office/powerpoint/2010/main" val="208373236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0B5BAC52-396B-40A5-9828-4775E20BA589}" type="datetimeFigureOut">
              <a:rPr lang="en-US" smtClean="0"/>
              <a:t>12/16/2021</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E0BDDE2-8A14-4C11-A388-006C3ECFF7E1}" type="slidenum">
              <a:rPr lang="en-US" smtClean="0"/>
              <a:t>‹#›</a:t>
            </a:fld>
            <a:endParaRPr lang="en-US"/>
          </a:p>
        </p:txBody>
      </p:sp>
    </p:spTree>
    <p:extLst>
      <p:ext uri="{BB962C8B-B14F-4D97-AF65-F5344CB8AC3E}">
        <p14:creationId xmlns:p14="http://schemas.microsoft.com/office/powerpoint/2010/main" val="389171721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a:xfrm>
            <a:off x="838200" y="365125"/>
            <a:ext cx="10515600" cy="5712946"/>
          </a:xfrm>
        </p:spPr>
        <p:txBody>
          <a:bodyPr>
            <a:normAutofit fontScale="90000"/>
          </a:bodyPr>
          <a:lstStyle/>
          <a:p>
            <a:pPr algn="ctr">
              <a:lnSpc>
                <a:spcPct val="200000"/>
              </a:lnSpc>
            </a:pPr>
            <a:r>
              <a:rPr lang="en-US" dirty="0" smtClean="0"/>
              <a:t>Amazon </a:t>
            </a:r>
            <a:r>
              <a:rPr lang="en-US" dirty="0"/>
              <a:t>Strategic </a:t>
            </a:r>
            <a:r>
              <a:rPr lang="en-US" dirty="0" smtClean="0"/>
              <a:t>Plan</a:t>
            </a:r>
            <a:r>
              <a:rPr lang="en-US" dirty="0"/>
              <a:t/>
            </a:r>
            <a:br>
              <a:rPr lang="en-US" dirty="0"/>
            </a:br>
            <a:r>
              <a:rPr lang="en-US" dirty="0"/>
              <a:t>Name </a:t>
            </a:r>
            <a:br>
              <a:rPr lang="en-US" dirty="0"/>
            </a:br>
            <a:r>
              <a:rPr lang="en-US" dirty="0"/>
              <a:t>Course </a:t>
            </a:r>
            <a:br>
              <a:rPr lang="en-US" dirty="0"/>
            </a:br>
            <a:r>
              <a:rPr lang="en-US" dirty="0"/>
              <a:t>Institution</a:t>
            </a:r>
            <a:br>
              <a:rPr lang="en-US" dirty="0"/>
            </a:br>
            <a:r>
              <a:rPr lang="en-US" dirty="0"/>
              <a:t>Date </a:t>
            </a:r>
            <a:br>
              <a:rPr lang="en-US" dirty="0"/>
            </a:br>
            <a:endParaRPr lang="en-US" dirty="0"/>
          </a:p>
        </p:txBody>
      </p:sp>
    </p:spTree>
    <p:extLst>
      <p:ext uri="{BB962C8B-B14F-4D97-AF65-F5344CB8AC3E}">
        <p14:creationId xmlns:p14="http://schemas.microsoft.com/office/powerpoint/2010/main" val="423651717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 Balanced scorecard</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443951115"/>
              </p:ext>
            </p:extLst>
          </p:nvPr>
        </p:nvGraphicFramePr>
        <p:xfrm>
          <a:off x="677863" y="2160588"/>
          <a:ext cx="8596312" cy="2286000"/>
        </p:xfrm>
        <a:graphic>
          <a:graphicData uri="http://schemas.openxmlformats.org/drawingml/2006/table">
            <a:tbl>
              <a:tblPr firstRow="1" bandRow="1">
                <a:tableStyleId>{5C22544A-7EE6-4342-B048-85BDC9FD1C3A}</a:tableStyleId>
              </a:tblPr>
              <a:tblGrid>
                <a:gridCol w="2149078">
                  <a:extLst>
                    <a:ext uri="{9D8B030D-6E8A-4147-A177-3AD203B41FA5}">
                      <a16:colId xmlns:a16="http://schemas.microsoft.com/office/drawing/2014/main" xmlns="" val="1668043594"/>
                    </a:ext>
                  </a:extLst>
                </a:gridCol>
                <a:gridCol w="2149078">
                  <a:extLst>
                    <a:ext uri="{9D8B030D-6E8A-4147-A177-3AD203B41FA5}">
                      <a16:colId xmlns:a16="http://schemas.microsoft.com/office/drawing/2014/main" xmlns="" val="3550772458"/>
                    </a:ext>
                  </a:extLst>
                </a:gridCol>
                <a:gridCol w="2149078">
                  <a:extLst>
                    <a:ext uri="{9D8B030D-6E8A-4147-A177-3AD203B41FA5}">
                      <a16:colId xmlns:a16="http://schemas.microsoft.com/office/drawing/2014/main" xmlns="" val="1069486887"/>
                    </a:ext>
                  </a:extLst>
                </a:gridCol>
                <a:gridCol w="2149078">
                  <a:extLst>
                    <a:ext uri="{9D8B030D-6E8A-4147-A177-3AD203B41FA5}">
                      <a16:colId xmlns:a16="http://schemas.microsoft.com/office/drawing/2014/main" xmlns="" val="1466234181"/>
                    </a:ext>
                  </a:extLst>
                </a:gridCol>
              </a:tblGrid>
              <a:tr h="370840">
                <a:tc>
                  <a:txBody>
                    <a:bodyPr/>
                    <a:lstStyle/>
                    <a:p>
                      <a:r>
                        <a:rPr lang="en-US" dirty="0" smtClean="0"/>
                        <a:t>Learning and</a:t>
                      </a:r>
                      <a:r>
                        <a:rPr lang="en-US" baseline="0" dirty="0" smtClean="0"/>
                        <a:t> growth</a:t>
                      </a:r>
                      <a:endParaRPr lang="en-US" dirty="0"/>
                    </a:p>
                  </a:txBody>
                  <a:tcPr marL="74751" marR="74751"/>
                </a:tc>
                <a:tc>
                  <a:txBody>
                    <a:bodyPr/>
                    <a:lstStyle/>
                    <a:p>
                      <a:pPr marL="285750" lvl="0" indent="-285750">
                        <a:buFont typeface="Wingdings" panose="05000000000000000000" pitchFamily="2" charset="2"/>
                        <a:buChar char="v"/>
                      </a:pPr>
                      <a:r>
                        <a:rPr lang="en-US" sz="1800" b="1" kern="1200" dirty="0" smtClean="0">
                          <a:solidFill>
                            <a:schemeClr val="lt1"/>
                          </a:solidFill>
                          <a:effectLst/>
                          <a:latin typeface="+mn-lt"/>
                          <a:ea typeface="+mn-ea"/>
                          <a:cs typeface="+mn-cs"/>
                        </a:rPr>
                        <a:t>Improve on the employee retention</a:t>
                      </a:r>
                    </a:p>
                    <a:p>
                      <a:pPr marL="285750" lvl="0" indent="-285750">
                        <a:buFont typeface="Wingdings" panose="05000000000000000000" pitchFamily="2" charset="2"/>
                        <a:buChar char="v"/>
                      </a:pPr>
                      <a:r>
                        <a:rPr lang="en-US" sz="1800" b="1" kern="1200" dirty="0" smtClean="0">
                          <a:solidFill>
                            <a:schemeClr val="lt1"/>
                          </a:solidFill>
                          <a:effectLst/>
                          <a:latin typeface="+mn-lt"/>
                          <a:ea typeface="+mn-ea"/>
                          <a:cs typeface="+mn-cs"/>
                        </a:rPr>
                        <a:t>Improve service and product</a:t>
                      </a:r>
                    </a:p>
                    <a:p>
                      <a:endParaRPr lang="en-US" dirty="0"/>
                    </a:p>
                  </a:txBody>
                  <a:tcPr marL="74751" marR="74751"/>
                </a:tc>
                <a:tc>
                  <a:txBody>
                    <a:bodyPr/>
                    <a:lstStyle/>
                    <a:p>
                      <a:pPr marL="285750" lvl="0" indent="-285750">
                        <a:buFont typeface="Wingdings" panose="05000000000000000000" pitchFamily="2" charset="2"/>
                        <a:buChar char="v"/>
                      </a:pPr>
                      <a:r>
                        <a:rPr lang="en-US" sz="1800" b="1" kern="1200" dirty="0" smtClean="0">
                          <a:solidFill>
                            <a:schemeClr val="lt1"/>
                          </a:solidFill>
                          <a:effectLst/>
                          <a:latin typeface="+mn-lt"/>
                          <a:ea typeface="+mn-ea"/>
                          <a:cs typeface="+mn-cs"/>
                        </a:rPr>
                        <a:t>Surveys on employee’s satisfaction</a:t>
                      </a:r>
                    </a:p>
                    <a:p>
                      <a:pPr marL="285750" indent="-285750">
                        <a:buFont typeface="Wingdings" panose="05000000000000000000" pitchFamily="2" charset="2"/>
                        <a:buChar char="v"/>
                      </a:pPr>
                      <a:r>
                        <a:rPr lang="en-US" sz="1800" b="1" kern="1200" dirty="0" smtClean="0">
                          <a:solidFill>
                            <a:schemeClr val="lt1"/>
                          </a:solidFill>
                          <a:effectLst/>
                          <a:latin typeface="+mn-lt"/>
                          <a:ea typeface="+mn-ea"/>
                          <a:cs typeface="+mn-cs"/>
                        </a:rPr>
                        <a:t>Utilize employee innovative ideas</a:t>
                      </a:r>
                      <a:endParaRPr lang="en-US" dirty="0"/>
                    </a:p>
                  </a:txBody>
                  <a:tcPr marL="74751" marR="74751"/>
                </a:tc>
                <a:tc>
                  <a:txBody>
                    <a:bodyPr/>
                    <a:lstStyle/>
                    <a:p>
                      <a:pPr marL="285750" lvl="0" indent="-285750">
                        <a:buFont typeface="Wingdings" panose="05000000000000000000" pitchFamily="2" charset="2"/>
                        <a:buChar char="v"/>
                      </a:pPr>
                      <a:r>
                        <a:rPr lang="en-US" sz="1800" b="1" kern="1200" dirty="0" smtClean="0">
                          <a:solidFill>
                            <a:schemeClr val="lt1"/>
                          </a:solidFill>
                          <a:effectLst/>
                          <a:latin typeface="+mn-lt"/>
                          <a:ea typeface="+mn-ea"/>
                          <a:cs typeface="+mn-cs"/>
                        </a:rPr>
                        <a:t>95% overall satisfaction of employees </a:t>
                      </a:r>
                    </a:p>
                    <a:p>
                      <a:pPr marL="285750" lvl="0" indent="-285750">
                        <a:buFont typeface="Wingdings" panose="05000000000000000000" pitchFamily="2" charset="2"/>
                        <a:buChar char="v"/>
                      </a:pPr>
                      <a:r>
                        <a:rPr lang="en-US" sz="1800" b="1" kern="1200" dirty="0" smtClean="0">
                          <a:solidFill>
                            <a:schemeClr val="lt1"/>
                          </a:solidFill>
                          <a:effectLst/>
                          <a:latin typeface="+mn-lt"/>
                          <a:ea typeface="+mn-ea"/>
                          <a:cs typeface="+mn-cs"/>
                        </a:rPr>
                        <a:t>45% increase in employee innovative ideas</a:t>
                      </a:r>
                    </a:p>
                    <a:p>
                      <a:endParaRPr lang="en-US" dirty="0"/>
                    </a:p>
                  </a:txBody>
                  <a:tcPr marL="74751" marR="74751"/>
                </a:tc>
                <a:extLst>
                  <a:ext uri="{0D108BD9-81ED-4DB2-BD59-A6C34878D82A}">
                    <a16:rowId xmlns:a16="http://schemas.microsoft.com/office/drawing/2014/main" xmlns="" val="4003772336"/>
                  </a:ext>
                </a:extLst>
              </a:tr>
            </a:tbl>
          </a:graphicData>
        </a:graphic>
      </p:graphicFrame>
    </p:spTree>
    <p:extLst>
      <p:ext uri="{BB962C8B-B14F-4D97-AF65-F5344CB8AC3E}">
        <p14:creationId xmlns:p14="http://schemas.microsoft.com/office/powerpoint/2010/main" val="388502592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1044127"/>
          </a:xfrm>
        </p:spPr>
        <p:txBody>
          <a:bodyPr/>
          <a:lstStyle/>
          <a:p>
            <a:r>
              <a:rPr lang="en-US" dirty="0" smtClean="0"/>
              <a:t>Strategy implementation</a:t>
            </a:r>
            <a:endParaRPr lang="en-US" dirty="0"/>
          </a:p>
        </p:txBody>
      </p:sp>
      <p:sp>
        <p:nvSpPr>
          <p:cNvPr id="3" name="Content Placeholder 2"/>
          <p:cNvSpPr>
            <a:spLocks noGrp="1"/>
          </p:cNvSpPr>
          <p:nvPr>
            <p:ph idx="1"/>
          </p:nvPr>
        </p:nvSpPr>
        <p:spPr>
          <a:xfrm>
            <a:off x="838200" y="1409252"/>
            <a:ext cx="10515600" cy="4767711"/>
          </a:xfrm>
        </p:spPr>
        <p:txBody>
          <a:bodyPr>
            <a:normAutofit/>
          </a:bodyPr>
          <a:lstStyle/>
          <a:p>
            <a:pPr marL="0" indent="0">
              <a:buNone/>
            </a:pPr>
            <a:r>
              <a:rPr lang="en-US" dirty="0" smtClean="0"/>
              <a:t>Set of measurable objectives </a:t>
            </a:r>
          </a:p>
          <a:p>
            <a:r>
              <a:rPr lang="en-US" dirty="0" smtClean="0"/>
              <a:t>Improve business revenue by 5%</a:t>
            </a:r>
          </a:p>
          <a:p>
            <a:r>
              <a:rPr lang="en-US" dirty="0" smtClean="0"/>
              <a:t>Reduce cost of chasing new customers by 3%</a:t>
            </a:r>
          </a:p>
          <a:p>
            <a:pPr lvl="0"/>
            <a:r>
              <a:rPr lang="en-US" dirty="0"/>
              <a:t>Improve on profit margins by 5%. Retained customers means increased sales and increased profit margins. </a:t>
            </a:r>
          </a:p>
          <a:p>
            <a:pPr lvl="0"/>
            <a:r>
              <a:rPr lang="en-US" dirty="0"/>
              <a:t>Improve on customer retention</a:t>
            </a:r>
          </a:p>
          <a:p>
            <a:pPr lvl="0"/>
            <a:r>
              <a:rPr lang="en-US" dirty="0"/>
              <a:t>Improve customer loyalty</a:t>
            </a:r>
          </a:p>
          <a:p>
            <a:pPr lvl="0"/>
            <a:r>
              <a:rPr lang="en-US" dirty="0"/>
              <a:t>Improve customer trust and customer relationships.</a:t>
            </a:r>
          </a:p>
          <a:p>
            <a:pPr lvl="0"/>
            <a:r>
              <a:rPr lang="en-US" dirty="0"/>
              <a:t>Reduced spoilage by 5% within  </a:t>
            </a:r>
          </a:p>
          <a:p>
            <a:pPr lvl="0"/>
            <a:r>
              <a:rPr lang="en-US" dirty="0"/>
              <a:t>Reduce operating costs by 10%</a:t>
            </a:r>
          </a:p>
          <a:p>
            <a:pPr lvl="0"/>
            <a:r>
              <a:rPr lang="en-US" dirty="0"/>
              <a:t>Improve employee retention</a:t>
            </a:r>
          </a:p>
          <a:p>
            <a:pPr>
              <a:buFont typeface="Wingdings" panose="05000000000000000000" pitchFamily="2" charset="2"/>
              <a:buChar char="§"/>
            </a:pPr>
            <a:endParaRPr lang="en-US" dirty="0" smtClean="0"/>
          </a:p>
        </p:txBody>
      </p:sp>
    </p:spTree>
    <p:extLst>
      <p:ext uri="{BB962C8B-B14F-4D97-AF65-F5344CB8AC3E}">
        <p14:creationId xmlns:p14="http://schemas.microsoft.com/office/powerpoint/2010/main" val="34791788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Contingency plan</a:t>
            </a:r>
            <a:r>
              <a:rPr lang="en-US" dirty="0"/>
              <a:t/>
            </a:r>
            <a:br>
              <a:rPr lang="en-US" dirty="0"/>
            </a:br>
            <a:endParaRPr lang="en-US" dirty="0"/>
          </a:p>
        </p:txBody>
      </p:sp>
      <p:sp>
        <p:nvSpPr>
          <p:cNvPr id="3" name="Content Placeholder 2"/>
          <p:cNvSpPr>
            <a:spLocks noGrp="1"/>
          </p:cNvSpPr>
          <p:nvPr>
            <p:ph idx="1"/>
          </p:nvPr>
        </p:nvSpPr>
        <p:spPr/>
        <p:txBody>
          <a:bodyPr/>
          <a:lstStyle/>
          <a:p>
            <a:pPr marL="0" lvl="0" indent="0">
              <a:buNone/>
            </a:pPr>
            <a:r>
              <a:rPr lang="en-US" dirty="0" smtClean="0"/>
              <a:t>Amazon contingency plan entails;</a:t>
            </a:r>
          </a:p>
          <a:p>
            <a:pPr lvl="0"/>
            <a:r>
              <a:rPr lang="en-US" dirty="0" smtClean="0"/>
              <a:t>Safety </a:t>
            </a:r>
            <a:r>
              <a:rPr lang="en-US" dirty="0"/>
              <a:t>and loss of orders – a strong logistics and distribution channel</a:t>
            </a:r>
          </a:p>
          <a:p>
            <a:pPr lvl="0"/>
            <a:r>
              <a:rPr lang="en-US" dirty="0"/>
              <a:t>Quality –quality testing personalities </a:t>
            </a:r>
          </a:p>
          <a:p>
            <a:pPr lvl="0"/>
            <a:r>
              <a:rPr lang="en-US" dirty="0"/>
              <a:t>Reduced market –reduce prices to encourage customers  </a:t>
            </a:r>
          </a:p>
          <a:p>
            <a:pPr marL="0" indent="0">
              <a:buNone/>
            </a:pPr>
            <a:endParaRPr lang="en-US" dirty="0"/>
          </a:p>
          <a:p>
            <a:endParaRPr lang="en-US" dirty="0"/>
          </a:p>
        </p:txBody>
      </p:sp>
    </p:spTree>
    <p:extLst>
      <p:ext uri="{BB962C8B-B14F-4D97-AF65-F5344CB8AC3E}">
        <p14:creationId xmlns:p14="http://schemas.microsoft.com/office/powerpoint/2010/main" val="30226520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Product positioning map </a:t>
            </a:r>
            <a:endParaRPr lang="en-US" dirty="0"/>
          </a:p>
        </p:txBody>
      </p:sp>
      <p:sp>
        <p:nvSpPr>
          <p:cNvPr id="3" name="Content Placeholder 2"/>
          <p:cNvSpPr>
            <a:spLocks noGrp="1"/>
          </p:cNvSpPr>
          <p:nvPr>
            <p:ph idx="1"/>
          </p:nvPr>
        </p:nvSpPr>
        <p:spPr>
          <a:xfrm>
            <a:off x="838200" y="1441525"/>
            <a:ext cx="10515600" cy="4735438"/>
          </a:xfrm>
        </p:spPr>
        <p:txBody>
          <a:bodyPr/>
          <a:lstStyle/>
          <a:p>
            <a:pPr marL="0" indent="0">
              <a:buNone/>
            </a:pPr>
            <a:r>
              <a:rPr lang="en-US" dirty="0" smtClean="0"/>
              <a:t>                                                     </a:t>
            </a:r>
            <a:r>
              <a:rPr lang="en-US" dirty="0"/>
              <a:t> </a:t>
            </a:r>
            <a:r>
              <a:rPr lang="en-US" dirty="0" smtClean="0"/>
              <a:t>         high quality </a:t>
            </a:r>
          </a:p>
          <a:p>
            <a:endParaRPr lang="en-US" dirty="0"/>
          </a:p>
          <a:p>
            <a:endParaRPr lang="en-US" dirty="0" smtClean="0"/>
          </a:p>
          <a:p>
            <a:pPr marL="0" indent="0">
              <a:buNone/>
            </a:pPr>
            <a:r>
              <a:rPr lang="en-US" dirty="0" smtClean="0"/>
              <a:t>		</a:t>
            </a:r>
            <a:endParaRPr lang="en-US" dirty="0"/>
          </a:p>
          <a:p>
            <a:pPr marL="0" indent="0">
              <a:buNone/>
            </a:pPr>
            <a:r>
              <a:rPr lang="en-US" dirty="0" smtClean="0"/>
              <a:t>                             low prices                                              					</a:t>
            </a:r>
          </a:p>
          <a:p>
            <a:pPr lvl="8"/>
            <a:r>
              <a:rPr lang="en-US" dirty="0" smtClean="0"/>
              <a:t>                                                                             high prices </a:t>
            </a:r>
            <a:endParaRPr lang="en-US" dirty="0"/>
          </a:p>
          <a:p>
            <a:endParaRPr lang="en-US" dirty="0" smtClean="0"/>
          </a:p>
          <a:p>
            <a:endParaRPr lang="en-US" dirty="0"/>
          </a:p>
          <a:p>
            <a:endParaRPr lang="en-US" dirty="0" smtClean="0"/>
          </a:p>
          <a:p>
            <a:r>
              <a:rPr lang="en-US" dirty="0"/>
              <a:t> </a:t>
            </a:r>
            <a:r>
              <a:rPr lang="en-US" dirty="0" smtClean="0"/>
              <a:t>                                              </a:t>
            </a:r>
            <a:endParaRPr lang="en-US" dirty="0"/>
          </a:p>
          <a:p>
            <a:r>
              <a:rPr lang="en-US" dirty="0" smtClean="0"/>
              <a:t>                                                         low  quality </a:t>
            </a:r>
          </a:p>
        </p:txBody>
      </p:sp>
      <p:cxnSp>
        <p:nvCxnSpPr>
          <p:cNvPr id="5" name="Straight Arrow Connector 4"/>
          <p:cNvCxnSpPr/>
          <p:nvPr/>
        </p:nvCxnSpPr>
        <p:spPr>
          <a:xfrm>
            <a:off x="4432151" y="3281082"/>
            <a:ext cx="3485477" cy="21516"/>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7" name="Straight Arrow Connector 6"/>
          <p:cNvCxnSpPr/>
          <p:nvPr/>
        </p:nvCxnSpPr>
        <p:spPr>
          <a:xfrm>
            <a:off x="5970494" y="2065468"/>
            <a:ext cx="21515" cy="306593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6318175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667609"/>
          </a:xfrm>
        </p:spPr>
        <p:txBody>
          <a:bodyPr>
            <a:normAutofit/>
          </a:bodyPr>
          <a:lstStyle/>
          <a:p>
            <a:r>
              <a:rPr lang="en-US" dirty="0" smtClean="0"/>
              <a:t>Projected income statement </a:t>
            </a:r>
            <a:endParaRPr lang="en-US" dirty="0"/>
          </a:p>
        </p:txBody>
      </p:sp>
      <p:sp>
        <p:nvSpPr>
          <p:cNvPr id="3" name="Content Placeholder 2"/>
          <p:cNvSpPr>
            <a:spLocks noGrp="1"/>
          </p:cNvSpPr>
          <p:nvPr>
            <p:ph idx="1"/>
          </p:nvPr>
        </p:nvSpPr>
        <p:spPr>
          <a:xfrm>
            <a:off x="699247" y="1312433"/>
            <a:ext cx="10736131" cy="4864530"/>
          </a:xfrm>
        </p:spPr>
        <p:txBody>
          <a:bodyPr/>
          <a:lstStyle/>
          <a:p>
            <a:pPr marL="0" indent="0">
              <a:buNone/>
            </a:pPr>
            <a:r>
              <a:rPr lang="en-US" b="1" dirty="0"/>
              <a:t>Income statement </a:t>
            </a:r>
            <a:endParaRPr lang="en-US" dirty="0"/>
          </a:p>
          <a:p>
            <a:pPr marL="0" indent="0">
              <a:buNone/>
            </a:pPr>
            <a:r>
              <a:rPr lang="en-US" b="1" dirty="0"/>
              <a:t>For three years Sep 20, 2023</a:t>
            </a:r>
            <a:endParaRPr lang="en-US" dirty="0"/>
          </a:p>
          <a:p>
            <a:pPr marL="0" indent="0">
              <a:buNone/>
            </a:pPr>
            <a:r>
              <a:rPr lang="en-US" b="1" dirty="0"/>
              <a:t>                                                                 </a:t>
            </a: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2667989184"/>
              </p:ext>
            </p:extLst>
          </p:nvPr>
        </p:nvGraphicFramePr>
        <p:xfrm>
          <a:off x="2032000" y="2280618"/>
          <a:ext cx="8128002" cy="3162750"/>
        </p:xfrm>
        <a:graphic>
          <a:graphicData uri="http://schemas.openxmlformats.org/drawingml/2006/table">
            <a:tbl>
              <a:tblPr firstRow="1" bandRow="1">
                <a:tableStyleId>{5C22544A-7EE6-4342-B048-85BDC9FD1C3A}</a:tableStyleId>
              </a:tblPr>
              <a:tblGrid>
                <a:gridCol w="1354667">
                  <a:extLst>
                    <a:ext uri="{9D8B030D-6E8A-4147-A177-3AD203B41FA5}">
                      <a16:colId xmlns:a16="http://schemas.microsoft.com/office/drawing/2014/main" xmlns="" val="1170053328"/>
                    </a:ext>
                  </a:extLst>
                </a:gridCol>
                <a:gridCol w="1354667">
                  <a:extLst>
                    <a:ext uri="{9D8B030D-6E8A-4147-A177-3AD203B41FA5}">
                      <a16:colId xmlns:a16="http://schemas.microsoft.com/office/drawing/2014/main" xmlns="" val="371873454"/>
                    </a:ext>
                  </a:extLst>
                </a:gridCol>
                <a:gridCol w="1354667">
                  <a:extLst>
                    <a:ext uri="{9D8B030D-6E8A-4147-A177-3AD203B41FA5}">
                      <a16:colId xmlns:a16="http://schemas.microsoft.com/office/drawing/2014/main" xmlns="" val="1324908311"/>
                    </a:ext>
                  </a:extLst>
                </a:gridCol>
                <a:gridCol w="1354667">
                  <a:extLst>
                    <a:ext uri="{9D8B030D-6E8A-4147-A177-3AD203B41FA5}">
                      <a16:colId xmlns:a16="http://schemas.microsoft.com/office/drawing/2014/main" xmlns="" val="2555978653"/>
                    </a:ext>
                  </a:extLst>
                </a:gridCol>
                <a:gridCol w="1354667">
                  <a:extLst>
                    <a:ext uri="{9D8B030D-6E8A-4147-A177-3AD203B41FA5}">
                      <a16:colId xmlns:a16="http://schemas.microsoft.com/office/drawing/2014/main" xmlns="" val="2177959180"/>
                    </a:ext>
                  </a:extLst>
                </a:gridCol>
                <a:gridCol w="1354667">
                  <a:extLst>
                    <a:ext uri="{9D8B030D-6E8A-4147-A177-3AD203B41FA5}">
                      <a16:colId xmlns:a16="http://schemas.microsoft.com/office/drawing/2014/main" xmlns="" val="3803966778"/>
                    </a:ext>
                  </a:extLst>
                </a:gridCol>
              </a:tblGrid>
              <a:tr h="1054250">
                <a:tc>
                  <a:txBody>
                    <a:bodyPr/>
                    <a:lstStyle/>
                    <a:p>
                      <a:r>
                        <a:rPr lang="en-US" dirty="0" smtClean="0"/>
                        <a:t> </a:t>
                      </a:r>
                      <a:endParaRPr lang="en-US" dirty="0"/>
                    </a:p>
                  </a:txBody>
                  <a:tcPr/>
                </a:tc>
                <a:tc>
                  <a:txBody>
                    <a:bodyPr/>
                    <a:lstStyle/>
                    <a:p>
                      <a:r>
                        <a:rPr lang="en-US" dirty="0" smtClean="0"/>
                        <a:t>Year 1</a:t>
                      </a:r>
                      <a:endParaRPr lang="en-US" dirty="0"/>
                    </a:p>
                  </a:txBody>
                  <a:tcPr/>
                </a:tc>
                <a:tc>
                  <a:txBody>
                    <a:bodyPr/>
                    <a:lstStyle/>
                    <a:p>
                      <a:r>
                        <a:rPr lang="en-US" dirty="0" smtClean="0"/>
                        <a:t>Year 2</a:t>
                      </a:r>
                      <a:endParaRPr lang="en-US" dirty="0"/>
                    </a:p>
                  </a:txBody>
                  <a:tcPr/>
                </a:tc>
                <a:tc>
                  <a:txBody>
                    <a:bodyPr/>
                    <a:lstStyle/>
                    <a:p>
                      <a:r>
                        <a:rPr lang="en-US" dirty="0" smtClean="0"/>
                        <a:t>Year 3</a:t>
                      </a:r>
                      <a:endParaRPr lang="en-US" dirty="0"/>
                    </a:p>
                  </a:txBody>
                  <a:tcPr/>
                </a:tc>
                <a:tc>
                  <a:txBody>
                    <a:bodyPr/>
                    <a:lstStyle/>
                    <a:p>
                      <a:endParaRPr lang="en-US"/>
                    </a:p>
                  </a:txBody>
                  <a:tcPr/>
                </a:tc>
                <a:tc>
                  <a:txBody>
                    <a:bodyPr/>
                    <a:lstStyle/>
                    <a:p>
                      <a:endParaRPr lang="en-US"/>
                    </a:p>
                  </a:txBody>
                  <a:tcPr/>
                </a:tc>
                <a:extLst>
                  <a:ext uri="{0D108BD9-81ED-4DB2-BD59-A6C34878D82A}">
                    <a16:rowId xmlns:a16="http://schemas.microsoft.com/office/drawing/2014/main" xmlns="" val="112717944"/>
                  </a:ext>
                </a:extLst>
              </a:tr>
              <a:tr h="1054250">
                <a:tc>
                  <a:txBody>
                    <a:bodyPr/>
                    <a:lstStyle/>
                    <a:p>
                      <a:r>
                        <a:rPr lang="en-US" dirty="0" smtClean="0"/>
                        <a:t>Sales</a:t>
                      </a:r>
                      <a:endParaRPr lang="en-US" dirty="0"/>
                    </a:p>
                  </a:txBody>
                  <a:tcPr/>
                </a:tc>
                <a:tc>
                  <a:txBody>
                    <a:bodyPr/>
                    <a:lstStyle/>
                    <a:p>
                      <a:r>
                        <a:rPr lang="en-US" sz="1800" kern="1200" dirty="0" smtClean="0">
                          <a:solidFill>
                            <a:schemeClr val="dk1"/>
                          </a:solidFill>
                          <a:effectLst/>
                          <a:latin typeface="+mn-lt"/>
                          <a:ea typeface="+mn-ea"/>
                          <a:cs typeface="+mn-cs"/>
                        </a:rPr>
                        <a:t>$9,000,000 </a:t>
                      </a:r>
                      <a:endParaRPr lang="en-US" dirty="0"/>
                    </a:p>
                  </a:txBody>
                  <a:tcPr/>
                </a:tc>
                <a:tc>
                  <a:txBody>
                    <a:bodyPr/>
                    <a:lstStyle/>
                    <a:p>
                      <a:r>
                        <a:rPr lang="en-US" sz="1800" kern="1200" dirty="0" smtClean="0">
                          <a:solidFill>
                            <a:schemeClr val="dk1"/>
                          </a:solidFill>
                          <a:effectLst/>
                          <a:latin typeface="+mn-lt"/>
                          <a:ea typeface="+mn-ea"/>
                          <a:cs typeface="+mn-cs"/>
                        </a:rPr>
                        <a:t>$10,000,000 </a:t>
                      </a:r>
                      <a:endParaRPr lang="en-US" dirty="0"/>
                    </a:p>
                  </a:txBody>
                  <a:tcPr/>
                </a:tc>
                <a:tc>
                  <a:txBody>
                    <a:bodyPr/>
                    <a:lstStyle/>
                    <a:p>
                      <a:r>
                        <a:rPr lang="en-US" sz="1800" kern="1200" dirty="0" smtClean="0">
                          <a:solidFill>
                            <a:schemeClr val="dk1"/>
                          </a:solidFill>
                          <a:effectLst/>
                          <a:latin typeface="+mn-lt"/>
                          <a:ea typeface="+mn-ea"/>
                          <a:cs typeface="+mn-cs"/>
                        </a:rPr>
                        <a:t>$13,000,000 </a:t>
                      </a:r>
                      <a:endParaRPr lang="en-US" dirty="0"/>
                    </a:p>
                  </a:txBody>
                  <a:tcPr/>
                </a:tc>
                <a:tc>
                  <a:txBody>
                    <a:bodyPr/>
                    <a:lstStyle/>
                    <a:p>
                      <a:endParaRPr lang="en-US"/>
                    </a:p>
                  </a:txBody>
                  <a:tcPr/>
                </a:tc>
                <a:tc>
                  <a:txBody>
                    <a:bodyPr/>
                    <a:lstStyle/>
                    <a:p>
                      <a:endParaRPr lang="en-US"/>
                    </a:p>
                  </a:txBody>
                  <a:tcPr/>
                </a:tc>
                <a:extLst>
                  <a:ext uri="{0D108BD9-81ED-4DB2-BD59-A6C34878D82A}">
                    <a16:rowId xmlns:a16="http://schemas.microsoft.com/office/drawing/2014/main" xmlns="" val="1405723115"/>
                  </a:ext>
                </a:extLst>
              </a:tr>
              <a:tr h="1054250">
                <a:tc>
                  <a:txBody>
                    <a:bodyPr/>
                    <a:lstStyle/>
                    <a:p>
                      <a:r>
                        <a:rPr lang="en-US" dirty="0" smtClean="0"/>
                        <a:t>Cost of goods sold</a:t>
                      </a:r>
                      <a:r>
                        <a:rPr lang="en-US" baseline="0" dirty="0" smtClean="0"/>
                        <a:t> </a:t>
                      </a:r>
                      <a:endParaRPr lang="en-US" dirty="0"/>
                    </a:p>
                  </a:txBody>
                  <a:tcPr/>
                </a:tc>
                <a:tc>
                  <a:txBody>
                    <a:bodyPr/>
                    <a:lstStyle/>
                    <a:p>
                      <a:r>
                        <a:rPr lang="en-US" sz="1800" u="sng" kern="1200" dirty="0" smtClean="0">
                          <a:solidFill>
                            <a:schemeClr val="dk1"/>
                          </a:solidFill>
                          <a:effectLst/>
                          <a:latin typeface="+mn-lt"/>
                          <a:ea typeface="+mn-ea"/>
                          <a:cs typeface="+mn-cs"/>
                        </a:rPr>
                        <a:t>$ 5,000,000</a:t>
                      </a:r>
                      <a:endParaRPr lang="en-US" dirty="0"/>
                    </a:p>
                  </a:txBody>
                  <a:tcPr/>
                </a:tc>
                <a:tc>
                  <a:txBody>
                    <a:bodyPr/>
                    <a:lstStyle/>
                    <a:p>
                      <a:r>
                        <a:rPr lang="en-US" sz="1800" u="sng" kern="1200" dirty="0" smtClean="0">
                          <a:solidFill>
                            <a:schemeClr val="dk1"/>
                          </a:solidFill>
                          <a:effectLst/>
                          <a:latin typeface="+mn-lt"/>
                          <a:ea typeface="+mn-ea"/>
                          <a:cs typeface="+mn-cs"/>
                        </a:rPr>
                        <a:t>$ 3,500,000 </a:t>
                      </a:r>
                      <a:endParaRPr lang="en-US"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u="sng" kern="1200" dirty="0" smtClean="0">
                          <a:solidFill>
                            <a:schemeClr val="dk1"/>
                          </a:solidFill>
                          <a:effectLst/>
                          <a:latin typeface="+mn-lt"/>
                          <a:ea typeface="+mn-ea"/>
                          <a:cs typeface="+mn-cs"/>
                        </a:rPr>
                        <a:t>$4,000,000</a:t>
                      </a:r>
                      <a:endParaRPr lang="en-US" dirty="0" smtClean="0"/>
                    </a:p>
                    <a:p>
                      <a:endParaRPr lang="en-US" dirty="0"/>
                    </a:p>
                  </a:txBody>
                  <a:tcPr/>
                </a:tc>
                <a:tc>
                  <a:txBody>
                    <a:bodyPr/>
                    <a:lstStyle/>
                    <a:p>
                      <a:endParaRPr lang="en-US" dirty="0"/>
                    </a:p>
                  </a:txBody>
                  <a:tcPr/>
                </a:tc>
                <a:tc>
                  <a:txBody>
                    <a:bodyPr/>
                    <a:lstStyle/>
                    <a:p>
                      <a:endParaRPr lang="en-US" dirty="0"/>
                    </a:p>
                  </a:txBody>
                  <a:tcPr/>
                </a:tc>
                <a:extLst>
                  <a:ext uri="{0D108BD9-81ED-4DB2-BD59-A6C34878D82A}">
                    <a16:rowId xmlns:a16="http://schemas.microsoft.com/office/drawing/2014/main" xmlns="" val="1698960334"/>
                  </a:ext>
                </a:extLst>
              </a:tr>
            </a:tbl>
          </a:graphicData>
        </a:graphic>
      </p:graphicFrame>
    </p:spTree>
    <p:extLst>
      <p:ext uri="{BB962C8B-B14F-4D97-AF65-F5344CB8AC3E}">
        <p14:creationId xmlns:p14="http://schemas.microsoft.com/office/powerpoint/2010/main" val="259085914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2464059950"/>
              </p:ext>
            </p:extLst>
          </p:nvPr>
        </p:nvGraphicFramePr>
        <p:xfrm>
          <a:off x="677863" y="2160588"/>
          <a:ext cx="8596312" cy="1280160"/>
        </p:xfrm>
        <a:graphic>
          <a:graphicData uri="http://schemas.openxmlformats.org/drawingml/2006/table">
            <a:tbl>
              <a:tblPr firstRow="1" bandRow="1">
                <a:tableStyleId>{5C22544A-7EE6-4342-B048-85BDC9FD1C3A}</a:tableStyleId>
              </a:tblPr>
              <a:tblGrid>
                <a:gridCol w="2149078">
                  <a:extLst>
                    <a:ext uri="{9D8B030D-6E8A-4147-A177-3AD203B41FA5}">
                      <a16:colId xmlns:a16="http://schemas.microsoft.com/office/drawing/2014/main" xmlns="" val="1481830628"/>
                    </a:ext>
                  </a:extLst>
                </a:gridCol>
                <a:gridCol w="2149078">
                  <a:extLst>
                    <a:ext uri="{9D8B030D-6E8A-4147-A177-3AD203B41FA5}">
                      <a16:colId xmlns:a16="http://schemas.microsoft.com/office/drawing/2014/main" xmlns="" val="1268745538"/>
                    </a:ext>
                  </a:extLst>
                </a:gridCol>
                <a:gridCol w="2149078">
                  <a:extLst>
                    <a:ext uri="{9D8B030D-6E8A-4147-A177-3AD203B41FA5}">
                      <a16:colId xmlns:a16="http://schemas.microsoft.com/office/drawing/2014/main" xmlns="" val="4138218549"/>
                    </a:ext>
                  </a:extLst>
                </a:gridCol>
                <a:gridCol w="2149078">
                  <a:extLst>
                    <a:ext uri="{9D8B030D-6E8A-4147-A177-3AD203B41FA5}">
                      <a16:colId xmlns:a16="http://schemas.microsoft.com/office/drawing/2014/main" xmlns="" val="1027885629"/>
                    </a:ext>
                  </a:extLst>
                </a:gridCol>
              </a:tblGrid>
              <a:tr h="370840">
                <a:tc>
                  <a:txBody>
                    <a:bodyPr/>
                    <a:lstStyle/>
                    <a:p>
                      <a:r>
                        <a:rPr lang="en-US" dirty="0" smtClean="0"/>
                        <a:t>Gross profit </a:t>
                      </a:r>
                      <a:endParaRPr lang="en-US" dirty="0"/>
                    </a:p>
                  </a:txBody>
                  <a:tcPr marL="74751" marR="74751"/>
                </a:tc>
                <a:tc>
                  <a:txBody>
                    <a:bodyPr/>
                    <a:lstStyle/>
                    <a:p>
                      <a:r>
                        <a:rPr lang="en-US" dirty="0" smtClean="0"/>
                        <a:t>Year 1</a:t>
                      </a:r>
                      <a:endParaRPr lang="en-US" dirty="0"/>
                    </a:p>
                  </a:txBody>
                  <a:tcPr marL="74751" marR="74751"/>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Year 2</a:t>
                      </a:r>
                    </a:p>
                    <a:p>
                      <a:endParaRPr lang="en-US" dirty="0"/>
                    </a:p>
                  </a:txBody>
                  <a:tcPr marL="74751" marR="74751"/>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Year 3</a:t>
                      </a:r>
                    </a:p>
                    <a:p>
                      <a:endParaRPr lang="en-US" dirty="0"/>
                    </a:p>
                  </a:txBody>
                  <a:tcPr marL="74751" marR="74751"/>
                </a:tc>
                <a:extLst>
                  <a:ext uri="{0D108BD9-81ED-4DB2-BD59-A6C34878D82A}">
                    <a16:rowId xmlns:a16="http://schemas.microsoft.com/office/drawing/2014/main" xmlns="" val="3282797240"/>
                  </a:ext>
                </a:extLst>
              </a:tr>
              <a:tr h="370840">
                <a:tc>
                  <a:txBody>
                    <a:bodyPr/>
                    <a:lstStyle/>
                    <a:p>
                      <a:endParaRPr lang="en-US"/>
                    </a:p>
                  </a:txBody>
                  <a:tcPr marL="74751" marR="74751"/>
                </a:tc>
                <a:tc>
                  <a:txBody>
                    <a:bodyPr/>
                    <a:lstStyle/>
                    <a:p>
                      <a:r>
                        <a:rPr lang="en-US" sz="1800" u="sng" kern="1200" dirty="0" smtClean="0">
                          <a:solidFill>
                            <a:schemeClr val="dk1"/>
                          </a:solidFill>
                          <a:effectLst/>
                          <a:latin typeface="+mn-lt"/>
                          <a:ea typeface="+mn-ea"/>
                          <a:cs typeface="+mn-cs"/>
                        </a:rPr>
                        <a:t>$4,000,000</a:t>
                      </a:r>
                      <a:endParaRPr lang="en-US" dirty="0"/>
                    </a:p>
                  </a:txBody>
                  <a:tcPr marL="74751" marR="74751"/>
                </a:tc>
                <a:tc>
                  <a:txBody>
                    <a:bodyPr/>
                    <a:lstStyle/>
                    <a:p>
                      <a:r>
                        <a:rPr lang="en-US" sz="1800" u="sng" kern="1200" dirty="0" smtClean="0">
                          <a:solidFill>
                            <a:schemeClr val="dk1"/>
                          </a:solidFill>
                          <a:effectLst/>
                          <a:latin typeface="+mn-lt"/>
                          <a:ea typeface="+mn-ea"/>
                          <a:cs typeface="+mn-cs"/>
                        </a:rPr>
                        <a:t>$6,500,000 </a:t>
                      </a:r>
                      <a:endParaRPr lang="en-US" dirty="0"/>
                    </a:p>
                  </a:txBody>
                  <a:tcPr marL="74751" marR="74751"/>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u="sng" kern="1200" dirty="0" smtClean="0">
                          <a:solidFill>
                            <a:schemeClr val="dk1"/>
                          </a:solidFill>
                          <a:effectLst/>
                          <a:latin typeface="+mn-lt"/>
                          <a:ea typeface="+mn-ea"/>
                          <a:cs typeface="+mn-cs"/>
                        </a:rPr>
                        <a:t>$9,000,000</a:t>
                      </a:r>
                      <a:endParaRPr lang="en-US" dirty="0" smtClean="0"/>
                    </a:p>
                    <a:p>
                      <a:endParaRPr lang="en-US" dirty="0"/>
                    </a:p>
                  </a:txBody>
                  <a:tcPr marL="74751" marR="74751"/>
                </a:tc>
                <a:extLst>
                  <a:ext uri="{0D108BD9-81ED-4DB2-BD59-A6C34878D82A}">
                    <a16:rowId xmlns:a16="http://schemas.microsoft.com/office/drawing/2014/main" xmlns="" val="1188666868"/>
                  </a:ext>
                </a:extLst>
              </a:tr>
            </a:tbl>
          </a:graphicData>
        </a:graphic>
      </p:graphicFrame>
    </p:spTree>
    <p:extLst>
      <p:ext uri="{BB962C8B-B14F-4D97-AF65-F5344CB8AC3E}">
        <p14:creationId xmlns:p14="http://schemas.microsoft.com/office/powerpoint/2010/main" val="194709141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Assessment of present value and future value of the business</a:t>
            </a:r>
            <a:endParaRPr lang="en-US" dirty="0"/>
          </a:p>
        </p:txBody>
      </p:sp>
      <p:sp>
        <p:nvSpPr>
          <p:cNvPr id="3" name="Content Placeholder 2"/>
          <p:cNvSpPr>
            <a:spLocks noGrp="1"/>
          </p:cNvSpPr>
          <p:nvPr>
            <p:ph idx="1"/>
          </p:nvPr>
        </p:nvSpPr>
        <p:spPr/>
        <p:txBody>
          <a:bodyPr/>
          <a:lstStyle/>
          <a:p>
            <a:r>
              <a:rPr lang="en-US" dirty="0"/>
              <a:t>In this case the annual revenue value of Amazon in Year 1 is;  </a:t>
            </a:r>
          </a:p>
          <a:p>
            <a:pPr marL="0" indent="0">
              <a:buNone/>
            </a:pPr>
            <a:r>
              <a:rPr lang="en-US" dirty="0" smtClean="0"/>
              <a:t>    Year </a:t>
            </a:r>
            <a:r>
              <a:rPr lang="en-US" dirty="0"/>
              <a:t>1 = $9,000,000     </a:t>
            </a:r>
          </a:p>
          <a:p>
            <a:r>
              <a:rPr lang="en-US" dirty="0"/>
              <a:t>Multiple of the Year 1 revenue Present Value = $18,000,000</a:t>
            </a:r>
          </a:p>
          <a:p>
            <a:r>
              <a:rPr lang="en-US" dirty="0"/>
              <a:t>The Future value of the company is the year three annual revenue </a:t>
            </a:r>
          </a:p>
          <a:p>
            <a:r>
              <a:rPr lang="en-US" dirty="0"/>
              <a:t>Year 3 = $13,000,000</a:t>
            </a:r>
          </a:p>
          <a:p>
            <a:r>
              <a:rPr lang="en-US" dirty="0"/>
              <a:t>Future value= multiple $ 26,000,000</a:t>
            </a:r>
          </a:p>
          <a:p>
            <a:endParaRPr lang="en-US" dirty="0"/>
          </a:p>
        </p:txBody>
      </p:sp>
    </p:spTree>
    <p:extLst>
      <p:ext uri="{BB962C8B-B14F-4D97-AF65-F5344CB8AC3E}">
        <p14:creationId xmlns:p14="http://schemas.microsoft.com/office/powerpoint/2010/main" val="307238928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References </a:t>
            </a:r>
            <a:endParaRPr lang="en-US" dirty="0"/>
          </a:p>
        </p:txBody>
      </p:sp>
      <p:sp>
        <p:nvSpPr>
          <p:cNvPr id="3" name="Content Placeholder 2"/>
          <p:cNvSpPr>
            <a:spLocks noGrp="1"/>
          </p:cNvSpPr>
          <p:nvPr>
            <p:ph idx="1"/>
          </p:nvPr>
        </p:nvSpPr>
        <p:spPr>
          <a:xfrm>
            <a:off x="677334" y="1460811"/>
            <a:ext cx="8596668" cy="4580552"/>
          </a:xfrm>
        </p:spPr>
        <p:txBody>
          <a:bodyPr/>
          <a:lstStyle/>
          <a:p>
            <a:pPr marL="0" indent="0">
              <a:buNone/>
            </a:pPr>
            <a:r>
              <a:rPr lang="en-US" dirty="0"/>
              <a:t> </a:t>
            </a:r>
          </a:p>
          <a:p>
            <a:pPr marL="0" indent="0">
              <a:buNone/>
            </a:pPr>
            <a:endParaRPr lang="en-US" dirty="0"/>
          </a:p>
        </p:txBody>
      </p:sp>
    </p:spTree>
    <p:extLst>
      <p:ext uri="{BB962C8B-B14F-4D97-AF65-F5344CB8AC3E}">
        <p14:creationId xmlns:p14="http://schemas.microsoft.com/office/powerpoint/2010/main" val="19149830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256478"/>
            <a:ext cx="8596668" cy="724829"/>
          </a:xfrm>
        </p:spPr>
        <p:txBody>
          <a:bodyPr/>
          <a:lstStyle/>
          <a:p>
            <a:r>
              <a:rPr lang="en-US" dirty="0" smtClean="0"/>
              <a:t>Executive summary </a:t>
            </a:r>
            <a:endParaRPr lang="en-US" dirty="0"/>
          </a:p>
        </p:txBody>
      </p:sp>
      <p:sp>
        <p:nvSpPr>
          <p:cNvPr id="3" name="Content Placeholder 2"/>
          <p:cNvSpPr>
            <a:spLocks noGrp="1"/>
          </p:cNvSpPr>
          <p:nvPr>
            <p:ph idx="1"/>
          </p:nvPr>
        </p:nvSpPr>
        <p:spPr>
          <a:xfrm>
            <a:off x="677334" y="814039"/>
            <a:ext cx="8596668" cy="5575610"/>
          </a:xfrm>
        </p:spPr>
        <p:txBody>
          <a:bodyPr>
            <a:normAutofit/>
          </a:bodyPr>
          <a:lstStyle/>
          <a:p>
            <a:r>
              <a:rPr lang="en-US" dirty="0" smtClean="0"/>
              <a:t>Entails a broad business plan to help business achieve its objectives.</a:t>
            </a:r>
          </a:p>
          <a:p>
            <a:r>
              <a:rPr lang="en-US" dirty="0"/>
              <a:t>Strategic planning entails three major phases which are strategic formulation, strategic implementation, and strategic </a:t>
            </a:r>
            <a:r>
              <a:rPr lang="en-US" dirty="0" smtClean="0"/>
              <a:t>evaluation</a:t>
            </a:r>
          </a:p>
          <a:p>
            <a:r>
              <a:rPr lang="en-US" dirty="0" smtClean="0"/>
              <a:t>Amazon </a:t>
            </a:r>
            <a:r>
              <a:rPr lang="en-US" dirty="0"/>
              <a:t>has used SWOT Matrix, CG Matrix, Internal factor evaluation external factor evaluation to determine how well the strategy will align with the company's internal and external </a:t>
            </a:r>
            <a:r>
              <a:rPr lang="en-US" dirty="0" smtClean="0"/>
              <a:t>factors</a:t>
            </a:r>
          </a:p>
          <a:p>
            <a:r>
              <a:rPr lang="en-US" dirty="0"/>
              <a:t>CG analyses the company product portfolio strength as the position map has been used to determine Amazon's market </a:t>
            </a:r>
            <a:r>
              <a:rPr lang="en-US" dirty="0" smtClean="0"/>
              <a:t>position</a:t>
            </a:r>
          </a:p>
          <a:p>
            <a:r>
              <a:rPr lang="en-US" dirty="0" smtClean="0"/>
              <a:t>Amazon’s </a:t>
            </a:r>
            <a:r>
              <a:rPr lang="en-US" dirty="0"/>
              <a:t>income statement contains the projected company income for the next three </a:t>
            </a:r>
            <a:r>
              <a:rPr lang="en-US" dirty="0" smtClean="0"/>
              <a:t>years.</a:t>
            </a:r>
          </a:p>
          <a:p>
            <a:r>
              <a:rPr lang="en-US" dirty="0"/>
              <a:t>The balanced scorecard will be used to measure the set objectives and the measures to be used, along with the target of the </a:t>
            </a:r>
            <a:r>
              <a:rPr lang="en-US" dirty="0" smtClean="0"/>
              <a:t>measure.</a:t>
            </a:r>
          </a:p>
          <a:p>
            <a:r>
              <a:rPr lang="en-US" dirty="0"/>
              <a:t>The balanced scorecard will be used to measure the set objectives and the measures to be used, along with the target of the </a:t>
            </a:r>
            <a:r>
              <a:rPr lang="en-US" dirty="0" smtClean="0"/>
              <a:t>measure.</a:t>
            </a:r>
          </a:p>
          <a:p>
            <a:r>
              <a:rPr lang="en-US" dirty="0" smtClean="0"/>
              <a:t>Amazon </a:t>
            </a:r>
            <a:r>
              <a:rPr lang="en-US" dirty="0"/>
              <a:t>has a contingency plan on dealing with loss/ breakage, quality, and reduced market (Alshmrani, 2021). </a:t>
            </a:r>
          </a:p>
        </p:txBody>
      </p:sp>
    </p:spTree>
    <p:extLst>
      <p:ext uri="{BB962C8B-B14F-4D97-AF65-F5344CB8AC3E}">
        <p14:creationId xmlns:p14="http://schemas.microsoft.com/office/powerpoint/2010/main" val="31466686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581548"/>
          </a:xfrm>
        </p:spPr>
        <p:txBody>
          <a:bodyPr>
            <a:normAutofit fontScale="90000"/>
          </a:bodyPr>
          <a:lstStyle/>
          <a:p>
            <a:r>
              <a:rPr lang="en-US" dirty="0" smtClean="0"/>
              <a:t>STRATEGY FORMULATION</a:t>
            </a:r>
            <a:endParaRPr lang="en-US" dirty="0"/>
          </a:p>
        </p:txBody>
      </p:sp>
      <p:sp>
        <p:nvSpPr>
          <p:cNvPr id="3" name="Content Placeholder 2"/>
          <p:cNvSpPr>
            <a:spLocks noGrp="1"/>
          </p:cNvSpPr>
          <p:nvPr>
            <p:ph idx="1"/>
          </p:nvPr>
        </p:nvSpPr>
        <p:spPr>
          <a:xfrm>
            <a:off x="838200" y="1172584"/>
            <a:ext cx="10515600" cy="5004379"/>
          </a:xfrm>
        </p:spPr>
        <p:txBody>
          <a:bodyPr>
            <a:normAutofit/>
          </a:bodyPr>
          <a:lstStyle/>
          <a:p>
            <a:r>
              <a:rPr lang="en-US" b="1" dirty="0"/>
              <a:t>Current mission and vision</a:t>
            </a:r>
            <a:endParaRPr lang="en-US" dirty="0"/>
          </a:p>
          <a:p>
            <a:pPr marL="0" indent="0">
              <a:buNone/>
            </a:pPr>
            <a:r>
              <a:rPr lang="en-US" b="1" dirty="0" smtClean="0"/>
              <a:t>		Vision</a:t>
            </a:r>
          </a:p>
          <a:p>
            <a:r>
              <a:rPr lang="en-US" dirty="0" smtClean="0"/>
              <a:t>To </a:t>
            </a:r>
            <a:r>
              <a:rPr lang="en-US" dirty="0"/>
              <a:t>be the world's best company where customers can find what they want to buy online.</a:t>
            </a:r>
          </a:p>
          <a:p>
            <a:pPr marL="0" indent="0">
              <a:buNone/>
            </a:pPr>
            <a:r>
              <a:rPr lang="en-US" b="1" dirty="0" smtClean="0"/>
              <a:t>		Mission</a:t>
            </a:r>
          </a:p>
          <a:p>
            <a:pPr marL="0" indent="0">
              <a:buNone/>
            </a:pPr>
            <a:r>
              <a:rPr lang="en-US" dirty="0" smtClean="0"/>
              <a:t>To </a:t>
            </a:r>
            <a:r>
              <a:rPr lang="en-US" dirty="0"/>
              <a:t>strive to offer customers with best available commodities at the most affordable prices. </a:t>
            </a:r>
          </a:p>
          <a:p>
            <a:pPr marL="0" indent="0">
              <a:buNone/>
            </a:pPr>
            <a:r>
              <a:rPr lang="en-US" b="1" dirty="0" smtClean="0"/>
              <a:t>Proposed updated mission and vision</a:t>
            </a:r>
          </a:p>
          <a:p>
            <a:pPr marL="0" indent="0">
              <a:buNone/>
            </a:pPr>
            <a:r>
              <a:rPr lang="en-US" b="1" dirty="0" smtClean="0"/>
              <a:t>		Vision</a:t>
            </a:r>
          </a:p>
          <a:p>
            <a:r>
              <a:rPr lang="en-US" dirty="0" smtClean="0"/>
              <a:t>To </a:t>
            </a:r>
            <a:r>
              <a:rPr lang="en-US" dirty="0"/>
              <a:t>be customers' one-stop for affordable commodities and quality for long-term customer needs.</a:t>
            </a:r>
          </a:p>
          <a:p>
            <a:pPr marL="0" indent="0">
              <a:buNone/>
            </a:pPr>
            <a:r>
              <a:rPr lang="en-US" b="1" dirty="0" smtClean="0"/>
              <a:t>		Mission</a:t>
            </a:r>
          </a:p>
          <a:p>
            <a:r>
              <a:rPr lang="en-US" dirty="0" smtClean="0"/>
              <a:t>to </a:t>
            </a:r>
            <a:r>
              <a:rPr lang="en-US" dirty="0"/>
              <a:t>be the only largest online market offering customers a variety of all required commodities at the most affordable prices</a:t>
            </a:r>
            <a:endParaRPr lang="en-US" b="1" dirty="0"/>
          </a:p>
        </p:txBody>
      </p:sp>
    </p:spTree>
    <p:extLst>
      <p:ext uri="{BB962C8B-B14F-4D97-AF65-F5344CB8AC3E}">
        <p14:creationId xmlns:p14="http://schemas.microsoft.com/office/powerpoint/2010/main" val="192176769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356839"/>
            <a:ext cx="8596668" cy="903249"/>
          </a:xfrm>
        </p:spPr>
        <p:txBody>
          <a:bodyPr>
            <a:normAutofit fontScale="90000"/>
          </a:bodyPr>
          <a:lstStyle/>
          <a:p>
            <a:pPr lvl="0"/>
            <a:r>
              <a:rPr lang="en-US" b="1" dirty="0" smtClean="0"/>
              <a:t>External </a:t>
            </a:r>
            <a:r>
              <a:rPr lang="en-US" b="1" dirty="0"/>
              <a:t>Factor Evaluation Matrix and Porter’s 5-Forces Analysis</a:t>
            </a:r>
            <a:r>
              <a:rPr lang="en-US" dirty="0"/>
              <a:t/>
            </a:r>
            <a:br>
              <a:rPr lang="en-US" dirty="0"/>
            </a:br>
            <a:endParaRPr lang="en-US" dirty="0"/>
          </a:p>
        </p:txBody>
      </p:sp>
      <p:sp>
        <p:nvSpPr>
          <p:cNvPr id="5" name="Rectangle 1"/>
          <p:cNvSpPr>
            <a:spLocks noChangeArrowheads="1"/>
          </p:cNvSpPr>
          <p:nvPr/>
        </p:nvSpPr>
        <p:spPr bwMode="auto">
          <a:xfrm>
            <a:off x="-7509352" y="0"/>
            <a:ext cx="21685478"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endParaRPr lang="en-US"/>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3267286976"/>
              </p:ext>
            </p:extLst>
          </p:nvPr>
        </p:nvGraphicFramePr>
        <p:xfrm>
          <a:off x="947855" y="1706137"/>
          <a:ext cx="8697950" cy="3695014"/>
        </p:xfrm>
        <a:graphic>
          <a:graphicData uri="http://schemas.openxmlformats.org/drawingml/2006/table">
            <a:tbl>
              <a:tblPr firstRow="1" firstCol="1" bandRow="1">
                <a:tableStyleId>{5C22544A-7EE6-4342-B048-85BDC9FD1C3A}</a:tableStyleId>
              </a:tblPr>
              <a:tblGrid>
                <a:gridCol w="8697950">
                  <a:extLst>
                    <a:ext uri="{9D8B030D-6E8A-4147-A177-3AD203B41FA5}">
                      <a16:colId xmlns:a16="http://schemas.microsoft.com/office/drawing/2014/main" xmlns="" val="2982112863"/>
                    </a:ext>
                  </a:extLst>
                </a:gridCol>
              </a:tblGrid>
              <a:tr h="3175149">
                <a:tc>
                  <a:txBody>
                    <a:bodyPr/>
                    <a:lstStyle/>
                    <a:p>
                      <a:pPr marL="0" marR="0">
                        <a:lnSpc>
                          <a:spcPct val="200000"/>
                        </a:lnSpc>
                        <a:spcBef>
                          <a:spcPts val="0"/>
                        </a:spcBef>
                        <a:spcAft>
                          <a:spcPts val="0"/>
                        </a:spcAft>
                      </a:pPr>
                      <a:r>
                        <a:rPr lang="en-US" sz="1200" dirty="0">
                          <a:effectLst/>
                        </a:rPr>
                        <a:t>New suppliers                                                                    0.11          4                     0.44</a:t>
                      </a:r>
                      <a:endParaRPr lang="en-US" sz="1100" dirty="0">
                        <a:effectLst/>
                      </a:endParaRPr>
                    </a:p>
                    <a:p>
                      <a:pPr marL="0" marR="0">
                        <a:lnSpc>
                          <a:spcPct val="200000"/>
                        </a:lnSpc>
                        <a:spcBef>
                          <a:spcPts val="0"/>
                        </a:spcBef>
                        <a:spcAft>
                          <a:spcPts val="0"/>
                        </a:spcAft>
                      </a:pPr>
                      <a:r>
                        <a:rPr lang="en-US" sz="1200" dirty="0">
                          <a:effectLst/>
                        </a:rPr>
                        <a:t>Construction of new estates around the business              0.09          4                     0.36</a:t>
                      </a:r>
                      <a:endParaRPr lang="en-US" sz="1100" dirty="0">
                        <a:effectLst/>
                      </a:endParaRPr>
                    </a:p>
                    <a:p>
                      <a:pPr marL="0" marR="0">
                        <a:lnSpc>
                          <a:spcPct val="200000"/>
                        </a:lnSpc>
                        <a:spcBef>
                          <a:spcPts val="0"/>
                        </a:spcBef>
                        <a:spcAft>
                          <a:spcPts val="0"/>
                        </a:spcAft>
                      </a:pPr>
                      <a:r>
                        <a:rPr lang="en-US" sz="1200" dirty="0">
                          <a:effectLst/>
                        </a:rPr>
                        <a:t>Decreased tax rate                                                              0.05        </a:t>
                      </a:r>
                      <a:r>
                        <a:rPr lang="en-US" sz="1200" dirty="0" smtClean="0">
                          <a:effectLst/>
                        </a:rPr>
                        <a:t>3                  </a:t>
                      </a:r>
                      <a:r>
                        <a:rPr lang="en-US" sz="1200" dirty="0">
                          <a:effectLst/>
                        </a:rPr>
                        <a:t>0.15</a:t>
                      </a:r>
                      <a:endParaRPr lang="en-US" sz="1100" dirty="0">
                        <a:effectLst/>
                      </a:endParaRPr>
                    </a:p>
                    <a:p>
                      <a:pPr marL="0" marR="0">
                        <a:lnSpc>
                          <a:spcPct val="200000"/>
                        </a:lnSpc>
                        <a:spcBef>
                          <a:spcPts val="0"/>
                        </a:spcBef>
                        <a:spcAft>
                          <a:spcPts val="0"/>
                        </a:spcAft>
                      </a:pPr>
                      <a:r>
                        <a:rPr lang="en-US" sz="1200" dirty="0">
                          <a:effectLst/>
                        </a:rPr>
                        <a:t>Availability of customers                                                  0.09          4                     0.36</a:t>
                      </a:r>
                      <a:endParaRPr lang="en-US" sz="1100" dirty="0">
                        <a:effectLst/>
                      </a:endParaRPr>
                    </a:p>
                    <a:p>
                      <a:pPr marL="0" marR="0">
                        <a:lnSpc>
                          <a:spcPct val="200000"/>
                        </a:lnSpc>
                        <a:spcBef>
                          <a:spcPts val="0"/>
                        </a:spcBef>
                        <a:spcAft>
                          <a:spcPts val="0"/>
                        </a:spcAft>
                      </a:pPr>
                      <a:r>
                        <a:rPr lang="en-US" sz="1200" dirty="0">
                          <a:effectLst/>
                        </a:rPr>
                        <a:t>Pandemic – staying at home                                              0.11          4                     0.44</a:t>
                      </a:r>
                      <a:endParaRPr lang="en-US" sz="1100" dirty="0">
                        <a:effectLst/>
                      </a:endParaRPr>
                    </a:p>
                    <a:p>
                      <a:pPr marL="0" marR="0">
                        <a:lnSpc>
                          <a:spcPct val="200000"/>
                        </a:lnSpc>
                        <a:spcBef>
                          <a:spcPts val="0"/>
                        </a:spcBef>
                        <a:spcAft>
                          <a:spcPts val="0"/>
                        </a:spcAft>
                      </a:pPr>
                      <a:r>
                        <a:rPr lang="en-US" sz="1200" dirty="0">
                          <a:effectLst/>
                        </a:rPr>
                        <a:t>Increased Demand on Online shopping                             0.10          4                     0.4</a:t>
                      </a:r>
                      <a:endParaRPr lang="en-US"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xmlns="" val="2842910804"/>
                  </a:ext>
                </a:extLst>
              </a:tr>
              <a:tr h="519865">
                <a:tc>
                  <a:txBody>
                    <a:bodyPr/>
                    <a:lstStyle/>
                    <a:p>
                      <a:pPr marL="0" marR="0">
                        <a:lnSpc>
                          <a:spcPct val="200000"/>
                        </a:lnSpc>
                        <a:spcBef>
                          <a:spcPts val="0"/>
                        </a:spcBef>
                        <a:spcAft>
                          <a:spcPts val="0"/>
                        </a:spcAft>
                      </a:pPr>
                      <a:r>
                        <a:rPr lang="en-US" sz="1200" dirty="0">
                          <a:effectLst/>
                        </a:rPr>
                        <a:t>Total Weighted Score      =    above average score (2.5)                                       2.63</a:t>
                      </a:r>
                      <a:endParaRPr lang="en-US"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xmlns="" val="1921088932"/>
                  </a:ext>
                </a:extLst>
              </a:tr>
            </a:tbl>
          </a:graphicData>
        </a:graphic>
      </p:graphicFrame>
    </p:spTree>
    <p:extLst>
      <p:ext uri="{BB962C8B-B14F-4D97-AF65-F5344CB8AC3E}">
        <p14:creationId xmlns:p14="http://schemas.microsoft.com/office/powerpoint/2010/main" val="394645542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79699"/>
            <a:ext cx="10515600" cy="903641"/>
          </a:xfrm>
        </p:spPr>
        <p:txBody>
          <a:bodyPr>
            <a:normAutofit/>
          </a:bodyPr>
          <a:lstStyle/>
          <a:p>
            <a:pPr lvl="0" eaLnBrk="0" fontAlgn="base" hangingPunct="0">
              <a:lnSpc>
                <a:spcPct val="100000"/>
              </a:lnSpc>
              <a:spcAft>
                <a:spcPct val="0"/>
              </a:spcAft>
            </a:pPr>
            <a:r>
              <a:rPr lang="en-US" dirty="0" smtClean="0"/>
              <a:t>Internal factor evaluation matrix</a:t>
            </a:r>
            <a:endParaRPr lang="en-US"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4020777685"/>
              </p:ext>
            </p:extLst>
          </p:nvPr>
        </p:nvGraphicFramePr>
        <p:xfrm>
          <a:off x="1059366" y="1628079"/>
          <a:ext cx="7906214" cy="4070195"/>
        </p:xfrm>
        <a:graphic>
          <a:graphicData uri="http://schemas.openxmlformats.org/drawingml/2006/table">
            <a:tbl>
              <a:tblPr firstRow="1" firstCol="1" bandRow="1">
                <a:tableStyleId>{5C22544A-7EE6-4342-B048-85BDC9FD1C3A}</a:tableStyleId>
              </a:tblPr>
              <a:tblGrid>
                <a:gridCol w="7906214">
                  <a:extLst>
                    <a:ext uri="{9D8B030D-6E8A-4147-A177-3AD203B41FA5}">
                      <a16:colId xmlns:a16="http://schemas.microsoft.com/office/drawing/2014/main" xmlns="" val="3107871465"/>
                    </a:ext>
                  </a:extLst>
                </a:gridCol>
              </a:tblGrid>
              <a:tr h="523194">
                <a:tc>
                  <a:txBody>
                    <a:bodyPr/>
                    <a:lstStyle/>
                    <a:p>
                      <a:pPr marL="0" marR="0">
                        <a:lnSpc>
                          <a:spcPct val="200000"/>
                        </a:lnSpc>
                        <a:spcBef>
                          <a:spcPts val="0"/>
                        </a:spcBef>
                        <a:spcAft>
                          <a:spcPts val="0"/>
                        </a:spcAft>
                      </a:pPr>
                      <a:r>
                        <a:rPr lang="en-US" sz="1200">
                          <a:effectLst/>
                        </a:rPr>
                        <a:t>Threats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xmlns="" val="1271195914"/>
                  </a:ext>
                </a:extLst>
              </a:tr>
              <a:tr h="2500613">
                <a:tc>
                  <a:txBody>
                    <a:bodyPr/>
                    <a:lstStyle/>
                    <a:p>
                      <a:pPr marL="0" marR="0">
                        <a:lnSpc>
                          <a:spcPct val="200000"/>
                        </a:lnSpc>
                        <a:spcBef>
                          <a:spcPts val="0"/>
                        </a:spcBef>
                        <a:spcAft>
                          <a:spcPts val="0"/>
                        </a:spcAft>
                      </a:pPr>
                      <a:r>
                        <a:rPr lang="en-US" sz="1200" dirty="0">
                          <a:effectLst/>
                        </a:rPr>
                        <a:t> Predicted low market                                                        0.11            4                        0.44  </a:t>
                      </a:r>
                      <a:endParaRPr lang="en-US" sz="1100" dirty="0">
                        <a:effectLst/>
                      </a:endParaRPr>
                    </a:p>
                    <a:p>
                      <a:pPr marL="0" marR="0">
                        <a:lnSpc>
                          <a:spcPct val="200000"/>
                        </a:lnSpc>
                        <a:spcBef>
                          <a:spcPts val="0"/>
                        </a:spcBef>
                        <a:spcAft>
                          <a:spcPts val="0"/>
                        </a:spcAft>
                      </a:pPr>
                      <a:r>
                        <a:rPr lang="en-US" sz="1200" dirty="0">
                          <a:effectLst/>
                        </a:rPr>
                        <a:t>New competitors                                                              0.13           4                         0.52</a:t>
                      </a:r>
                      <a:endParaRPr lang="en-US" sz="1100" dirty="0">
                        <a:effectLst/>
                      </a:endParaRPr>
                    </a:p>
                    <a:p>
                      <a:pPr marL="0" marR="0">
                        <a:lnSpc>
                          <a:spcPct val="200000"/>
                        </a:lnSpc>
                        <a:spcBef>
                          <a:spcPts val="0"/>
                        </a:spcBef>
                        <a:spcAft>
                          <a:spcPts val="0"/>
                        </a:spcAft>
                      </a:pPr>
                      <a:r>
                        <a:rPr lang="en-US" sz="1200" dirty="0">
                          <a:effectLst/>
                        </a:rPr>
                        <a:t>Customer shopping trends                                                0.13           4                         0.52</a:t>
                      </a:r>
                      <a:endParaRPr lang="en-US"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xmlns="" val="2236854399"/>
                  </a:ext>
                </a:extLst>
              </a:tr>
              <a:tr h="523194">
                <a:tc>
                  <a:txBody>
                    <a:bodyPr/>
                    <a:lstStyle/>
                    <a:p>
                      <a:pPr marL="0" marR="0">
                        <a:lnSpc>
                          <a:spcPct val="200000"/>
                        </a:lnSpc>
                        <a:spcBef>
                          <a:spcPts val="0"/>
                        </a:spcBef>
                        <a:spcAft>
                          <a:spcPts val="0"/>
                        </a:spcAft>
                      </a:pPr>
                      <a:r>
                        <a:rPr lang="en-US" sz="1200">
                          <a:effectLst/>
                        </a:rPr>
                        <a:t>Total Weighted Score                 = below average                                                            1.48</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xmlns="" val="1978407167"/>
                  </a:ext>
                </a:extLst>
              </a:tr>
              <a:tr h="523194">
                <a:tc>
                  <a:txBody>
                    <a:bodyPr/>
                    <a:lstStyle/>
                    <a:p>
                      <a:pPr marL="0" marR="0">
                        <a:lnSpc>
                          <a:spcPct val="200000"/>
                        </a:lnSpc>
                        <a:spcBef>
                          <a:spcPts val="0"/>
                        </a:spcBef>
                        <a:spcAft>
                          <a:spcPts val="0"/>
                        </a:spcAft>
                      </a:pPr>
                      <a:r>
                        <a:rPr lang="en-US" sz="1200" dirty="0">
                          <a:effectLst/>
                        </a:rPr>
                        <a:t>Total Weight                                                                   1.00 </a:t>
                      </a:r>
                      <a:endParaRPr lang="en-US"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xmlns="" val="2402739718"/>
                  </a:ext>
                </a:extLst>
              </a:tr>
            </a:tbl>
          </a:graphicData>
        </a:graphic>
      </p:graphicFrame>
    </p:spTree>
    <p:extLst>
      <p:ext uri="{BB962C8B-B14F-4D97-AF65-F5344CB8AC3E}">
        <p14:creationId xmlns:p14="http://schemas.microsoft.com/office/powerpoint/2010/main" val="95662058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345688"/>
            <a:ext cx="8596668" cy="1416205"/>
          </a:xfrm>
        </p:spPr>
        <p:txBody>
          <a:bodyPr>
            <a:normAutofit fontScale="90000"/>
          </a:bodyPr>
          <a:lstStyle/>
          <a:p>
            <a:r>
              <a:rPr lang="en-US" altLang="en-US" b="1" dirty="0">
                <a:solidFill>
                  <a:srgbClr val="000000"/>
                </a:solidFill>
                <a:latin typeface="Times New Roman" panose="02020603050405020304" pitchFamily="18" charset="0"/>
                <a:ea typeface="Calibri" panose="020F0502020204030204" pitchFamily="34" charset="0"/>
                <a:cs typeface="Times New Roman" panose="02020603050405020304" pitchFamily="18" charset="0"/>
              </a:rPr>
              <a:t>Internal Factor Evaluation Matrix</a:t>
            </a:r>
            <a:r>
              <a:rPr lang="en-US" altLang="en-US" sz="4800" dirty="0">
                <a:solidFill>
                  <a:schemeClr val="tx1"/>
                </a:solidFill>
              </a:rPr>
              <a:t/>
            </a:r>
            <a:br>
              <a:rPr lang="en-US" altLang="en-US" sz="4800" dirty="0">
                <a:solidFill>
                  <a:schemeClr val="tx1"/>
                </a:solidFill>
              </a:rPr>
            </a:br>
            <a:r>
              <a:rPr lang="en-US" altLang="en-US" dirty="0">
                <a:solidFill>
                  <a:srgbClr val="000000"/>
                </a:solidFill>
                <a:latin typeface="Times New Roman" panose="02020603050405020304" pitchFamily="18" charset="0"/>
                <a:ea typeface="Calibri" panose="020F0502020204030204" pitchFamily="34" charset="0"/>
                <a:cs typeface="Times New Roman" panose="02020603050405020304" pitchFamily="18" charset="0"/>
              </a:rPr>
              <a:t>Business Internal environment to identify strengths and weaknesses </a:t>
            </a:r>
            <a:r>
              <a:rPr lang="en-US" altLang="en-US" sz="4800" dirty="0">
                <a:solidFill>
                  <a:schemeClr val="tx1"/>
                </a:solidFill>
              </a:rPr>
              <a:t/>
            </a:r>
            <a:br>
              <a:rPr lang="en-US" altLang="en-US" sz="4800" dirty="0">
                <a:solidFill>
                  <a:schemeClr val="tx1"/>
                </a:solidFill>
              </a:rPr>
            </a:b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734894486"/>
              </p:ext>
            </p:extLst>
          </p:nvPr>
        </p:nvGraphicFramePr>
        <p:xfrm>
          <a:off x="1600200" y="1874519"/>
          <a:ext cx="7008633" cy="4653172"/>
        </p:xfrm>
        <a:graphic>
          <a:graphicData uri="http://schemas.openxmlformats.org/drawingml/2006/table">
            <a:tbl>
              <a:tblPr firstRow="1" firstCol="1" bandRow="1">
                <a:tableStyleId>{5C22544A-7EE6-4342-B048-85BDC9FD1C3A}</a:tableStyleId>
              </a:tblPr>
              <a:tblGrid>
                <a:gridCol w="7008633">
                  <a:extLst>
                    <a:ext uri="{9D8B030D-6E8A-4147-A177-3AD203B41FA5}">
                      <a16:colId xmlns:a16="http://schemas.microsoft.com/office/drawing/2014/main" xmlns="" val="1142115819"/>
                    </a:ext>
                  </a:extLst>
                </a:gridCol>
              </a:tblGrid>
              <a:tr h="363420">
                <a:tc>
                  <a:txBody>
                    <a:bodyPr/>
                    <a:lstStyle/>
                    <a:p>
                      <a:pPr marL="0" marR="0">
                        <a:lnSpc>
                          <a:spcPct val="200000"/>
                        </a:lnSpc>
                        <a:spcBef>
                          <a:spcPts val="0"/>
                        </a:spcBef>
                        <a:spcAft>
                          <a:spcPts val="0"/>
                        </a:spcAft>
                      </a:pPr>
                      <a:r>
                        <a:rPr lang="en-US" sz="800">
                          <a:effectLst/>
                        </a:rPr>
                        <a:t>Strengths                                                                  Weight        Ratings       Weighted Score</a:t>
                      </a:r>
                      <a:endParaRPr lang="en-US" sz="800">
                        <a:effectLst/>
                        <a:latin typeface="Calibri" panose="020F0502020204030204" pitchFamily="34" charset="0"/>
                        <a:ea typeface="Calibri" panose="020F0502020204030204" pitchFamily="34" charset="0"/>
                        <a:cs typeface="Times New Roman" panose="02020603050405020304" pitchFamily="18" charset="0"/>
                      </a:endParaRPr>
                    </a:p>
                  </a:txBody>
                  <a:tcPr marL="47485" marR="47485" marT="0" marB="0"/>
                </a:tc>
                <a:extLst>
                  <a:ext uri="{0D108BD9-81ED-4DB2-BD59-A6C34878D82A}">
                    <a16:rowId xmlns:a16="http://schemas.microsoft.com/office/drawing/2014/main" xmlns="" val="4272724838"/>
                  </a:ext>
                </a:extLst>
              </a:tr>
              <a:tr h="1929015">
                <a:tc>
                  <a:txBody>
                    <a:bodyPr/>
                    <a:lstStyle/>
                    <a:p>
                      <a:pPr marL="0" marR="0">
                        <a:lnSpc>
                          <a:spcPct val="200000"/>
                        </a:lnSpc>
                        <a:spcBef>
                          <a:spcPts val="0"/>
                        </a:spcBef>
                        <a:spcAft>
                          <a:spcPts val="0"/>
                        </a:spcAft>
                      </a:pPr>
                      <a:r>
                        <a:rPr lang="en-US" sz="800">
                          <a:effectLst/>
                        </a:rPr>
                        <a:t>Daily new suppliers                                                   0.12                4                      0.48</a:t>
                      </a:r>
                    </a:p>
                    <a:p>
                      <a:pPr marL="0" marR="0">
                        <a:lnSpc>
                          <a:spcPct val="200000"/>
                        </a:lnSpc>
                        <a:spcBef>
                          <a:spcPts val="0"/>
                        </a:spcBef>
                        <a:spcAft>
                          <a:spcPts val="0"/>
                        </a:spcAft>
                      </a:pPr>
                      <a:r>
                        <a:rPr lang="en-US" sz="800">
                          <a:effectLst/>
                        </a:rPr>
                        <a:t>Brand reputation                                                         0.09                4                      0.36</a:t>
                      </a:r>
                    </a:p>
                    <a:p>
                      <a:pPr marL="0" marR="0">
                        <a:lnSpc>
                          <a:spcPct val="200000"/>
                        </a:lnSpc>
                        <a:spcBef>
                          <a:spcPts val="0"/>
                        </a:spcBef>
                        <a:spcAft>
                          <a:spcPts val="0"/>
                        </a:spcAft>
                      </a:pPr>
                      <a:r>
                        <a:rPr lang="en-US" sz="800">
                          <a:effectLst/>
                        </a:rPr>
                        <a:t>Distribution channels                                                  0.11                4                      0.44</a:t>
                      </a:r>
                    </a:p>
                    <a:p>
                      <a:pPr marL="0" marR="0">
                        <a:lnSpc>
                          <a:spcPct val="200000"/>
                        </a:lnSpc>
                        <a:spcBef>
                          <a:spcPts val="0"/>
                        </a:spcBef>
                        <a:spcAft>
                          <a:spcPts val="0"/>
                        </a:spcAft>
                      </a:pPr>
                      <a:r>
                        <a:rPr lang="en-US" sz="800">
                          <a:effectLst/>
                        </a:rPr>
                        <a:t>Best customer service                                                 0.19                4                       0.76                       </a:t>
                      </a:r>
                    </a:p>
                    <a:p>
                      <a:pPr marL="0" marR="0">
                        <a:lnSpc>
                          <a:spcPct val="200000"/>
                        </a:lnSpc>
                        <a:spcBef>
                          <a:spcPts val="0"/>
                        </a:spcBef>
                        <a:spcAft>
                          <a:spcPts val="0"/>
                        </a:spcAft>
                      </a:pPr>
                      <a:r>
                        <a:rPr lang="en-US" sz="800">
                          <a:effectLst/>
                        </a:rPr>
                        <a:t>Strong product portfolio                                             0.13                4                       0.52</a:t>
                      </a:r>
                      <a:endParaRPr lang="en-US" sz="800">
                        <a:effectLst/>
                        <a:latin typeface="Calibri" panose="020F0502020204030204" pitchFamily="34" charset="0"/>
                        <a:ea typeface="Calibri" panose="020F0502020204030204" pitchFamily="34" charset="0"/>
                        <a:cs typeface="Times New Roman" panose="02020603050405020304" pitchFamily="18" charset="0"/>
                      </a:endParaRPr>
                    </a:p>
                  </a:txBody>
                  <a:tcPr marL="47485" marR="47485" marT="0" marB="0"/>
                </a:tc>
                <a:extLst>
                  <a:ext uri="{0D108BD9-81ED-4DB2-BD59-A6C34878D82A}">
                    <a16:rowId xmlns:a16="http://schemas.microsoft.com/office/drawing/2014/main" xmlns="" val="1831957207"/>
                  </a:ext>
                </a:extLst>
              </a:tr>
              <a:tr h="363420">
                <a:tc>
                  <a:txBody>
                    <a:bodyPr/>
                    <a:lstStyle/>
                    <a:p>
                      <a:pPr marL="0" marR="0">
                        <a:lnSpc>
                          <a:spcPct val="200000"/>
                        </a:lnSpc>
                        <a:spcBef>
                          <a:spcPts val="0"/>
                        </a:spcBef>
                        <a:spcAft>
                          <a:spcPts val="0"/>
                        </a:spcAft>
                      </a:pPr>
                      <a:r>
                        <a:rPr lang="en-US" sz="800">
                          <a:effectLst/>
                        </a:rPr>
                        <a:t>Total Weighted Score                                                                                              2.56</a:t>
                      </a:r>
                      <a:endParaRPr lang="en-US" sz="800">
                        <a:effectLst/>
                        <a:latin typeface="Calibri" panose="020F0502020204030204" pitchFamily="34" charset="0"/>
                        <a:ea typeface="Calibri" panose="020F0502020204030204" pitchFamily="34" charset="0"/>
                        <a:cs typeface="Times New Roman" panose="02020603050405020304" pitchFamily="18" charset="0"/>
                      </a:endParaRPr>
                    </a:p>
                  </a:txBody>
                  <a:tcPr marL="47485" marR="47485" marT="0" marB="0"/>
                </a:tc>
                <a:extLst>
                  <a:ext uri="{0D108BD9-81ED-4DB2-BD59-A6C34878D82A}">
                    <a16:rowId xmlns:a16="http://schemas.microsoft.com/office/drawing/2014/main" xmlns="" val="488820569"/>
                  </a:ext>
                </a:extLst>
              </a:tr>
              <a:tr h="203253">
                <a:tc>
                  <a:txBody>
                    <a:bodyPr/>
                    <a:lstStyle/>
                    <a:p>
                      <a:pPr marL="0" marR="0">
                        <a:lnSpc>
                          <a:spcPct val="200000"/>
                        </a:lnSpc>
                        <a:spcBef>
                          <a:spcPts val="0"/>
                        </a:spcBef>
                        <a:spcAft>
                          <a:spcPts val="0"/>
                        </a:spcAft>
                      </a:pPr>
                      <a:r>
                        <a:rPr lang="en-US" sz="800">
                          <a:effectLst/>
                        </a:rPr>
                        <a:t>Weaknesses</a:t>
                      </a:r>
                      <a:endParaRPr lang="en-US" sz="800">
                        <a:effectLst/>
                        <a:latin typeface="Calibri" panose="020F0502020204030204" pitchFamily="34" charset="0"/>
                        <a:ea typeface="Calibri" panose="020F0502020204030204" pitchFamily="34" charset="0"/>
                        <a:cs typeface="Times New Roman" panose="02020603050405020304" pitchFamily="18" charset="0"/>
                      </a:endParaRPr>
                    </a:p>
                  </a:txBody>
                  <a:tcPr marL="47485" marR="47485" marT="0" marB="0"/>
                </a:tc>
                <a:extLst>
                  <a:ext uri="{0D108BD9-81ED-4DB2-BD59-A6C34878D82A}">
                    <a16:rowId xmlns:a16="http://schemas.microsoft.com/office/drawing/2014/main" xmlns="" val="3210364562"/>
                  </a:ext>
                </a:extLst>
              </a:tr>
              <a:tr h="1146217">
                <a:tc>
                  <a:txBody>
                    <a:bodyPr/>
                    <a:lstStyle/>
                    <a:p>
                      <a:pPr marL="0" marR="0">
                        <a:lnSpc>
                          <a:spcPct val="200000"/>
                        </a:lnSpc>
                        <a:spcBef>
                          <a:spcPts val="0"/>
                        </a:spcBef>
                        <a:spcAft>
                          <a:spcPts val="0"/>
                        </a:spcAft>
                      </a:pPr>
                      <a:r>
                        <a:rPr lang="en-US" sz="800">
                          <a:effectLst/>
                        </a:rPr>
                        <a:t>Over dependence on one supplier                               0.14               3                        0.42</a:t>
                      </a:r>
                    </a:p>
                    <a:p>
                      <a:pPr marL="0" marR="0">
                        <a:lnSpc>
                          <a:spcPct val="200000"/>
                        </a:lnSpc>
                        <a:spcBef>
                          <a:spcPts val="0"/>
                        </a:spcBef>
                        <a:spcAft>
                          <a:spcPts val="0"/>
                        </a:spcAft>
                      </a:pPr>
                      <a:r>
                        <a:rPr lang="en-US" sz="800">
                          <a:effectLst/>
                        </a:rPr>
                        <a:t>Prices competition                                                       0.09               4                        0.36</a:t>
                      </a:r>
                    </a:p>
                    <a:p>
                      <a:pPr marL="0" marR="0">
                        <a:lnSpc>
                          <a:spcPct val="200000"/>
                        </a:lnSpc>
                        <a:spcBef>
                          <a:spcPts val="0"/>
                        </a:spcBef>
                        <a:spcAft>
                          <a:spcPts val="0"/>
                        </a:spcAft>
                      </a:pPr>
                      <a:r>
                        <a:rPr lang="en-US" sz="800">
                          <a:effectLst/>
                        </a:rPr>
                        <a:t>Organization culture                                                    0.13               4                         0.52</a:t>
                      </a:r>
                      <a:endParaRPr lang="en-US" sz="800">
                        <a:effectLst/>
                        <a:latin typeface="Calibri" panose="020F0502020204030204" pitchFamily="34" charset="0"/>
                        <a:ea typeface="Calibri" panose="020F0502020204030204" pitchFamily="34" charset="0"/>
                        <a:cs typeface="Times New Roman" panose="02020603050405020304" pitchFamily="18" charset="0"/>
                      </a:endParaRPr>
                    </a:p>
                  </a:txBody>
                  <a:tcPr marL="47485" marR="47485" marT="0" marB="0"/>
                </a:tc>
                <a:extLst>
                  <a:ext uri="{0D108BD9-81ED-4DB2-BD59-A6C34878D82A}">
                    <a16:rowId xmlns:a16="http://schemas.microsoft.com/office/drawing/2014/main" xmlns="" val="1001894726"/>
                  </a:ext>
                </a:extLst>
              </a:tr>
              <a:tr h="363420">
                <a:tc>
                  <a:txBody>
                    <a:bodyPr/>
                    <a:lstStyle/>
                    <a:p>
                      <a:pPr marL="0" marR="0">
                        <a:lnSpc>
                          <a:spcPct val="200000"/>
                        </a:lnSpc>
                        <a:spcBef>
                          <a:spcPts val="0"/>
                        </a:spcBef>
                        <a:spcAft>
                          <a:spcPts val="0"/>
                        </a:spcAft>
                      </a:pPr>
                      <a:r>
                        <a:rPr lang="en-US" sz="800">
                          <a:effectLst/>
                        </a:rPr>
                        <a:t>Total Weighted Score                                                                                                1.3</a:t>
                      </a:r>
                      <a:endParaRPr lang="en-US" sz="800">
                        <a:effectLst/>
                        <a:latin typeface="Calibri" panose="020F0502020204030204" pitchFamily="34" charset="0"/>
                        <a:ea typeface="Calibri" panose="020F0502020204030204" pitchFamily="34" charset="0"/>
                        <a:cs typeface="Times New Roman" panose="02020603050405020304" pitchFamily="18" charset="0"/>
                      </a:endParaRPr>
                    </a:p>
                  </a:txBody>
                  <a:tcPr marL="47485" marR="47485" marT="0" marB="0"/>
                </a:tc>
                <a:extLst>
                  <a:ext uri="{0D108BD9-81ED-4DB2-BD59-A6C34878D82A}">
                    <a16:rowId xmlns:a16="http://schemas.microsoft.com/office/drawing/2014/main" xmlns="" val="865191610"/>
                  </a:ext>
                </a:extLst>
              </a:tr>
              <a:tr h="203253">
                <a:tc>
                  <a:txBody>
                    <a:bodyPr/>
                    <a:lstStyle/>
                    <a:p>
                      <a:pPr marL="0" marR="0">
                        <a:lnSpc>
                          <a:spcPct val="200000"/>
                        </a:lnSpc>
                        <a:spcBef>
                          <a:spcPts val="0"/>
                        </a:spcBef>
                        <a:spcAft>
                          <a:spcPts val="0"/>
                        </a:spcAft>
                      </a:pPr>
                      <a:r>
                        <a:rPr lang="en-US" sz="800" dirty="0">
                          <a:effectLst/>
                        </a:rPr>
                        <a:t>Total                                                                             1.00</a:t>
                      </a:r>
                      <a:endParaRPr lang="en-US" sz="800" dirty="0">
                        <a:effectLst/>
                        <a:latin typeface="Calibri" panose="020F0502020204030204" pitchFamily="34" charset="0"/>
                        <a:ea typeface="Calibri" panose="020F0502020204030204" pitchFamily="34" charset="0"/>
                        <a:cs typeface="Times New Roman" panose="02020603050405020304" pitchFamily="18" charset="0"/>
                      </a:endParaRPr>
                    </a:p>
                  </a:txBody>
                  <a:tcPr marL="47485" marR="47485" marT="0" marB="0"/>
                </a:tc>
                <a:extLst>
                  <a:ext uri="{0D108BD9-81ED-4DB2-BD59-A6C34878D82A}">
                    <a16:rowId xmlns:a16="http://schemas.microsoft.com/office/drawing/2014/main" xmlns="" val="3453063744"/>
                  </a:ext>
                </a:extLst>
              </a:tr>
            </a:tbl>
          </a:graphicData>
        </a:graphic>
      </p:graphicFrame>
      <p:sp>
        <p:nvSpPr>
          <p:cNvPr id="5" name="Rectangle 1"/>
          <p:cNvSpPr>
            <a:spLocks noChangeArrowheads="1"/>
          </p:cNvSpPr>
          <p:nvPr/>
        </p:nvSpPr>
        <p:spPr bwMode="auto">
          <a:xfrm>
            <a:off x="-7016448" y="-525780"/>
            <a:ext cx="2078578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endParaRPr lang="en-US"/>
          </a:p>
        </p:txBody>
      </p:sp>
    </p:spTree>
    <p:extLst>
      <p:ext uri="{BB962C8B-B14F-4D97-AF65-F5344CB8AC3E}">
        <p14:creationId xmlns:p14="http://schemas.microsoft.com/office/powerpoint/2010/main" val="324293228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706244"/>
          </a:xfrm>
        </p:spPr>
        <p:txBody>
          <a:bodyPr/>
          <a:lstStyle/>
          <a:p>
            <a:r>
              <a:rPr lang="en-US" dirty="0" smtClean="0"/>
              <a:t>SWOT ANALYSIS</a:t>
            </a:r>
            <a:endParaRPr lang="en-US" dirty="0"/>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449802105"/>
              </p:ext>
            </p:extLst>
          </p:nvPr>
        </p:nvGraphicFramePr>
        <p:xfrm>
          <a:off x="677863" y="1315844"/>
          <a:ext cx="8596312" cy="4502343"/>
        </p:xfrm>
        <a:graphic>
          <a:graphicData uri="http://schemas.openxmlformats.org/drawingml/2006/table">
            <a:tbl>
              <a:tblPr firstRow="1" bandRow="1">
                <a:tableStyleId>{93296810-A885-4BE3-A3E7-6D5BEEA58F35}</a:tableStyleId>
              </a:tblPr>
              <a:tblGrid>
                <a:gridCol w="4298156">
                  <a:extLst>
                    <a:ext uri="{9D8B030D-6E8A-4147-A177-3AD203B41FA5}">
                      <a16:colId xmlns:a16="http://schemas.microsoft.com/office/drawing/2014/main" xmlns="" val="3100160517"/>
                    </a:ext>
                  </a:extLst>
                </a:gridCol>
                <a:gridCol w="4298156">
                  <a:extLst>
                    <a:ext uri="{9D8B030D-6E8A-4147-A177-3AD203B41FA5}">
                      <a16:colId xmlns:a16="http://schemas.microsoft.com/office/drawing/2014/main" xmlns="" val="1116752129"/>
                    </a:ext>
                  </a:extLst>
                </a:gridCol>
              </a:tblGrid>
              <a:tr h="1991267">
                <a:tc>
                  <a:txBody>
                    <a:bodyPr/>
                    <a:lstStyle/>
                    <a:p>
                      <a:r>
                        <a:rPr lang="en-US" sz="1800" b="1" kern="1200" dirty="0" smtClean="0">
                          <a:solidFill>
                            <a:schemeClr val="tx2">
                              <a:lumMod val="75000"/>
                            </a:schemeClr>
                          </a:solidFill>
                          <a:effectLst/>
                          <a:latin typeface="+mn-lt"/>
                          <a:ea typeface="+mn-ea"/>
                          <a:cs typeface="+mn-cs"/>
                        </a:rPr>
                        <a:t>STRENGTHS</a:t>
                      </a:r>
                      <a:r>
                        <a:rPr lang="en-US" sz="1800" b="1" kern="1200" dirty="0" smtClean="0">
                          <a:solidFill>
                            <a:schemeClr val="lt1"/>
                          </a:solidFill>
                          <a:effectLst/>
                          <a:latin typeface="+mn-lt"/>
                          <a:ea typeface="+mn-ea"/>
                          <a:cs typeface="+mn-cs"/>
                        </a:rPr>
                        <a:t>                                 </a:t>
                      </a:r>
                    </a:p>
                    <a:p>
                      <a:pPr marL="285750" lvl="0" indent="-285750">
                        <a:buFont typeface="Wingdings" panose="05000000000000000000" pitchFamily="2" charset="2"/>
                        <a:buChar char="v"/>
                      </a:pPr>
                      <a:r>
                        <a:rPr lang="en-US" sz="1800" b="1" kern="1200" dirty="0" smtClean="0">
                          <a:solidFill>
                            <a:schemeClr val="lt1"/>
                          </a:solidFill>
                          <a:effectLst/>
                          <a:latin typeface="+mn-lt"/>
                          <a:ea typeface="+mn-ea"/>
                          <a:cs typeface="+mn-cs"/>
                        </a:rPr>
                        <a:t>Brand reputation                                                         </a:t>
                      </a:r>
                    </a:p>
                    <a:p>
                      <a:pPr marL="285750" lvl="0" indent="-285750">
                        <a:buFont typeface="Wingdings" panose="05000000000000000000" pitchFamily="2" charset="2"/>
                        <a:buChar char="v"/>
                      </a:pPr>
                      <a:r>
                        <a:rPr lang="en-US" sz="1800" b="1" kern="1200" dirty="0" smtClean="0">
                          <a:solidFill>
                            <a:schemeClr val="lt1"/>
                          </a:solidFill>
                          <a:effectLst/>
                          <a:latin typeface="+mn-lt"/>
                          <a:ea typeface="+mn-ea"/>
                          <a:cs typeface="+mn-cs"/>
                        </a:rPr>
                        <a:t>Wide distribution channels                                                 </a:t>
                      </a:r>
                    </a:p>
                    <a:p>
                      <a:pPr marL="285750" indent="-285750">
                        <a:buFont typeface="Wingdings" panose="05000000000000000000" pitchFamily="2" charset="2"/>
                        <a:buChar char="v"/>
                      </a:pPr>
                      <a:r>
                        <a:rPr lang="en-US" sz="1800" b="1" kern="1200" dirty="0" smtClean="0">
                          <a:solidFill>
                            <a:schemeClr val="lt1"/>
                          </a:solidFill>
                          <a:effectLst/>
                          <a:latin typeface="+mn-lt"/>
                          <a:ea typeface="+mn-ea"/>
                          <a:cs typeface="+mn-cs"/>
                        </a:rPr>
                        <a:t>Strong customer base                                                                   </a:t>
                      </a:r>
                    </a:p>
                    <a:p>
                      <a:pPr marL="285750" indent="-285750">
                        <a:buFont typeface="Wingdings" panose="05000000000000000000" pitchFamily="2" charset="2"/>
                        <a:buChar char="v"/>
                      </a:pPr>
                      <a:r>
                        <a:rPr lang="en-US" sz="1800" b="1" kern="1200" dirty="0" smtClean="0">
                          <a:solidFill>
                            <a:schemeClr val="lt1"/>
                          </a:solidFill>
                          <a:effectLst/>
                          <a:latin typeface="+mn-lt"/>
                          <a:ea typeface="+mn-ea"/>
                          <a:cs typeface="+mn-cs"/>
                        </a:rPr>
                        <a:t>Strong product portfolio </a:t>
                      </a:r>
                      <a:endParaRPr lang="en-US" dirty="0"/>
                    </a:p>
                  </a:txBody>
                  <a:tcPr marL="74751" marR="74751"/>
                </a:tc>
                <a:tc>
                  <a:txBody>
                    <a:bodyPr/>
                    <a:lstStyle/>
                    <a:p>
                      <a:r>
                        <a:rPr lang="en-US" sz="1800" b="1" kern="1200" dirty="0" smtClean="0">
                          <a:solidFill>
                            <a:schemeClr val="lt1"/>
                          </a:solidFill>
                          <a:effectLst/>
                          <a:latin typeface="+mn-lt"/>
                          <a:ea typeface="+mn-ea"/>
                          <a:cs typeface="+mn-cs"/>
                        </a:rPr>
                        <a:t>WEAKNESSES</a:t>
                      </a:r>
                    </a:p>
                    <a:p>
                      <a:pPr marL="285750" lvl="0" indent="-285750">
                        <a:buFont typeface="Wingdings" panose="05000000000000000000" pitchFamily="2" charset="2"/>
                        <a:buChar char="v"/>
                      </a:pPr>
                      <a:r>
                        <a:rPr lang="en-US" sz="1800" b="1" kern="1200" dirty="0" smtClean="0">
                          <a:solidFill>
                            <a:schemeClr val="lt1"/>
                          </a:solidFill>
                          <a:effectLst/>
                          <a:latin typeface="+mn-lt"/>
                          <a:ea typeface="+mn-ea"/>
                          <a:cs typeface="+mn-cs"/>
                        </a:rPr>
                        <a:t>Dependency outsourcing                             </a:t>
                      </a:r>
                    </a:p>
                    <a:p>
                      <a:pPr marL="285750" lvl="0" indent="-285750">
                        <a:buFont typeface="Wingdings" panose="05000000000000000000" pitchFamily="2" charset="2"/>
                        <a:buChar char="v"/>
                      </a:pPr>
                      <a:r>
                        <a:rPr lang="en-US" sz="1800" b="1" kern="1200" dirty="0" smtClean="0">
                          <a:solidFill>
                            <a:schemeClr val="lt1"/>
                          </a:solidFill>
                          <a:effectLst/>
                          <a:latin typeface="+mn-lt"/>
                          <a:ea typeface="+mn-ea"/>
                          <a:cs typeface="+mn-cs"/>
                        </a:rPr>
                        <a:t>Prices competition                                                       </a:t>
                      </a:r>
                    </a:p>
                    <a:p>
                      <a:pPr marL="285750" indent="-285750">
                        <a:buFont typeface="Wingdings" panose="05000000000000000000" pitchFamily="2" charset="2"/>
                        <a:buChar char="v"/>
                      </a:pPr>
                      <a:r>
                        <a:rPr lang="en-US" sz="1800" b="1" kern="1200" dirty="0" smtClean="0">
                          <a:solidFill>
                            <a:schemeClr val="lt1"/>
                          </a:solidFill>
                          <a:effectLst/>
                          <a:latin typeface="+mn-lt"/>
                          <a:ea typeface="+mn-ea"/>
                          <a:cs typeface="+mn-cs"/>
                        </a:rPr>
                        <a:t>Organization culture </a:t>
                      </a:r>
                      <a:endParaRPr lang="en-US" dirty="0"/>
                    </a:p>
                  </a:txBody>
                  <a:tcPr marL="74751" marR="74751"/>
                </a:tc>
                <a:extLst>
                  <a:ext uri="{0D108BD9-81ED-4DB2-BD59-A6C34878D82A}">
                    <a16:rowId xmlns:a16="http://schemas.microsoft.com/office/drawing/2014/main" xmlns="" val="1092552653"/>
                  </a:ext>
                </a:extLst>
              </a:tr>
              <a:tr h="2511076">
                <a:tc>
                  <a:txBody>
                    <a:bodyPr/>
                    <a:lstStyle/>
                    <a:p>
                      <a:r>
                        <a:rPr lang="en-US" sz="1800" b="1" kern="1200" dirty="0" smtClean="0">
                          <a:solidFill>
                            <a:schemeClr val="dk1"/>
                          </a:solidFill>
                          <a:effectLst/>
                          <a:latin typeface="+mn-lt"/>
                          <a:ea typeface="+mn-ea"/>
                          <a:cs typeface="+mn-cs"/>
                        </a:rPr>
                        <a:t>OPPORTUNITIES </a:t>
                      </a:r>
                      <a:endParaRPr lang="en-US" sz="1800" kern="1200" dirty="0" smtClean="0">
                        <a:solidFill>
                          <a:schemeClr val="dk1"/>
                        </a:solidFill>
                        <a:effectLst/>
                        <a:latin typeface="+mn-lt"/>
                        <a:ea typeface="+mn-ea"/>
                        <a:cs typeface="+mn-cs"/>
                      </a:endParaRP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New suppliers                                                                   </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Increased demand for online shopping        </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Decreased tax rate                                                              </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Improving technology                                                          </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Pandemic – staying at home                                              </a:t>
                      </a:r>
                    </a:p>
                    <a:p>
                      <a:pPr marL="285750" indent="-285750">
                        <a:buFont typeface="Wingdings" panose="05000000000000000000" pitchFamily="2" charset="2"/>
                        <a:buChar char="v"/>
                      </a:pPr>
                      <a:r>
                        <a:rPr lang="en-US" sz="1800" kern="1200" dirty="0" smtClean="0">
                          <a:solidFill>
                            <a:schemeClr val="dk1"/>
                          </a:solidFill>
                          <a:effectLst/>
                          <a:latin typeface="+mn-lt"/>
                          <a:ea typeface="+mn-ea"/>
                          <a:cs typeface="+mn-cs"/>
                        </a:rPr>
                        <a:t>Increased Demand on Online shopping </a:t>
                      </a:r>
                      <a:endParaRPr lang="en-US" dirty="0"/>
                    </a:p>
                  </a:txBody>
                  <a:tcPr marL="56063" marR="56063" marT="0" marB="0"/>
                </a:tc>
                <a:tc>
                  <a:txBody>
                    <a:bodyPr/>
                    <a:lstStyle/>
                    <a:p>
                      <a:r>
                        <a:rPr lang="en-US" sz="1800" b="1" kern="1200" dirty="0" smtClean="0">
                          <a:solidFill>
                            <a:schemeClr val="dk1"/>
                          </a:solidFill>
                          <a:effectLst/>
                          <a:latin typeface="+mn-lt"/>
                          <a:ea typeface="+mn-ea"/>
                          <a:cs typeface="+mn-cs"/>
                        </a:rPr>
                        <a:t>THREATS</a:t>
                      </a:r>
                      <a:endParaRPr lang="en-US" sz="1800" kern="1200" dirty="0" smtClean="0">
                        <a:solidFill>
                          <a:schemeClr val="dk1"/>
                        </a:solidFill>
                        <a:effectLst/>
                        <a:latin typeface="+mn-lt"/>
                        <a:ea typeface="+mn-ea"/>
                        <a:cs typeface="+mn-cs"/>
                      </a:endParaRP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Switching prices                                                      </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New competitors                                                              </a:t>
                      </a:r>
                    </a:p>
                    <a:p>
                      <a:pPr marL="285750" indent="-285750">
                        <a:buFont typeface="Wingdings" panose="05000000000000000000" pitchFamily="2" charset="2"/>
                        <a:buChar char="v"/>
                      </a:pPr>
                      <a:r>
                        <a:rPr lang="en-US" sz="1800" kern="1200" dirty="0" smtClean="0">
                          <a:solidFill>
                            <a:schemeClr val="dk1"/>
                          </a:solidFill>
                          <a:effectLst/>
                          <a:latin typeface="+mn-lt"/>
                          <a:ea typeface="+mn-ea"/>
                          <a:cs typeface="+mn-cs"/>
                        </a:rPr>
                        <a:t>Customer shopping trends </a:t>
                      </a:r>
                      <a:endParaRPr lang="en-US" dirty="0"/>
                    </a:p>
                  </a:txBody>
                  <a:tcPr marL="74751" marR="74751"/>
                </a:tc>
                <a:extLst>
                  <a:ext uri="{0D108BD9-81ED-4DB2-BD59-A6C34878D82A}">
                    <a16:rowId xmlns:a16="http://schemas.microsoft.com/office/drawing/2014/main" xmlns="" val="2453405236"/>
                  </a:ext>
                </a:extLst>
              </a:tr>
            </a:tbl>
          </a:graphicData>
        </a:graphic>
      </p:graphicFrame>
    </p:spTree>
    <p:extLst>
      <p:ext uri="{BB962C8B-B14F-4D97-AF65-F5344CB8AC3E}">
        <p14:creationId xmlns:p14="http://schemas.microsoft.com/office/powerpoint/2010/main" val="31812645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506244"/>
          </a:xfrm>
        </p:spPr>
        <p:txBody>
          <a:bodyPr>
            <a:normAutofit fontScale="90000"/>
          </a:bodyPr>
          <a:lstStyle/>
          <a:p>
            <a:r>
              <a:rPr lang="en-US" dirty="0" smtClean="0"/>
              <a:t>STRATEGY IMPLEMENTATION</a:t>
            </a:r>
            <a:endParaRPr lang="en-US" dirty="0"/>
          </a:p>
        </p:txBody>
      </p:sp>
      <p:sp>
        <p:nvSpPr>
          <p:cNvPr id="3" name="Content Placeholder 2"/>
          <p:cNvSpPr>
            <a:spLocks noGrp="1"/>
          </p:cNvSpPr>
          <p:nvPr>
            <p:ph idx="1"/>
          </p:nvPr>
        </p:nvSpPr>
        <p:spPr>
          <a:xfrm>
            <a:off x="838200" y="1065007"/>
            <a:ext cx="10515600" cy="5111956"/>
          </a:xfrm>
        </p:spPr>
        <p:txBody>
          <a:bodyPr/>
          <a:lstStyle/>
          <a:p>
            <a:pPr marL="0" indent="0">
              <a:buNone/>
            </a:pPr>
            <a:r>
              <a:rPr lang="en-US" dirty="0"/>
              <a:t>Improve on customer retention through the following strategies;</a:t>
            </a:r>
          </a:p>
          <a:p>
            <a:pPr lvl="0"/>
            <a:r>
              <a:rPr lang="en-US" dirty="0"/>
              <a:t>Leverage on surveys on customer feedback   </a:t>
            </a:r>
          </a:p>
          <a:p>
            <a:pPr lvl="0"/>
            <a:r>
              <a:rPr lang="en-US" dirty="0"/>
              <a:t>Personalization</a:t>
            </a:r>
          </a:p>
          <a:p>
            <a:pPr lvl="0"/>
            <a:r>
              <a:rPr lang="en-US" dirty="0"/>
              <a:t>Customer communication calendar</a:t>
            </a:r>
          </a:p>
          <a:p>
            <a:pPr lvl="0"/>
            <a:r>
              <a:rPr lang="en-US" dirty="0"/>
              <a:t>Specialized offers</a:t>
            </a:r>
          </a:p>
          <a:p>
            <a:pPr lvl="0"/>
            <a:r>
              <a:rPr lang="en-US" dirty="0"/>
              <a:t>Give thanks </a:t>
            </a:r>
          </a:p>
          <a:p>
            <a:pPr lvl="0"/>
            <a:r>
              <a:rPr lang="en-US" dirty="0"/>
              <a:t>Follow through after a purchase</a:t>
            </a:r>
          </a:p>
          <a:p>
            <a:pPr lvl="0"/>
            <a:r>
              <a:rPr lang="en-US" dirty="0"/>
              <a:t>Newsletters</a:t>
            </a:r>
          </a:p>
        </p:txBody>
      </p:sp>
    </p:spTree>
    <p:extLst>
      <p:ext uri="{BB962C8B-B14F-4D97-AF65-F5344CB8AC3E}">
        <p14:creationId xmlns:p14="http://schemas.microsoft.com/office/powerpoint/2010/main" val="14281631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420182"/>
          </a:xfrm>
        </p:spPr>
        <p:txBody>
          <a:bodyPr>
            <a:normAutofit fontScale="90000"/>
          </a:bodyPr>
          <a:lstStyle/>
          <a:p>
            <a:r>
              <a:rPr lang="en-US" b="1" dirty="0" smtClean="0"/>
              <a:t>Balanced scorecard</a:t>
            </a:r>
            <a:br>
              <a:rPr lang="en-US" b="1" dirty="0" smtClean="0"/>
            </a:br>
            <a:r>
              <a:rPr lang="en-US" b="1" dirty="0" smtClean="0"/>
              <a:t>Balanced </a:t>
            </a:r>
            <a:r>
              <a:rPr lang="en-US" b="1" dirty="0"/>
              <a:t>Scorecard</a:t>
            </a:r>
            <a:r>
              <a:rPr lang="en-US" dirty="0"/>
              <a:t/>
            </a:r>
            <a:br>
              <a:rPr lang="en-US" dirty="0"/>
            </a:b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135710806"/>
              </p:ext>
            </p:extLst>
          </p:nvPr>
        </p:nvGraphicFramePr>
        <p:xfrm>
          <a:off x="838200" y="785310"/>
          <a:ext cx="10515600" cy="6320572"/>
        </p:xfrm>
        <a:graphic>
          <a:graphicData uri="http://schemas.openxmlformats.org/drawingml/2006/table">
            <a:tbl>
              <a:tblPr firstRow="1" bandRow="1">
                <a:tableStyleId>{5C22544A-7EE6-4342-B048-85BDC9FD1C3A}</a:tableStyleId>
              </a:tblPr>
              <a:tblGrid>
                <a:gridCol w="2628900">
                  <a:extLst>
                    <a:ext uri="{9D8B030D-6E8A-4147-A177-3AD203B41FA5}">
                      <a16:colId xmlns:a16="http://schemas.microsoft.com/office/drawing/2014/main" xmlns="" val="3420701806"/>
                    </a:ext>
                  </a:extLst>
                </a:gridCol>
                <a:gridCol w="2628900">
                  <a:extLst>
                    <a:ext uri="{9D8B030D-6E8A-4147-A177-3AD203B41FA5}">
                      <a16:colId xmlns:a16="http://schemas.microsoft.com/office/drawing/2014/main" xmlns="" val="2393799581"/>
                    </a:ext>
                  </a:extLst>
                </a:gridCol>
                <a:gridCol w="2628900">
                  <a:extLst>
                    <a:ext uri="{9D8B030D-6E8A-4147-A177-3AD203B41FA5}">
                      <a16:colId xmlns:a16="http://schemas.microsoft.com/office/drawing/2014/main" xmlns="" val="288436511"/>
                    </a:ext>
                  </a:extLst>
                </a:gridCol>
                <a:gridCol w="2628900">
                  <a:extLst>
                    <a:ext uri="{9D8B030D-6E8A-4147-A177-3AD203B41FA5}">
                      <a16:colId xmlns:a16="http://schemas.microsoft.com/office/drawing/2014/main" xmlns="" val="1177904667"/>
                    </a:ext>
                  </a:extLst>
                </a:gridCol>
              </a:tblGrid>
              <a:tr h="334548">
                <a:tc>
                  <a:txBody>
                    <a:bodyPr/>
                    <a:lstStyle/>
                    <a:p>
                      <a:endParaRPr lang="en-US" dirty="0"/>
                    </a:p>
                  </a:txBody>
                  <a:tcPr/>
                </a:tc>
                <a:tc>
                  <a:txBody>
                    <a:bodyPr/>
                    <a:lstStyle/>
                    <a:p>
                      <a:r>
                        <a:rPr lang="en-US" dirty="0" smtClean="0"/>
                        <a:t>BUSINESS OBJECTIVE S</a:t>
                      </a:r>
                      <a:endParaRPr lang="en-US" dirty="0"/>
                    </a:p>
                  </a:txBody>
                  <a:tcPr/>
                </a:tc>
                <a:tc>
                  <a:txBody>
                    <a:bodyPr/>
                    <a:lstStyle/>
                    <a:p>
                      <a:r>
                        <a:rPr lang="en-US" dirty="0" smtClean="0"/>
                        <a:t>MEASURES </a:t>
                      </a:r>
                      <a:endParaRPr lang="en-US" dirty="0"/>
                    </a:p>
                  </a:txBody>
                  <a:tcPr/>
                </a:tc>
                <a:tc>
                  <a:txBody>
                    <a:bodyPr/>
                    <a:lstStyle/>
                    <a:p>
                      <a:r>
                        <a:rPr lang="en-US" dirty="0" smtClean="0"/>
                        <a:t>TARGETS (3YEARS )</a:t>
                      </a:r>
                      <a:endParaRPr lang="en-US" dirty="0"/>
                    </a:p>
                  </a:txBody>
                  <a:tcPr/>
                </a:tc>
                <a:extLst>
                  <a:ext uri="{0D108BD9-81ED-4DB2-BD59-A6C34878D82A}">
                    <a16:rowId xmlns:a16="http://schemas.microsoft.com/office/drawing/2014/main" xmlns="" val="3442621893"/>
                  </a:ext>
                </a:extLst>
              </a:tr>
              <a:tr h="1840012">
                <a:tc>
                  <a:txBody>
                    <a:bodyPr/>
                    <a:lstStyle/>
                    <a:p>
                      <a:r>
                        <a:rPr lang="en-US" dirty="0" smtClean="0"/>
                        <a:t>FINANCIAL </a:t>
                      </a:r>
                      <a:endParaRPr lang="en-US" dirty="0"/>
                    </a:p>
                  </a:txBody>
                  <a:tcPr/>
                </a:tc>
                <a:tc>
                  <a:txBody>
                    <a:bodyPr/>
                    <a:lstStyle/>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Increase Revenue </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Lower cost of attracting new customers</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Increase profits</a:t>
                      </a:r>
                    </a:p>
                    <a:p>
                      <a:endParaRPr lang="en-US" dirty="0"/>
                    </a:p>
                  </a:txBody>
                  <a:tcPr/>
                </a:tc>
                <a:tc>
                  <a:txBody>
                    <a:bodyPr/>
                    <a:lstStyle/>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Sales Revenue</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Operating cost</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Net Income</a:t>
                      </a:r>
                    </a:p>
                    <a:p>
                      <a:pPr marL="285750" indent="-285750">
                        <a:buFont typeface="Wingdings" panose="05000000000000000000" pitchFamily="2" charset="2"/>
                        <a:buChar char="v"/>
                      </a:pPr>
                      <a:endParaRPr lang="en-US" dirty="0"/>
                    </a:p>
                  </a:txBody>
                  <a:tcPr/>
                </a:tc>
                <a:tc>
                  <a:txBody>
                    <a:bodyPr/>
                    <a:lstStyle/>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Increase revenue by three years by 5%</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Reduce cost by 3% by the third year</a:t>
                      </a:r>
                    </a:p>
                    <a:p>
                      <a:pPr marL="285750" indent="-285750">
                        <a:buFont typeface="Wingdings" panose="05000000000000000000" pitchFamily="2" charset="2"/>
                        <a:buChar char="v"/>
                      </a:pPr>
                      <a:r>
                        <a:rPr lang="en-US" sz="1800" kern="1200" dirty="0" smtClean="0">
                          <a:solidFill>
                            <a:schemeClr val="dk1"/>
                          </a:solidFill>
                          <a:effectLst/>
                          <a:latin typeface="+mn-lt"/>
                          <a:ea typeface="+mn-ea"/>
                          <a:cs typeface="+mn-cs"/>
                        </a:rPr>
                        <a:t>Increase profit margins by 5% </a:t>
                      </a:r>
                      <a:endParaRPr lang="en-US" dirty="0"/>
                    </a:p>
                  </a:txBody>
                  <a:tcPr/>
                </a:tc>
                <a:extLst>
                  <a:ext uri="{0D108BD9-81ED-4DB2-BD59-A6C34878D82A}">
                    <a16:rowId xmlns:a16="http://schemas.microsoft.com/office/drawing/2014/main" xmlns="" val="3617083678"/>
                  </a:ext>
                </a:extLst>
              </a:tr>
              <a:tr h="2065012">
                <a:tc>
                  <a:txBody>
                    <a:bodyPr/>
                    <a:lstStyle/>
                    <a:p>
                      <a:r>
                        <a:rPr lang="en-US" dirty="0" smtClean="0"/>
                        <a:t>CUSTOMER </a:t>
                      </a:r>
                      <a:endParaRPr lang="en-US" dirty="0"/>
                    </a:p>
                  </a:txBody>
                  <a:tcPr/>
                </a:tc>
                <a:tc>
                  <a:txBody>
                    <a:bodyPr/>
                    <a:lstStyle/>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Improve customer Retention</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Increase customer loyalty</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Improve customer trust and relationship</a:t>
                      </a:r>
                    </a:p>
                    <a:p>
                      <a:endParaRPr lang="en-US" dirty="0"/>
                    </a:p>
                  </a:txBody>
                  <a:tcPr/>
                </a:tc>
                <a:tc>
                  <a:txBody>
                    <a:bodyPr/>
                    <a:lstStyle/>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Customer satisfaction surveys </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Numbers of the repeating customers</a:t>
                      </a:r>
                    </a:p>
                    <a:p>
                      <a:pPr marL="285750" indent="-285750">
                        <a:buFont typeface="Wingdings" panose="05000000000000000000" pitchFamily="2" charset="2"/>
                        <a:buChar char="v"/>
                      </a:pPr>
                      <a:endParaRPr lang="en-US" dirty="0"/>
                    </a:p>
                  </a:txBody>
                  <a:tcPr/>
                </a:tc>
                <a:tc>
                  <a:txBody>
                    <a:bodyPr/>
                    <a:lstStyle/>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95% customer retention of the existing business customers</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90% loyal customers</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90% customer interactions</a:t>
                      </a:r>
                    </a:p>
                    <a:p>
                      <a:endParaRPr lang="en-US" dirty="0"/>
                    </a:p>
                  </a:txBody>
                  <a:tcPr/>
                </a:tc>
                <a:extLst>
                  <a:ext uri="{0D108BD9-81ED-4DB2-BD59-A6C34878D82A}">
                    <a16:rowId xmlns:a16="http://schemas.microsoft.com/office/drawing/2014/main" xmlns="" val="2581258346"/>
                  </a:ext>
                </a:extLst>
              </a:tr>
              <a:tr h="1338190">
                <a:tc>
                  <a:txBody>
                    <a:bodyPr/>
                    <a:lstStyle/>
                    <a:p>
                      <a:r>
                        <a:rPr lang="en-US" dirty="0" smtClean="0"/>
                        <a:t>INTERNAL </a:t>
                      </a:r>
                      <a:endParaRPr lang="en-US" dirty="0"/>
                    </a:p>
                  </a:txBody>
                  <a:tcPr/>
                </a:tc>
                <a:tc>
                  <a:txBody>
                    <a:bodyPr/>
                    <a:lstStyle/>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Reduce spoilage</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Reduce operation cost</a:t>
                      </a:r>
                    </a:p>
                    <a:p>
                      <a:pPr marL="285750" indent="-285750">
                        <a:buFont typeface="Wingdings" panose="05000000000000000000" pitchFamily="2" charset="2"/>
                        <a:buChar char="v"/>
                      </a:pPr>
                      <a:endParaRPr lang="en-US" dirty="0"/>
                    </a:p>
                  </a:txBody>
                  <a:tcPr/>
                </a:tc>
                <a:tc>
                  <a:txBody>
                    <a:bodyPr/>
                    <a:lstStyle/>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Units of spoilage per stock</a:t>
                      </a:r>
                    </a:p>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Reduced operating costs</a:t>
                      </a:r>
                    </a:p>
                    <a:p>
                      <a:pPr marL="285750" indent="-285750">
                        <a:buFont typeface="Wingdings" panose="05000000000000000000" pitchFamily="2" charset="2"/>
                        <a:buChar char="v"/>
                      </a:pPr>
                      <a:endParaRPr lang="en-US" dirty="0"/>
                    </a:p>
                  </a:txBody>
                  <a:tcPr/>
                </a:tc>
                <a:tc>
                  <a:txBody>
                    <a:bodyPr/>
                    <a:lstStyle/>
                    <a:p>
                      <a:pPr marL="285750" lvl="0" indent="-285750">
                        <a:buFont typeface="Wingdings" panose="05000000000000000000" pitchFamily="2" charset="2"/>
                        <a:buChar char="v"/>
                      </a:pPr>
                      <a:r>
                        <a:rPr lang="en-US" sz="1800" kern="1200" dirty="0" smtClean="0">
                          <a:solidFill>
                            <a:schemeClr val="dk1"/>
                          </a:solidFill>
                          <a:effectLst/>
                          <a:latin typeface="+mn-lt"/>
                          <a:ea typeface="+mn-ea"/>
                          <a:cs typeface="+mn-cs"/>
                        </a:rPr>
                        <a:t>5% decrease in spoilage </a:t>
                      </a:r>
                    </a:p>
                    <a:p>
                      <a:pPr marL="285750" indent="-285750">
                        <a:buFont typeface="Wingdings" panose="05000000000000000000" pitchFamily="2" charset="2"/>
                        <a:buChar char="v"/>
                      </a:pPr>
                      <a:r>
                        <a:rPr lang="en-US" sz="1800" kern="1200" dirty="0" smtClean="0">
                          <a:solidFill>
                            <a:schemeClr val="dk1"/>
                          </a:solidFill>
                          <a:effectLst/>
                          <a:latin typeface="+mn-lt"/>
                          <a:ea typeface="+mn-ea"/>
                          <a:cs typeface="+mn-cs"/>
                        </a:rPr>
                        <a:t>10% reduced operation costs</a:t>
                      </a:r>
                      <a:endParaRPr lang="en-US" dirty="0"/>
                    </a:p>
                  </a:txBody>
                  <a:tcPr/>
                </a:tc>
                <a:extLst>
                  <a:ext uri="{0D108BD9-81ED-4DB2-BD59-A6C34878D82A}">
                    <a16:rowId xmlns:a16="http://schemas.microsoft.com/office/drawing/2014/main" xmlns="" val="2185336167"/>
                  </a:ext>
                </a:extLst>
              </a:tr>
              <a:tr h="334548">
                <a:tc>
                  <a:txBody>
                    <a:bodyPr/>
                    <a:lstStyle/>
                    <a:p>
                      <a:endParaRPr lang="en-US"/>
                    </a:p>
                  </a:txBody>
                  <a:tcPr/>
                </a:tc>
                <a:tc>
                  <a:txBody>
                    <a:bodyPr/>
                    <a:lstStyle/>
                    <a:p>
                      <a:endParaRPr lang="en-US"/>
                    </a:p>
                  </a:txBody>
                  <a:tcPr/>
                </a:tc>
                <a:tc>
                  <a:txBody>
                    <a:bodyPr/>
                    <a:lstStyle/>
                    <a:p>
                      <a:pPr marL="285750" indent="-285750">
                        <a:buFont typeface="Wingdings" panose="05000000000000000000" pitchFamily="2" charset="2"/>
                        <a:buChar char="v"/>
                      </a:pPr>
                      <a:endParaRPr lang="en-US" dirty="0"/>
                    </a:p>
                  </a:txBody>
                  <a:tcPr/>
                </a:tc>
                <a:tc>
                  <a:txBody>
                    <a:bodyPr/>
                    <a:lstStyle/>
                    <a:p>
                      <a:endParaRPr lang="en-US" dirty="0"/>
                    </a:p>
                  </a:txBody>
                  <a:tcPr/>
                </a:tc>
                <a:extLst>
                  <a:ext uri="{0D108BD9-81ED-4DB2-BD59-A6C34878D82A}">
                    <a16:rowId xmlns:a16="http://schemas.microsoft.com/office/drawing/2014/main" xmlns="" val="2530193687"/>
                  </a:ext>
                </a:extLst>
              </a:tr>
            </a:tbl>
          </a:graphicData>
        </a:graphic>
      </p:graphicFrame>
    </p:spTree>
    <p:extLst>
      <p:ext uri="{BB962C8B-B14F-4D97-AF65-F5344CB8AC3E}">
        <p14:creationId xmlns:p14="http://schemas.microsoft.com/office/powerpoint/2010/main" val="485050028"/>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174</TotalTime>
  <Words>1850</Words>
  <Application>Microsoft Office PowerPoint</Application>
  <PresentationFormat>Widescreen</PresentationFormat>
  <Paragraphs>258</Paragraphs>
  <Slides>17</Slides>
  <Notes>13</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17</vt:i4>
      </vt:variant>
    </vt:vector>
  </HeadingPairs>
  <TitlesOfParts>
    <vt:vector size="24" baseType="lpstr">
      <vt:lpstr>Arial</vt:lpstr>
      <vt:lpstr>Calibri</vt:lpstr>
      <vt:lpstr>Times New Roman</vt:lpstr>
      <vt:lpstr>Trebuchet MS</vt:lpstr>
      <vt:lpstr>Wingdings</vt:lpstr>
      <vt:lpstr>Wingdings 3</vt:lpstr>
      <vt:lpstr>Facet</vt:lpstr>
      <vt:lpstr>Amazon Strategic Plan Name  Course  Institution Date  </vt:lpstr>
      <vt:lpstr>Executive summary </vt:lpstr>
      <vt:lpstr>STRATEGY FORMULATION</vt:lpstr>
      <vt:lpstr>External Factor Evaluation Matrix and Porter’s 5-Forces Analysis </vt:lpstr>
      <vt:lpstr>Internal factor evaluation matrix</vt:lpstr>
      <vt:lpstr>Internal Factor Evaluation Matrix Business Internal environment to identify strengths and weaknesses  </vt:lpstr>
      <vt:lpstr>SWOT ANALYSIS</vt:lpstr>
      <vt:lpstr>STRATEGY IMPLEMENTATION</vt:lpstr>
      <vt:lpstr>Balanced scorecard Balanced Scorecard </vt:lpstr>
      <vt:lpstr>Cont. Balanced scorecard</vt:lpstr>
      <vt:lpstr>Strategy implementation</vt:lpstr>
      <vt:lpstr>Contingency plan </vt:lpstr>
      <vt:lpstr>Product positioning map </vt:lpstr>
      <vt:lpstr>Projected income statement </vt:lpstr>
      <vt:lpstr>PowerPoint Presentation</vt:lpstr>
      <vt:lpstr>Assessment of present value and future value of the business</vt:lpstr>
      <vt:lpstr>References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Strategic  Plan Name  Course  Institution Date</dc:title>
  <dc:creator>HP ELITEBOOK 6930</dc:creator>
  <cp:lastModifiedBy>Hitesh</cp:lastModifiedBy>
  <cp:revision>29</cp:revision>
  <dcterms:created xsi:type="dcterms:W3CDTF">2021-09-20T22:59:36Z</dcterms:created>
  <dcterms:modified xsi:type="dcterms:W3CDTF">2021-12-16T19:08:56Z</dcterms:modified>
</cp:coreProperties>
</file>

<file path=docProps/thumbnail.jpeg>
</file>