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25" autoAdjust="0"/>
    <p:restoredTop sz="94660"/>
  </p:normalViewPr>
  <p:slideViewPr>
    <p:cSldViewPr snapToGrid="0">
      <p:cViewPr varScale="1">
        <p:scale>
          <a:sx n="74" d="100"/>
          <a:sy n="74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A5BE0-77C7-4A36-BA17-9FF479C22B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6D59F9-659D-4463-A345-57F3B2B944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0F85FA-C926-4871-81A5-5FC7AF088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72016-AC11-43F2-954B-659B3385DEF9}" type="datetimeFigureOut">
              <a:rPr lang="en-US" smtClean="0"/>
              <a:t>8/9/21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44471-C160-4535-9480-EF432228A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E697F-3772-4A71-8446-BFD810216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76CC4-B17C-4C42-93B1-C0A665EF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296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DF442-4B40-4506-AFF7-2C4B074FE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5B2DD-3F66-49DA-B2FB-DB1C8DB59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25CE3-4FB8-4A8B-A4E2-5CAB14D86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72016-AC11-43F2-954B-659B3385DEF9}" type="datetimeFigureOut">
              <a:rPr lang="en-US" smtClean="0"/>
              <a:t>8/9/21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BDF9D-ADC6-4D21-9D43-931732E92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9CEFC7-10AE-4F52-99EE-E2AC0AB13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76CC4-B17C-4C42-93B1-C0A665EF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716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E724B-5F91-4DE7-8FF8-1BCE8BD9D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479859-9EA7-4104-B504-86FCF9D547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84012-EAC8-4312-ADE8-CDD2EBDBE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72016-AC11-43F2-954B-659B3385DEF9}" type="datetimeFigureOut">
              <a:rPr lang="en-US" smtClean="0"/>
              <a:t>8/9/21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E68E1-F611-4642-A65E-950C49394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0D14-ED4E-4F7A-85F7-9EDB47D50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76CC4-B17C-4C42-93B1-C0A665EF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408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5E4E9-74A2-450B-A4C2-372D2E022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9B052-44DF-4299-9FBC-334D48F9B1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71474F-9833-4FAA-A894-C12D885207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92461-CAB5-451B-A1C1-BE92E3411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72016-AC11-43F2-954B-659B3385DEF9}" type="datetimeFigureOut">
              <a:rPr lang="en-US" smtClean="0"/>
              <a:t>8/9/21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6477A3-21E6-45A4-B58B-52D24D2C6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86D234-7118-46B7-A6E7-01A5E33A6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76CC4-B17C-4C42-93B1-C0A665EF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452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9C6C7-AB2E-47C7-9C3B-3C2CC6BE7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81D8A9-8353-41C9-B11E-3E40396CF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E6A453-5C55-4A98-A122-A8848B25F2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853AA7-EE93-406C-BC2B-6FCDDD570C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9929D-6BD2-4275-B1F1-0F3E6CBEFF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E04228-AB80-409C-B10F-808D1385E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72016-AC11-43F2-954B-659B3385DEF9}" type="datetimeFigureOut">
              <a:rPr lang="en-US" smtClean="0"/>
              <a:t>8/9/21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180D2-F263-43C6-86D4-247695347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568403-DC9C-4429-9CE3-2B3344102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76CC4-B17C-4C42-93B1-C0A665EF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933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880C1-CF10-48F8-913D-9E1AF69CB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B82959-6C05-4223-B806-BD0CE33EB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72016-AC11-43F2-954B-659B3385DEF9}" type="datetimeFigureOut">
              <a:rPr lang="en-US" smtClean="0"/>
              <a:t>8/9/21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0770F4-26C3-4762-A7E9-C3C68BE90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F2CE1D-BC07-4E01-9B23-466AAA1A8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76CC4-B17C-4C42-93B1-C0A665EF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426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8E460D-98A8-4788-84F0-C3EF1BCF3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72016-AC11-43F2-954B-659B3385DEF9}" type="datetimeFigureOut">
              <a:rPr lang="en-US" smtClean="0"/>
              <a:t>8/9/21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FBE7A2-D3E9-4ADA-A53B-10A8E06A3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172A4A-CB7B-4C8D-9F87-C75594AF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76CC4-B17C-4C42-93B1-C0A665EF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723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FE413-65E4-4D06-B306-31CEAFED7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027E0-0285-408B-A65C-983FD6653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A2418-FEA9-4D3F-AC1E-6B7504D80E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7B3ABE-68E5-4F1A-8EC2-44AB225E7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72016-AC11-43F2-954B-659B3385DEF9}" type="datetimeFigureOut">
              <a:rPr lang="en-US" smtClean="0"/>
              <a:t>8/9/21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581B5-6295-4D61-AAE5-E6C59C30B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65387C-97DC-40F4-99C1-AEE3DC321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76CC4-B17C-4C42-93B1-C0A665EF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453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53807-3985-4764-9FD5-AADAD54B4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7A73BD-FD9F-4649-983C-D8DEB0AEB3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72CBC9-A36B-475B-9F7E-156E8EAA7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B0B78B-25BA-4493-8544-662B2235D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72016-AC11-43F2-954B-659B3385DEF9}" type="datetimeFigureOut">
              <a:rPr lang="en-US" smtClean="0"/>
              <a:t>8/9/21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1BB98-B7A7-44CA-9AE7-E7AC0D3A4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C3A9A6-39FB-48C7-B8BC-8B9670180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76CC4-B17C-4C42-93B1-C0A665EF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899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6658F-F46D-4F9B-B057-2DA430F80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2E4ECA-0549-4A3B-A505-F0A90D60E3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082583-BCD4-4EA8-A20C-83BF04697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72016-AC11-43F2-954B-659B3385DEF9}" type="datetimeFigureOut">
              <a:rPr lang="en-US" smtClean="0"/>
              <a:t>8/9/21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FB6C5-E27A-4D50-B653-F602F89AA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C4379-735C-4CAE-99E6-9351B2E89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76CC4-B17C-4C42-93B1-C0A665EF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211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5BE3E8-1E8E-4F94-88A0-8DFC04C8FA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2C6BFF-4B37-4B47-80EF-47F8DF809F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E40C2-C511-4C0F-AE93-F25BBF91F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72016-AC11-43F2-954B-659B3385DEF9}" type="datetimeFigureOut">
              <a:rPr lang="en-US" smtClean="0"/>
              <a:t>8/9/21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BCB8F-3404-47CB-B8AC-5021286B3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DF973-F74D-4F0C-8D86-330DA63A5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76CC4-B17C-4C42-93B1-C0A665EF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69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90F8E9-D8EB-4A62-93F8-439CE977B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A61769-90C9-4F7F-A157-A2ADE685A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8F14F-2299-4AB9-883B-7727192799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72016-AC11-43F2-954B-659B3385DEF9}" type="datetimeFigureOut">
              <a:rPr lang="en-US" smtClean="0"/>
              <a:t>8/9/21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47B5B-AC7B-49E2-88C8-6F65FDC300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2C606-0830-4F1A-8104-E9A37EF386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76CC4-B17C-4C42-93B1-C0A665EF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335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14">
            <a:extLst>
              <a:ext uri="{FF2B5EF4-FFF2-40B4-BE49-F238E27FC236}">
                <a16:creationId xmlns:a16="http://schemas.microsoft.com/office/drawing/2014/main" id="{E37692F7-B5DA-4F9A-9963-53B3B09BBF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1665058"/>
              </p:ext>
            </p:extLst>
          </p:nvPr>
        </p:nvGraphicFramePr>
        <p:xfrm>
          <a:off x="208384" y="1288241"/>
          <a:ext cx="11854613" cy="53770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53838">
                  <a:extLst>
                    <a:ext uri="{9D8B030D-6E8A-4147-A177-3AD203B41FA5}">
                      <a16:colId xmlns:a16="http://schemas.microsoft.com/office/drawing/2014/main" val="3104860144"/>
                    </a:ext>
                  </a:extLst>
                </a:gridCol>
                <a:gridCol w="5900775">
                  <a:extLst>
                    <a:ext uri="{9D8B030D-6E8A-4147-A177-3AD203B41FA5}">
                      <a16:colId xmlns:a16="http://schemas.microsoft.com/office/drawing/2014/main" val="2198254148"/>
                    </a:ext>
                  </a:extLst>
                </a:gridCol>
              </a:tblGrid>
              <a:tr h="2107183"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 marL="19050" marR="19050" marT="9525" marB="9525"/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 marL="19050" marR="19050" marT="9525" marB="9525"/>
                </a:tc>
                <a:extLst>
                  <a:ext uri="{0D108BD9-81ED-4DB2-BD59-A6C34878D82A}">
                    <a16:rowId xmlns:a16="http://schemas.microsoft.com/office/drawing/2014/main" val="887465326"/>
                  </a:ext>
                </a:extLst>
              </a:tr>
              <a:tr h="1305045">
                <a:tc rowSpan="2">
                  <a:txBody>
                    <a:bodyPr/>
                    <a:lstStyle/>
                    <a:p>
                      <a:endParaRPr lang="en-US" sz="400" dirty="0"/>
                    </a:p>
                  </a:txBody>
                  <a:tcPr marL="19050" marR="19050" marT="9525" marB="9525"/>
                </a:tc>
                <a:tc>
                  <a:txBody>
                    <a:bodyPr/>
                    <a:lstStyle/>
                    <a:p>
                      <a:r>
                        <a:rPr lang="en-US" sz="400" dirty="0"/>
                        <a:t>k</a:t>
                      </a:r>
                    </a:p>
                  </a:txBody>
                  <a:tcPr marL="19050" marR="19050" marT="9525" marB="9525"/>
                </a:tc>
                <a:extLst>
                  <a:ext uri="{0D108BD9-81ED-4DB2-BD59-A6C34878D82A}">
                    <a16:rowId xmlns:a16="http://schemas.microsoft.com/office/drawing/2014/main" val="1659892482"/>
                  </a:ext>
                </a:extLst>
              </a:tr>
              <a:tr h="1964827">
                <a:tc vMerge="1">
                  <a:txBody>
                    <a:bodyPr/>
                    <a:lstStyle/>
                    <a:p>
                      <a:endParaRPr lang="en-US" sz="400" dirty="0"/>
                    </a:p>
                  </a:txBody>
                  <a:tcPr marL="19050" marR="19050" marT="9525" marB="952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9050" marR="19050" marT="9525" marB="9525"/>
                </a:tc>
                <a:extLst>
                  <a:ext uri="{0D108BD9-81ED-4DB2-BD59-A6C34878D82A}">
                    <a16:rowId xmlns:a16="http://schemas.microsoft.com/office/drawing/2014/main" val="393410708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F5A1B5E-C9BC-4F14-B283-6EC36FDA072B}"/>
              </a:ext>
            </a:extLst>
          </p:cNvPr>
          <p:cNvSpPr txBox="1"/>
          <p:nvPr/>
        </p:nvSpPr>
        <p:spPr>
          <a:xfrm>
            <a:off x="290023" y="1288241"/>
            <a:ext cx="4526675" cy="2054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54"/>
            <a:r>
              <a:rPr lang="en-US" sz="1916" b="1" dirty="0">
                <a:solidFill>
                  <a:prstClr val="black"/>
                </a:solidFill>
              </a:rPr>
              <a:t>Highlights from the Situational Analysis (bullet points short phrases with action verbs)</a:t>
            </a:r>
          </a:p>
          <a:p>
            <a:pPr marL="342900" indent="-342900" defTabSz="914254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B0F0"/>
                </a:solidFill>
                <a:latin typeface="Calibri"/>
              </a:rPr>
              <a:t>Situational analysis reveals strengths and weaknesses of a company</a:t>
            </a:r>
          </a:p>
          <a:p>
            <a:pPr marL="342900" indent="-342900" defTabSz="914254">
              <a:buFont typeface="Arial" panose="020B0604020202020204" pitchFamily="34" charset="0"/>
              <a:buChar char="•"/>
            </a:pPr>
            <a:r>
              <a:rPr lang="en-GB" sz="1400">
                <a:solidFill>
                  <a:srgbClr val="00B0F0"/>
                </a:solidFill>
                <a:latin typeface="Calibri"/>
              </a:rPr>
              <a:t>Volunteers support and funding drives most of the functions and operations. </a:t>
            </a:r>
            <a:endParaRPr lang="en-US" sz="1400" dirty="0">
              <a:solidFill>
                <a:srgbClr val="00B0F0"/>
              </a:solidFill>
              <a:latin typeface="Calibri"/>
            </a:endParaRPr>
          </a:p>
          <a:p>
            <a:pPr marL="342900" indent="-342900" defTabSz="914254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B0F0"/>
                </a:solidFill>
                <a:latin typeface="Calibri"/>
              </a:rPr>
              <a:t>Organizational structure of the company is strong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AC0DC0-7EBE-4F44-A78E-97D3F333EE3D}"/>
              </a:ext>
            </a:extLst>
          </p:cNvPr>
          <p:cNvSpPr txBox="1"/>
          <p:nvPr/>
        </p:nvSpPr>
        <p:spPr>
          <a:xfrm>
            <a:off x="6220923" y="1288241"/>
            <a:ext cx="4051714" cy="2033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54"/>
            <a:r>
              <a:rPr lang="en-US" sz="1916" b="1" dirty="0">
                <a:solidFill>
                  <a:prstClr val="black"/>
                </a:solidFill>
                <a:latin typeface="Calibri"/>
              </a:rPr>
              <a:t>Highlights from Benchmarking &amp; Best Practices </a:t>
            </a:r>
            <a:r>
              <a:rPr lang="en-US" sz="1600" b="1" dirty="0">
                <a:solidFill>
                  <a:prstClr val="black"/>
                </a:solidFill>
              </a:rPr>
              <a:t>(bullet points short phrases with action verbs)</a:t>
            </a:r>
            <a:endParaRPr lang="en-US" sz="1437" dirty="0">
              <a:solidFill>
                <a:srgbClr val="00B0F0"/>
              </a:solidFill>
              <a:latin typeface="Calibri"/>
            </a:endParaRPr>
          </a:p>
          <a:p>
            <a:pPr marL="609184" lvl="1" indent="-171119" defTabSz="914254">
              <a:buFont typeface="Arial"/>
              <a:buChar char="•"/>
            </a:pPr>
            <a:r>
              <a:rPr lang="en-US" sz="1437" dirty="0">
                <a:solidFill>
                  <a:srgbClr val="00B0F0"/>
                </a:solidFill>
                <a:latin typeface="Calibri"/>
              </a:rPr>
              <a:t>Selective hiring helps to invest in people </a:t>
            </a:r>
          </a:p>
          <a:p>
            <a:pPr marL="609184" lvl="1" indent="-171119" defTabSz="914254">
              <a:buFont typeface="Arial"/>
              <a:buChar char="•"/>
            </a:pPr>
            <a:r>
              <a:rPr lang="en-US" sz="1437" dirty="0">
                <a:solidFill>
                  <a:srgbClr val="00B0F0"/>
                </a:solidFill>
                <a:latin typeface="Calibri"/>
              </a:rPr>
              <a:t>Employees engagement leads to success to HRM</a:t>
            </a:r>
          </a:p>
          <a:p>
            <a:pPr marL="609184" lvl="1" indent="-171119" defTabSz="914254">
              <a:buFont typeface="Arial"/>
              <a:buChar char="•"/>
            </a:pPr>
            <a:r>
              <a:rPr lang="en-US" sz="1437" dirty="0">
                <a:solidFill>
                  <a:srgbClr val="00B0F0"/>
                </a:solidFill>
                <a:latin typeface="Calibri"/>
              </a:rPr>
              <a:t>KPIs must be used to evaluate outcomes of management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36717F-E8EB-4575-8D60-B06A5E71F49F}"/>
              </a:ext>
            </a:extLst>
          </p:cNvPr>
          <p:cNvSpPr txBox="1"/>
          <p:nvPr/>
        </p:nvSpPr>
        <p:spPr>
          <a:xfrm>
            <a:off x="6245409" y="3311229"/>
            <a:ext cx="5656567" cy="129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54"/>
            <a:r>
              <a:rPr lang="en-US" sz="1600" b="1" dirty="0">
                <a:solidFill>
                  <a:prstClr val="black"/>
                </a:solidFill>
              </a:rPr>
              <a:t>Overview Meso-level Gap Analysis (bullet points short phrases with action verbs)</a:t>
            </a:r>
          </a:p>
          <a:p>
            <a:pPr marL="285750" indent="-285750" defTabSz="91425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B0F0"/>
                </a:solidFill>
              </a:rPr>
              <a:t>Need to establish a strong communication network between management and workforce</a:t>
            </a:r>
            <a:endParaRPr lang="en-US" sz="1200" dirty="0">
              <a:solidFill>
                <a:srgbClr val="00B0F0"/>
              </a:solidFill>
            </a:endParaRPr>
          </a:p>
          <a:p>
            <a:pPr marL="285750" indent="-285750" defTabSz="914254">
              <a:buFont typeface="Arial" panose="020B0604020202020204" pitchFamily="34" charset="0"/>
              <a:buChar char="•"/>
            </a:pPr>
            <a:r>
              <a:rPr lang="en-US" sz="1437" dirty="0">
                <a:solidFill>
                  <a:srgbClr val="00B0F0"/>
                </a:solidFill>
              </a:rPr>
              <a:t>Effective training to meet with the needs of diverse workforce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5C8609-8834-4CE7-8F3A-EF768CB349E8}"/>
              </a:ext>
            </a:extLst>
          </p:cNvPr>
          <p:cNvSpPr txBox="1"/>
          <p:nvPr/>
        </p:nvSpPr>
        <p:spPr>
          <a:xfrm>
            <a:off x="216976" y="3363298"/>
            <a:ext cx="5247019" cy="976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54"/>
            <a:r>
              <a:rPr lang="en-US" sz="1916" b="1" dirty="0">
                <a:solidFill>
                  <a:prstClr val="black"/>
                </a:solidFill>
              </a:rPr>
              <a:t>Overview of Micro-level Gap Analysis (Visual </a:t>
            </a:r>
            <a:r>
              <a:rPr lang="en-US" sz="1916" b="1" dirty="0">
                <a:solidFill>
                  <a:prstClr val="black"/>
                </a:solidFill>
                <a:latin typeface="Calibri"/>
              </a:rPr>
              <a:t>or Image Representation of Stakeholders – avoid word phrases, could be a picture or SmartArt)</a:t>
            </a:r>
            <a:endParaRPr lang="en-US" sz="1437" dirty="0">
              <a:solidFill>
                <a:srgbClr val="00B0F0"/>
              </a:solidFill>
              <a:latin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01AAFF-4C84-4BDB-A520-66F657546EAE}"/>
              </a:ext>
            </a:extLst>
          </p:cNvPr>
          <p:cNvSpPr txBox="1"/>
          <p:nvPr/>
        </p:nvSpPr>
        <p:spPr>
          <a:xfrm>
            <a:off x="6304362" y="4743956"/>
            <a:ext cx="5524910" cy="15008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254"/>
            <a:r>
              <a:rPr lang="en-US" sz="1916" b="1" dirty="0">
                <a:solidFill>
                  <a:prstClr val="black"/>
                </a:solidFill>
              </a:rPr>
              <a:t>Overview of Macro-level Gap Analysis </a:t>
            </a:r>
          </a:p>
          <a:p>
            <a:pPr defTabSz="914254"/>
            <a:r>
              <a:rPr lang="en-US" sz="1600" b="1" dirty="0">
                <a:solidFill>
                  <a:prstClr val="black"/>
                </a:solidFill>
              </a:rPr>
              <a:t>(bullet points short phrases with action verbs)</a:t>
            </a:r>
            <a:endParaRPr lang="en-US" sz="1200" dirty="0">
              <a:solidFill>
                <a:srgbClr val="00B0F0"/>
              </a:solidFill>
            </a:endParaRPr>
          </a:p>
          <a:p>
            <a:pPr defTabSz="914254"/>
            <a:endParaRPr lang="en-US" sz="1437" dirty="0">
              <a:solidFill>
                <a:srgbClr val="00B0F0"/>
              </a:solidFill>
            </a:endParaRPr>
          </a:p>
          <a:p>
            <a:pPr marL="285750" indent="-285750" defTabSz="914254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B0F0"/>
                </a:solidFill>
                <a:latin typeface="Calibri"/>
              </a:rPr>
              <a:t>Changes to the current diverse workforce management standards</a:t>
            </a:r>
          </a:p>
          <a:p>
            <a:pPr marL="285750" indent="-285750" defTabSz="914254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B0F0"/>
                </a:solidFill>
                <a:latin typeface="Calibri"/>
              </a:rPr>
              <a:t>Establish centralized authority culture to avoid interpersonal conflicts</a:t>
            </a:r>
          </a:p>
          <a:p>
            <a:pPr marL="285750" indent="-285750" defTabSz="914254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B0F0"/>
                </a:solidFill>
                <a:latin typeface="Calibri"/>
              </a:rPr>
              <a:t>Create differentiation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87FD2B-9560-4BC1-B7E5-C7CF99CDF0AB}"/>
              </a:ext>
            </a:extLst>
          </p:cNvPr>
          <p:cNvSpPr/>
          <p:nvPr/>
        </p:nvSpPr>
        <p:spPr>
          <a:xfrm>
            <a:off x="290024" y="149461"/>
            <a:ext cx="2143125" cy="659161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54"/>
            <a:endParaRPr lang="en-US" sz="1791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13" name="Table 21">
            <a:extLst>
              <a:ext uri="{FF2B5EF4-FFF2-40B4-BE49-F238E27FC236}">
                <a16:creationId xmlns:a16="http://schemas.microsoft.com/office/drawing/2014/main" id="{9C66A942-96E0-4FC3-94F0-D7D9F15734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639890"/>
              </p:ext>
            </p:extLst>
          </p:nvPr>
        </p:nvGraphicFramePr>
        <p:xfrm>
          <a:off x="216976" y="91061"/>
          <a:ext cx="5873858" cy="9144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2841">
                  <a:extLst>
                    <a:ext uri="{9D8B030D-6E8A-4147-A177-3AD203B41FA5}">
                      <a16:colId xmlns:a16="http://schemas.microsoft.com/office/drawing/2014/main" val="1081530713"/>
                    </a:ext>
                  </a:extLst>
                </a:gridCol>
                <a:gridCol w="2131017">
                  <a:extLst>
                    <a:ext uri="{9D8B030D-6E8A-4147-A177-3AD203B41FA5}">
                      <a16:colId xmlns:a16="http://schemas.microsoft.com/office/drawing/2014/main" val="3624518272"/>
                    </a:ext>
                  </a:extLst>
                </a:gridCol>
              </a:tblGrid>
              <a:tr h="472819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Needs Assessment:</a:t>
                      </a:r>
                    </a:p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 of Project</a:t>
                      </a:r>
                    </a:p>
                  </a:txBody>
                  <a:tcPr marL="19050" marR="19050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Name of your group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19050" marR="19050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1427069"/>
                  </a:ext>
                </a:extLst>
              </a:tr>
              <a:tr h="346776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Student Names</a:t>
                      </a:r>
                    </a:p>
                  </a:txBody>
                  <a:tcPr marL="19050" marR="19050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  <a:p>
                      <a:pPr algn="ctr"/>
                      <a:r>
                        <a:rPr lang="en-US" sz="1200" dirty="0"/>
                        <a:t>date</a:t>
                      </a:r>
                    </a:p>
                  </a:txBody>
                  <a:tcPr marL="19050" marR="19050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022917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B8E0543C-EFA1-4C12-831B-0F8DFE4E1462}"/>
              </a:ext>
            </a:extLst>
          </p:cNvPr>
          <p:cNvSpPr/>
          <p:nvPr/>
        </p:nvSpPr>
        <p:spPr>
          <a:xfrm>
            <a:off x="515156" y="4456088"/>
            <a:ext cx="1352282" cy="12621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Management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81E381C-7E71-41B8-80FC-9C2FE8FD9938}"/>
              </a:ext>
            </a:extLst>
          </p:cNvPr>
          <p:cNvSpPr/>
          <p:nvPr/>
        </p:nvSpPr>
        <p:spPr>
          <a:xfrm>
            <a:off x="1761309" y="4501457"/>
            <a:ext cx="1584101" cy="14603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Workers 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DD6CB7F-8F40-4A77-BB94-7AC282174989}"/>
              </a:ext>
            </a:extLst>
          </p:cNvPr>
          <p:cNvSpPr/>
          <p:nvPr/>
        </p:nvSpPr>
        <p:spPr>
          <a:xfrm>
            <a:off x="1191297" y="5636080"/>
            <a:ext cx="1584101" cy="1029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volunteers</a:t>
            </a:r>
          </a:p>
        </p:txBody>
      </p:sp>
      <p:pic>
        <p:nvPicPr>
          <p:cNvPr id="1028" name="Picture 4" descr="Human Resources Management - HRM Handbook">
            <a:extLst>
              <a:ext uri="{FF2B5EF4-FFF2-40B4-BE49-F238E27FC236}">
                <a16:creationId xmlns:a16="http://schemas.microsoft.com/office/drawing/2014/main" id="{BF9BE61D-6091-4026-B825-CF9BDDF741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78" b="38575"/>
          <a:stretch/>
        </p:blipFill>
        <p:spPr bwMode="auto">
          <a:xfrm>
            <a:off x="6101168" y="23244"/>
            <a:ext cx="6086113" cy="114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743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A9C03BEE7241428ACDDC0963133CD7" ma:contentTypeVersion="15" ma:contentTypeDescription="Create a new document." ma:contentTypeScope="" ma:versionID="1c9efbe5f5685435bda77bec8b5215b0">
  <xsd:schema xmlns:xsd="http://www.w3.org/2001/XMLSchema" xmlns:xs="http://www.w3.org/2001/XMLSchema" xmlns:p="http://schemas.microsoft.com/office/2006/metadata/properties" xmlns:ns1="http://schemas.microsoft.com/sharepoint/v3" xmlns:ns3="a93650ba-dc20-46e0-9778-4b91e72ad2b6" xmlns:ns4="e5250844-16ea-4fce-ac35-fae9119fd03f" targetNamespace="http://schemas.microsoft.com/office/2006/metadata/properties" ma:root="true" ma:fieldsID="0d6c73c6d85903208bb4d6d626991959" ns1:_="" ns3:_="" ns4:_="">
    <xsd:import namespace="http://schemas.microsoft.com/sharepoint/v3"/>
    <xsd:import namespace="a93650ba-dc20-46e0-9778-4b91e72ad2b6"/>
    <xsd:import namespace="e5250844-16ea-4fce-ac35-fae9119fd03f"/>
    <xsd:element name="properties">
      <xsd:complexType>
        <xsd:sequence>
          <xsd:element name="documentManagement">
            <xsd:complexType>
              <xsd:all>
                <xsd:element ref="ns1:_ip_UnifiedCompliancePolicyProperties" minOccurs="0"/>
                <xsd:element ref="ns1:_ip_UnifiedCompliancePolicyUIAction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3650ba-dc20-46e0-9778-4b91e72ad2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250844-16ea-4fce-ac35-fae9119fd03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0A58036-DACF-4191-9306-ABA3F44ADB4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36EE5F8-8863-4A78-A97E-F99C35508B8C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  <ds:schemaRef ds:uri="a93650ba-dc20-46e0-9778-4b91e72ad2b6"/>
    <ds:schemaRef ds:uri="e5250844-16ea-4fce-ac35-fae9119fd03f"/>
  </ds:schemaRefs>
</ds:datastoreItem>
</file>

<file path=customXml/itemProps3.xml><?xml version="1.0" encoding="utf-8"?>
<ds:datastoreItem xmlns:ds="http://schemas.openxmlformats.org/officeDocument/2006/customXml" ds:itemID="{5EBEB5B3-F7E1-4106-9E6D-EDEB0AAB8D83}">
  <ds:schemaRefs>
    <ds:schemaRef ds:uri="http://schemas.microsoft.com/office/2006/metadata/properties"/>
    <ds:schemaRef ds:uri="http://www.w3.org/2000/xmlns/"/>
    <ds:schemaRef ds:uri="http://schemas.microsoft.com/sharepoint/v3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185</Words>
  <Application>Microsoft Office PowerPoint</Application>
  <PresentationFormat>Widescreen</PresentationFormat>
  <Paragraphs>29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Detwiler, Darin</dc:creator>
  <cp:lastModifiedBy>Microsoft Office User</cp:lastModifiedBy>
  <cp:revision>11</cp:revision>
  <dcterms:created xsi:type="dcterms:W3CDTF">2020-09-25T20:13:26Z</dcterms:created>
  <dcterms:modified xsi:type="dcterms:W3CDTF">2021-08-08T22:58:45Z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0x01010003A9C03BEE7241428ACDDC0963133CD7</vt:lpwstr>
  </property>
</Properties>
</file>