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57" r:id="rId3"/>
    <p:sldId id="259" r:id="rId4"/>
    <p:sldId id="260" r:id="rId5"/>
    <p:sldId id="261" r:id="rId6"/>
    <p:sldId id="262" r:id="rId7"/>
    <p:sldId id="264" r:id="rId8"/>
    <p:sldId id="265" r:id="rId9"/>
    <p:sldId id="266"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6" autoAdjust="0"/>
  </p:normalViewPr>
  <p:slideViewPr>
    <p:cSldViewPr>
      <p:cViewPr varScale="1">
        <p:scale>
          <a:sx n="62" d="100"/>
          <a:sy n="62" d="100"/>
        </p:scale>
        <p:origin x="-11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7" d="100"/>
          <a:sy n="57" d="100"/>
        </p:scale>
        <p:origin x="-277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DA65D5-74E0-4F33-ADBC-363F97EAF2EB}" type="datetimeFigureOut">
              <a:rPr lang="en-US" smtClean="0"/>
              <a:t>8/12/2021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77C826-5426-41FB-8253-1EF175614F19}" type="slidenum">
              <a:rPr lang="en-US" smtClean="0"/>
              <a:t>‹#›</a:t>
            </a:fld>
            <a:endParaRPr lang="en-US" dirty="0"/>
          </a:p>
        </p:txBody>
      </p:sp>
    </p:spTree>
    <p:extLst>
      <p:ext uri="{BB962C8B-B14F-4D97-AF65-F5344CB8AC3E}">
        <p14:creationId xmlns:p14="http://schemas.microsoft.com/office/powerpoint/2010/main" val="3720999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a spinoff from MIT</a:t>
            </a:r>
            <a:r>
              <a:rPr lang="en-US" baseline="0" dirty="0" smtClean="0"/>
              <a:t> that was previously owned by Soft Bank Group Corporation and was recently acquired by Hyundai Motor Group (ttps://www.bostondynamics.com/news). They have a number of products such as Spot, handle </a:t>
            </a:r>
            <a:r>
              <a:rPr lang="en-US" baseline="0" dirty="0" err="1" smtClean="0"/>
              <a:t>strectch</a:t>
            </a:r>
            <a:r>
              <a:rPr lang="en-US" baseline="0" dirty="0" smtClean="0"/>
              <a:t>, pick, atlas(bipedal humanoid robot), </a:t>
            </a:r>
            <a:r>
              <a:rPr lang="en-US" baseline="0" dirty="0" err="1" smtClean="0"/>
              <a:t>bigdog</a:t>
            </a:r>
            <a:r>
              <a:rPr lang="en-US" baseline="0" dirty="0" smtClean="0"/>
              <a:t>, cheetah(both </a:t>
            </a:r>
            <a:r>
              <a:rPr lang="en-US" baseline="0" dirty="0" err="1" smtClean="0"/>
              <a:t>quadrupedal</a:t>
            </a:r>
            <a:r>
              <a:rPr lang="en-US" baseline="0" dirty="0" smtClean="0"/>
              <a:t> robots), </a:t>
            </a:r>
            <a:r>
              <a:rPr lang="en-US" baseline="0" dirty="0" err="1" smtClean="0"/>
              <a:t>littleman</a:t>
            </a:r>
            <a:r>
              <a:rPr lang="en-US" baseline="0" dirty="0" smtClean="0"/>
              <a:t> and </a:t>
            </a:r>
            <a:r>
              <a:rPr lang="en-US" baseline="0" dirty="0" err="1" smtClean="0"/>
              <a:t>petdog</a:t>
            </a:r>
            <a:r>
              <a:rPr lang="en-US" baseline="0" dirty="0" smtClean="0"/>
              <a:t>. The company has worked with several other companies in its life time such as the American Systems Corporation and </a:t>
            </a:r>
            <a:r>
              <a:rPr lang="en-US" baseline="0" dirty="0" err="1" smtClean="0"/>
              <a:t>Clearpath</a:t>
            </a:r>
            <a:r>
              <a:rPr lang="en-US" baseline="0" dirty="0" smtClean="0"/>
              <a:t> robotics just to name a few.</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3</a:t>
            </a:fld>
            <a:endParaRPr lang="en-US" dirty="0"/>
          </a:p>
        </p:txBody>
      </p:sp>
    </p:spTree>
    <p:extLst>
      <p:ext uri="{BB962C8B-B14F-4D97-AF65-F5344CB8AC3E}">
        <p14:creationId xmlns:p14="http://schemas.microsoft.com/office/powerpoint/2010/main" val="3575254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a:t>
            </a:r>
            <a:r>
              <a:rPr lang="en-US" baseline="0" dirty="0" smtClean="0"/>
              <a:t> design, simulate, evaluate and create robots with advanced mobility. Their products, robots, are the major products that the company creates. </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4</a:t>
            </a:fld>
            <a:endParaRPr lang="en-US" dirty="0"/>
          </a:p>
        </p:txBody>
      </p:sp>
    </p:spTree>
    <p:extLst>
      <p:ext uri="{BB962C8B-B14F-4D97-AF65-F5344CB8AC3E}">
        <p14:creationId xmlns:p14="http://schemas.microsoft.com/office/powerpoint/2010/main" val="3977895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Boston Dynamics target markets are industries</a:t>
            </a:r>
            <a:r>
              <a:rPr lang="en-US" baseline="0" dirty="0" smtClean="0"/>
              <a:t> where the robots can be used for materials handling, picking of materials that a human cannot some times, packing of material in manufacturing and palletizing. The advantages of using robots in industry is that they are efficient as compared to humans and are consistent. They however lead to replacement of skilled human labor.</a:t>
            </a:r>
          </a:p>
          <a:p>
            <a:r>
              <a:rPr lang="en-US" baseline="0" dirty="0" smtClean="0"/>
              <a:t>In police departments, robots are used in the inspection of dangerous material , hazardous environment and explosives and replace human cost at such events. They can also be used to preform searches in unsafe terrain thus making their use varied and advantageous.</a:t>
            </a:r>
          </a:p>
          <a:p>
            <a:r>
              <a:rPr lang="en-US" baseline="0" dirty="0" smtClean="0"/>
              <a:t>In learning institutions robots have found use in data collection and analysis for instance collection of data in water to assess levels of pollution and can be used in teaching and learning purposes. They are mostly used in the engineering fields, technology and medicine.</a:t>
            </a:r>
          </a:p>
          <a:p>
            <a:r>
              <a:rPr lang="en-US" baseline="0" dirty="0" smtClean="0"/>
              <a:t>They can also be used by the military for reconnaissance, assessments of threats and accessing unsuitable terrains.</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5</a:t>
            </a:fld>
            <a:endParaRPr lang="en-US" dirty="0"/>
          </a:p>
        </p:txBody>
      </p:sp>
    </p:spTree>
    <p:extLst>
      <p:ext uri="{BB962C8B-B14F-4D97-AF65-F5344CB8AC3E}">
        <p14:creationId xmlns:p14="http://schemas.microsoft.com/office/powerpoint/2010/main" val="2306260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Boston Dynamics has partnered with clearpath</a:t>
            </a:r>
            <a:r>
              <a:rPr lang="en-US" baseline="0" dirty="0" smtClean="0"/>
              <a:t> robotics which provides the </a:t>
            </a:r>
            <a:r>
              <a:rPr lang="en-US" dirty="0" smtClean="0"/>
              <a:t>ROS-Robot Operating System for the spot robots made by Boston Dynamics. Clearpath</a:t>
            </a:r>
            <a:r>
              <a:rPr lang="en-US" baseline="0" dirty="0" smtClean="0"/>
              <a:t> robotics still creates robots for varied use.</a:t>
            </a:r>
          </a:p>
          <a:p>
            <a:r>
              <a:rPr lang="en-US" baseline="0" dirty="0" smtClean="0"/>
              <a:t>Fetch robotics also create products similar to Boston Dynamics and their arm manipulator is very similar to Spot arm fro Boston Dynamic.</a:t>
            </a:r>
          </a:p>
          <a:p>
            <a:r>
              <a:rPr lang="en-US" baseline="0" dirty="0" smtClean="0"/>
              <a:t>Sarcos also creates robots for use in warehousing, manufacture, construction and therefore compete for the same market just like the company at study.</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6</a:t>
            </a:fld>
            <a:endParaRPr lang="en-US" dirty="0"/>
          </a:p>
        </p:txBody>
      </p:sp>
    </p:spTree>
    <p:extLst>
      <p:ext uri="{BB962C8B-B14F-4D97-AF65-F5344CB8AC3E}">
        <p14:creationId xmlns:p14="http://schemas.microsoft.com/office/powerpoint/2010/main" val="3091708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product</a:t>
            </a:r>
            <a:r>
              <a:rPr lang="en-US" baseline="0" dirty="0" smtClean="0"/>
              <a:t> chosen is arm from Boston Dynamic. This product can be used in warehousing and logistics for picking, handling, lifting and placing items. It can also be used in the manufacturing industries for manipulation of items, and placing.</a:t>
            </a:r>
          </a:p>
          <a:p>
            <a:r>
              <a:rPr lang="en-US" baseline="0" dirty="0" smtClean="0"/>
              <a:t>The main functional benefits of the arm are just like simulation of the human arm and it can grasp, lift carry and drag items. It can also be used for inspection of objects as it has an LED illuminator and a 4K camera that assists in identification and selection.</a:t>
            </a:r>
          </a:p>
          <a:p>
            <a:r>
              <a:rPr lang="en-US" baseline="0" dirty="0" smtClean="0"/>
              <a:t>The arm just like the human arm can be used for purposes such as opening levers doors and object manipulation.</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7</a:t>
            </a:fld>
            <a:endParaRPr lang="en-US" dirty="0"/>
          </a:p>
        </p:txBody>
      </p:sp>
    </p:spTree>
    <p:extLst>
      <p:ext uri="{BB962C8B-B14F-4D97-AF65-F5344CB8AC3E}">
        <p14:creationId xmlns:p14="http://schemas.microsoft.com/office/powerpoint/2010/main" val="197026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due to the fact that spot from Boston Dynamics is legged while fetch robots manipulator is wheeled.</a:t>
            </a:r>
          </a:p>
          <a:p>
            <a:r>
              <a:rPr lang="en-US" dirty="0" smtClean="0"/>
              <a:t> The robot that manipulates the arm in Boston dynamic is lighter as compared to the Fetch robotics manipulator.</a:t>
            </a:r>
          </a:p>
          <a:p>
            <a:r>
              <a:rPr lang="en-US" dirty="0" smtClean="0"/>
              <a:t>The major advantage of Boston Dynamic is that their products can be bipedal or quadruped. These make them have an advantage as they can access unsuitable terrain as compared to other robots.</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8</a:t>
            </a:fld>
            <a:endParaRPr lang="en-US" dirty="0"/>
          </a:p>
        </p:txBody>
      </p:sp>
    </p:spTree>
    <p:extLst>
      <p:ext uri="{BB962C8B-B14F-4D97-AF65-F5344CB8AC3E}">
        <p14:creationId xmlns:p14="http://schemas.microsoft.com/office/powerpoint/2010/main" val="301383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Bipedal and quadruped robots have an advantage over other wheeled robots. They can easily maneuver unsuitable terrain and perform greatly than their counterparts.</a:t>
            </a:r>
          </a:p>
          <a:p>
            <a:r>
              <a:rPr lang="en-US" dirty="0" smtClean="0"/>
              <a:t>The company has a wide range of products and are continuing</a:t>
            </a:r>
            <a:r>
              <a:rPr lang="en-US" baseline="0" dirty="0" smtClean="0"/>
              <a:t> to design and create new products.</a:t>
            </a:r>
          </a:p>
          <a:p>
            <a:r>
              <a:rPr lang="en-US" baseline="0" dirty="0" smtClean="0"/>
              <a:t>The company has been in the industry from 1992 and it is relatively older in the market as compared to some of their competition.</a:t>
            </a:r>
          </a:p>
          <a:p>
            <a:r>
              <a:rPr lang="en-US" baseline="0" dirty="0" smtClean="0"/>
              <a:t>Robots generally are reliable, consistent, efficient and can perform tasks that are difficult for humans. This makes the company have a competitive advantage and has created a market for their products over the years.</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9</a:t>
            </a:fld>
            <a:endParaRPr lang="en-US" dirty="0"/>
          </a:p>
        </p:txBody>
      </p:sp>
    </p:spTree>
    <p:extLst>
      <p:ext uri="{BB962C8B-B14F-4D97-AF65-F5344CB8AC3E}">
        <p14:creationId xmlns:p14="http://schemas.microsoft.com/office/powerpoint/2010/main" val="504288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Technological</a:t>
            </a:r>
            <a:r>
              <a:rPr lang="en-US" baseline="0" dirty="0" smtClean="0"/>
              <a:t> advancements have seen the rise of major startups that will lead to a disruption in the market. Competition from these startups is a weakness for the company.</a:t>
            </a:r>
          </a:p>
          <a:p>
            <a:r>
              <a:rPr lang="en-US" baseline="0" dirty="0" smtClean="0"/>
              <a:t>The company has not been making money for a number of years.</a:t>
            </a:r>
          </a:p>
          <a:p>
            <a:r>
              <a:rPr lang="en-US" baseline="0" dirty="0" smtClean="0"/>
              <a:t>Changes in ownership in a timeline of a few years can lead to instability in the company. It has been acquired by three different companies in the past 8 years.</a:t>
            </a:r>
          </a:p>
          <a:p>
            <a:r>
              <a:rPr lang="en-US" baseline="0" dirty="0" smtClean="0"/>
              <a:t>Changes in top leadership may also affect the company.</a:t>
            </a:r>
          </a:p>
          <a:p>
            <a:r>
              <a:rPr lang="en-US" baseline="0" dirty="0" smtClean="0"/>
              <a:t>Robotics industry requires a lot of capital investments for startup, maintenance and production</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10</a:t>
            </a:fld>
            <a:endParaRPr lang="en-US" dirty="0"/>
          </a:p>
        </p:txBody>
      </p:sp>
    </p:spTree>
    <p:extLst>
      <p:ext uri="{BB962C8B-B14F-4D97-AF65-F5344CB8AC3E}">
        <p14:creationId xmlns:p14="http://schemas.microsoft.com/office/powerpoint/2010/main" val="3673547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robots is limitless. They can be used in healthcare,</a:t>
            </a:r>
            <a:r>
              <a:rPr lang="en-US" baseline="0" dirty="0" smtClean="0"/>
              <a:t> military and aviation, commercial uses and even domestic uses as pets and cleaners.</a:t>
            </a:r>
          </a:p>
          <a:p>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11</a:t>
            </a:fld>
            <a:endParaRPr lang="en-US" dirty="0"/>
          </a:p>
        </p:txBody>
      </p:sp>
    </p:spTree>
    <p:extLst>
      <p:ext uri="{BB962C8B-B14F-4D97-AF65-F5344CB8AC3E}">
        <p14:creationId xmlns:p14="http://schemas.microsoft.com/office/powerpoint/2010/main" val="3935500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Robots have been perceived</a:t>
            </a:r>
            <a:r>
              <a:rPr lang="en-US" baseline="0" dirty="0" smtClean="0"/>
              <a:t> to be negative. They have been seen to replace humans, overpower humans and are feared to turn back on them. This can be seen in movies and videos created and shared on social media. This makes them not well accepted by people.</a:t>
            </a:r>
          </a:p>
          <a:p>
            <a:r>
              <a:rPr lang="en-US" baseline="0" dirty="0" smtClean="0"/>
              <a:t>Since robots are efficient, consistent and can be programmed to perform numerous tasks they are seen as a threat to human labor.</a:t>
            </a:r>
          </a:p>
          <a:p>
            <a:r>
              <a:rPr lang="en-US" baseline="0" dirty="0" smtClean="0"/>
              <a:t>The robots can be used for unethical tasks such as warfare and espionage.</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12</a:t>
            </a:fld>
            <a:endParaRPr lang="en-US" dirty="0"/>
          </a:p>
        </p:txBody>
      </p:sp>
    </p:spTree>
    <p:extLst>
      <p:ext uri="{BB962C8B-B14F-4D97-AF65-F5344CB8AC3E}">
        <p14:creationId xmlns:p14="http://schemas.microsoft.com/office/powerpoint/2010/main" val="3615183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company is continuously improving and introducing new products into the market. In addition to this, they offer some of their products to the market. </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13</a:t>
            </a:fld>
            <a:endParaRPr lang="en-US" dirty="0"/>
          </a:p>
        </p:txBody>
      </p:sp>
    </p:spTree>
    <p:extLst>
      <p:ext uri="{BB962C8B-B14F-4D97-AF65-F5344CB8AC3E}">
        <p14:creationId xmlns:p14="http://schemas.microsoft.com/office/powerpoint/2010/main" val="1448433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company’s presence is seen in summits and trade shows where they advertise</a:t>
            </a:r>
            <a:r>
              <a:rPr lang="en-US" baseline="0" dirty="0" smtClean="0"/>
              <a:t> their products and showcase them to the markets.</a:t>
            </a:r>
          </a:p>
          <a:p>
            <a:r>
              <a:rPr lang="en-US" baseline="0" dirty="0" smtClean="0"/>
              <a:t>Their website is also used for communications ( news page) and </a:t>
            </a:r>
            <a:r>
              <a:rPr lang="en-US" baseline="0" dirty="0" err="1" smtClean="0"/>
              <a:t>advertisments</a:t>
            </a:r>
            <a:r>
              <a:rPr lang="en-US" baseline="0" dirty="0" smtClean="0"/>
              <a:t> of products. They have links to external sites on their webpages to showcase some of their robots.</a:t>
            </a:r>
          </a:p>
          <a:p>
            <a:r>
              <a:rPr lang="en-US" baseline="0" dirty="0" smtClean="0"/>
              <a:t>Some of the digital medial outlets the company uses are such as </a:t>
            </a:r>
            <a:r>
              <a:rPr lang="en-US" baseline="0" dirty="0" err="1" smtClean="0"/>
              <a:t>linkedin</a:t>
            </a:r>
            <a:r>
              <a:rPr lang="en-US" baseline="0" dirty="0" smtClean="0"/>
              <a:t>, </a:t>
            </a:r>
            <a:r>
              <a:rPr lang="en-US" baseline="0" dirty="0" err="1" smtClean="0"/>
              <a:t>facebook</a:t>
            </a:r>
            <a:r>
              <a:rPr lang="en-US" baseline="0" dirty="0" smtClean="0"/>
              <a:t> and Twitter.</a:t>
            </a:r>
          </a:p>
          <a:p>
            <a:r>
              <a:rPr lang="en-US" baseline="0" dirty="0" smtClean="0"/>
              <a:t>They also have a webinar page, and a blog site on their website where they showcase products, offers reviews and give developer information about their products.</a:t>
            </a:r>
            <a:endParaRPr lang="en-US" dirty="0"/>
          </a:p>
        </p:txBody>
      </p:sp>
      <p:sp>
        <p:nvSpPr>
          <p:cNvPr id="4" name="Slide Number Placeholder 3"/>
          <p:cNvSpPr>
            <a:spLocks noGrp="1"/>
          </p:cNvSpPr>
          <p:nvPr>
            <p:ph type="sldNum" sz="quarter" idx="10"/>
          </p:nvPr>
        </p:nvSpPr>
        <p:spPr/>
        <p:txBody>
          <a:bodyPr/>
          <a:lstStyle/>
          <a:p>
            <a:fld id="{7877C826-5426-41FB-8253-1EF175614F19}" type="slidenum">
              <a:rPr lang="en-US" smtClean="0"/>
              <a:t>14</a:t>
            </a:fld>
            <a:endParaRPr lang="en-US" dirty="0"/>
          </a:p>
        </p:txBody>
      </p:sp>
    </p:spTree>
    <p:extLst>
      <p:ext uri="{BB962C8B-B14F-4D97-AF65-F5344CB8AC3E}">
        <p14:creationId xmlns:p14="http://schemas.microsoft.com/office/powerpoint/2010/main" val="4221671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005ED7-3918-4B2B-94BF-BE770683A0C6}" type="datetime1">
              <a:rPr lang="en-US" smtClean="0"/>
              <a:t>8/12/2021</a:t>
            </a:fld>
            <a:endParaRPr lang="en-US" dirty="0"/>
          </a:p>
        </p:txBody>
      </p:sp>
      <p:sp>
        <p:nvSpPr>
          <p:cNvPr id="5" name="Footer Placeholder 4"/>
          <p:cNvSpPr>
            <a:spLocks noGrp="1"/>
          </p:cNvSpPr>
          <p:nvPr>
            <p:ph type="ftr" sz="quarter" idx="11"/>
          </p:nvPr>
        </p:nvSpPr>
        <p:spPr/>
        <p:txBody>
          <a:bodyPr/>
          <a:lstStyle/>
          <a:p>
            <a:r>
              <a:rPr lang="en-US" smtClean="0"/>
              <a:t>Applied Marketing</a:t>
            </a:r>
            <a:endParaRPr lang="en-US" dirty="0"/>
          </a:p>
        </p:txBody>
      </p:sp>
      <p:sp>
        <p:nvSpPr>
          <p:cNvPr id="6" name="Slide Number Placeholder 5"/>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029074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49374-E012-4A16-B880-2F6065E22025}" type="datetime1">
              <a:rPr lang="en-US" smtClean="0"/>
              <a:t>8/12/2021</a:t>
            </a:fld>
            <a:endParaRPr lang="en-US" dirty="0"/>
          </a:p>
        </p:txBody>
      </p:sp>
      <p:sp>
        <p:nvSpPr>
          <p:cNvPr id="5" name="Footer Placeholder 4"/>
          <p:cNvSpPr>
            <a:spLocks noGrp="1"/>
          </p:cNvSpPr>
          <p:nvPr>
            <p:ph type="ftr" sz="quarter" idx="11"/>
          </p:nvPr>
        </p:nvSpPr>
        <p:spPr/>
        <p:txBody>
          <a:bodyPr/>
          <a:lstStyle/>
          <a:p>
            <a:r>
              <a:rPr lang="en-US" smtClean="0"/>
              <a:t>Applied Marketing</a:t>
            </a:r>
            <a:endParaRPr lang="en-US" dirty="0"/>
          </a:p>
        </p:txBody>
      </p:sp>
      <p:sp>
        <p:nvSpPr>
          <p:cNvPr id="6" name="Slide Number Placeholder 5"/>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121264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31F6BB-3C90-4115-9C77-99D746803B7D}" type="datetime1">
              <a:rPr lang="en-US" smtClean="0"/>
              <a:t>8/12/2021</a:t>
            </a:fld>
            <a:endParaRPr lang="en-US" dirty="0"/>
          </a:p>
        </p:txBody>
      </p:sp>
      <p:sp>
        <p:nvSpPr>
          <p:cNvPr id="5" name="Footer Placeholder 4"/>
          <p:cNvSpPr>
            <a:spLocks noGrp="1"/>
          </p:cNvSpPr>
          <p:nvPr>
            <p:ph type="ftr" sz="quarter" idx="11"/>
          </p:nvPr>
        </p:nvSpPr>
        <p:spPr/>
        <p:txBody>
          <a:bodyPr/>
          <a:lstStyle/>
          <a:p>
            <a:r>
              <a:rPr lang="en-US" smtClean="0"/>
              <a:t>Applied Marketing</a:t>
            </a:r>
            <a:endParaRPr lang="en-US" dirty="0"/>
          </a:p>
        </p:txBody>
      </p:sp>
      <p:sp>
        <p:nvSpPr>
          <p:cNvPr id="6" name="Slide Number Placeholder 5"/>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784714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711BBF-2422-4A4E-A774-A3CB4556C066}" type="datetime1">
              <a:rPr lang="en-US" smtClean="0"/>
              <a:t>8/12/2021</a:t>
            </a:fld>
            <a:endParaRPr lang="en-US" dirty="0"/>
          </a:p>
        </p:txBody>
      </p:sp>
      <p:sp>
        <p:nvSpPr>
          <p:cNvPr id="6" name="Footer Placeholder 5"/>
          <p:cNvSpPr>
            <a:spLocks noGrp="1"/>
          </p:cNvSpPr>
          <p:nvPr>
            <p:ph type="ftr" sz="quarter" idx="11"/>
          </p:nvPr>
        </p:nvSpPr>
        <p:spPr/>
        <p:txBody>
          <a:bodyPr/>
          <a:lstStyle/>
          <a:p>
            <a:r>
              <a:rPr lang="en-US" smtClean="0"/>
              <a:t>Applied Marketing</a:t>
            </a:r>
            <a:endParaRPr lang="en-US" dirty="0"/>
          </a:p>
        </p:txBody>
      </p:sp>
      <p:sp>
        <p:nvSpPr>
          <p:cNvPr id="7" name="Slide Number Placeholder 6"/>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980262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7B798B-31FC-4E63-B1BD-BB59EA7040F0}" type="datetime1">
              <a:rPr lang="en-US" smtClean="0"/>
              <a:t>8/12/2021</a:t>
            </a:fld>
            <a:endParaRPr lang="en-US" dirty="0"/>
          </a:p>
        </p:txBody>
      </p:sp>
      <p:sp>
        <p:nvSpPr>
          <p:cNvPr id="8" name="Footer Placeholder 7"/>
          <p:cNvSpPr>
            <a:spLocks noGrp="1"/>
          </p:cNvSpPr>
          <p:nvPr>
            <p:ph type="ftr" sz="quarter" idx="11"/>
          </p:nvPr>
        </p:nvSpPr>
        <p:spPr/>
        <p:txBody>
          <a:bodyPr/>
          <a:lstStyle/>
          <a:p>
            <a:r>
              <a:rPr lang="en-US" smtClean="0"/>
              <a:t>Applied Marketing</a:t>
            </a:r>
            <a:endParaRPr lang="en-US" dirty="0"/>
          </a:p>
        </p:txBody>
      </p:sp>
      <p:sp>
        <p:nvSpPr>
          <p:cNvPr id="9" name="Slide Number Placeholder 8"/>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577418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8CEBEA-38AB-4180-8730-16D13ECCDB35}" type="datetime1">
              <a:rPr lang="en-US" smtClean="0"/>
              <a:t>8/12/2021</a:t>
            </a:fld>
            <a:endParaRPr lang="en-US" dirty="0"/>
          </a:p>
        </p:txBody>
      </p:sp>
      <p:sp>
        <p:nvSpPr>
          <p:cNvPr id="4" name="Footer Placeholder 3"/>
          <p:cNvSpPr>
            <a:spLocks noGrp="1"/>
          </p:cNvSpPr>
          <p:nvPr>
            <p:ph type="ftr" sz="quarter" idx="11"/>
          </p:nvPr>
        </p:nvSpPr>
        <p:spPr/>
        <p:txBody>
          <a:bodyPr/>
          <a:lstStyle/>
          <a:p>
            <a:r>
              <a:rPr lang="en-US" smtClean="0"/>
              <a:t>Applied Marketing</a:t>
            </a:r>
            <a:endParaRPr lang="en-US" dirty="0"/>
          </a:p>
        </p:txBody>
      </p:sp>
      <p:sp>
        <p:nvSpPr>
          <p:cNvPr id="5" name="Slide Number Placeholder 4"/>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453303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17F10-40E1-467A-B295-C0CF48CDF78F}" type="datetime1">
              <a:rPr lang="en-US" smtClean="0"/>
              <a:t>8/12/2021</a:t>
            </a:fld>
            <a:endParaRPr lang="en-US" dirty="0"/>
          </a:p>
        </p:txBody>
      </p:sp>
      <p:sp>
        <p:nvSpPr>
          <p:cNvPr id="3" name="Footer Placeholder 2"/>
          <p:cNvSpPr>
            <a:spLocks noGrp="1"/>
          </p:cNvSpPr>
          <p:nvPr>
            <p:ph type="ftr" sz="quarter" idx="11"/>
          </p:nvPr>
        </p:nvSpPr>
        <p:spPr/>
        <p:txBody>
          <a:bodyPr/>
          <a:lstStyle/>
          <a:p>
            <a:r>
              <a:rPr lang="en-US" smtClean="0"/>
              <a:t>Applied Marketing</a:t>
            </a:r>
            <a:endParaRPr lang="en-US" dirty="0"/>
          </a:p>
        </p:txBody>
      </p:sp>
      <p:sp>
        <p:nvSpPr>
          <p:cNvPr id="4" name="Slide Number Placeholder 3"/>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624377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F0308-2BA3-458E-9FB2-9C154B17458A}" type="datetime1">
              <a:rPr lang="en-US" smtClean="0"/>
              <a:t>8/12/2021</a:t>
            </a:fld>
            <a:endParaRPr lang="en-US" dirty="0"/>
          </a:p>
        </p:txBody>
      </p:sp>
      <p:sp>
        <p:nvSpPr>
          <p:cNvPr id="6" name="Footer Placeholder 5"/>
          <p:cNvSpPr>
            <a:spLocks noGrp="1"/>
          </p:cNvSpPr>
          <p:nvPr>
            <p:ph type="ftr" sz="quarter" idx="11"/>
          </p:nvPr>
        </p:nvSpPr>
        <p:spPr/>
        <p:txBody>
          <a:bodyPr/>
          <a:lstStyle/>
          <a:p>
            <a:r>
              <a:rPr lang="en-US" smtClean="0"/>
              <a:t>Applied Marketing</a:t>
            </a:r>
            <a:endParaRPr lang="en-US" dirty="0"/>
          </a:p>
        </p:txBody>
      </p:sp>
      <p:sp>
        <p:nvSpPr>
          <p:cNvPr id="7" name="Slide Number Placeholder 6"/>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269830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B86776-F9EF-421F-8943-24CD8D099313}" type="datetime1">
              <a:rPr lang="en-US" smtClean="0"/>
              <a:t>8/12/2021</a:t>
            </a:fld>
            <a:endParaRPr lang="en-US" dirty="0"/>
          </a:p>
        </p:txBody>
      </p:sp>
      <p:sp>
        <p:nvSpPr>
          <p:cNvPr id="6" name="Footer Placeholder 5"/>
          <p:cNvSpPr>
            <a:spLocks noGrp="1"/>
          </p:cNvSpPr>
          <p:nvPr>
            <p:ph type="ftr" sz="quarter" idx="11"/>
          </p:nvPr>
        </p:nvSpPr>
        <p:spPr/>
        <p:txBody>
          <a:bodyPr/>
          <a:lstStyle/>
          <a:p>
            <a:r>
              <a:rPr lang="en-US" smtClean="0"/>
              <a:t>Applied Marketing</a:t>
            </a:r>
            <a:endParaRPr lang="en-US" dirty="0"/>
          </a:p>
        </p:txBody>
      </p:sp>
      <p:sp>
        <p:nvSpPr>
          <p:cNvPr id="7" name="Slide Number Placeholder 6"/>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873737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800D3-C7B9-4D9E-9543-47239C73C90C}" type="datetime1">
              <a:rPr lang="en-US" smtClean="0"/>
              <a:t>8/12/2021</a:t>
            </a:fld>
            <a:endParaRPr lang="en-US" dirty="0"/>
          </a:p>
        </p:txBody>
      </p:sp>
      <p:sp>
        <p:nvSpPr>
          <p:cNvPr id="5" name="Footer Placeholder 4"/>
          <p:cNvSpPr>
            <a:spLocks noGrp="1"/>
          </p:cNvSpPr>
          <p:nvPr>
            <p:ph type="ftr" sz="quarter" idx="11"/>
          </p:nvPr>
        </p:nvSpPr>
        <p:spPr/>
        <p:txBody>
          <a:bodyPr/>
          <a:lstStyle/>
          <a:p>
            <a:r>
              <a:rPr lang="en-US" smtClean="0"/>
              <a:t>Applied Marketing</a:t>
            </a:r>
            <a:endParaRPr lang="en-US" dirty="0"/>
          </a:p>
        </p:txBody>
      </p:sp>
      <p:sp>
        <p:nvSpPr>
          <p:cNvPr id="6" name="Slide Number Placeholder 5"/>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50023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0C7F11-6301-47C0-BE6B-1F2D0115B284}" type="datetime1">
              <a:rPr lang="en-US" smtClean="0"/>
              <a:t>8/12/2021</a:t>
            </a:fld>
            <a:endParaRPr lang="en-US" dirty="0"/>
          </a:p>
        </p:txBody>
      </p:sp>
      <p:sp>
        <p:nvSpPr>
          <p:cNvPr id="5" name="Footer Placeholder 4"/>
          <p:cNvSpPr>
            <a:spLocks noGrp="1"/>
          </p:cNvSpPr>
          <p:nvPr>
            <p:ph type="ftr" sz="quarter" idx="11"/>
          </p:nvPr>
        </p:nvSpPr>
        <p:spPr/>
        <p:txBody>
          <a:bodyPr/>
          <a:lstStyle/>
          <a:p>
            <a:r>
              <a:rPr lang="en-US" smtClean="0"/>
              <a:t>Applied Marketing</a:t>
            </a:r>
            <a:endParaRPr lang="en-US" dirty="0"/>
          </a:p>
        </p:txBody>
      </p:sp>
      <p:sp>
        <p:nvSpPr>
          <p:cNvPr id="6" name="Slide Number Placeholder 5"/>
          <p:cNvSpPr>
            <a:spLocks noGrp="1"/>
          </p:cNvSpPr>
          <p:nvPr>
            <p:ph type="sldNum" sz="quarter" idx="12"/>
          </p:nvPr>
        </p:nvSpPr>
        <p:spPr/>
        <p:txBody>
          <a:bodyPr/>
          <a:lstStyle/>
          <a:p>
            <a:fld id="{17D34CE3-9D37-4411-84B9-0BEFC2C675C6}" type="slidenum">
              <a:rPr lang="en-US" smtClean="0"/>
              <a:t>‹#›</a:t>
            </a:fld>
            <a:endParaRPr lang="en-US" dirty="0"/>
          </a:p>
        </p:txBody>
      </p:sp>
    </p:spTree>
    <p:extLst>
      <p:ext uri="{BB962C8B-B14F-4D97-AF65-F5344CB8AC3E}">
        <p14:creationId xmlns:p14="http://schemas.microsoft.com/office/powerpoint/2010/main" val="3672355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11775C-E8B0-4809-8DF2-8072F5827812}" type="datetime1">
              <a:rPr lang="en-US" smtClean="0"/>
              <a:t>8/12/2021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Applied Marketing</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34CE3-9D37-4411-84B9-0BEFC2C675C6}" type="slidenum">
              <a:rPr lang="en-US" smtClean="0"/>
              <a:t>‹#›</a:t>
            </a:fld>
            <a:endParaRPr lang="en-US" dirty="0"/>
          </a:p>
        </p:txBody>
      </p:sp>
    </p:spTree>
    <p:extLst>
      <p:ext uri="{BB962C8B-B14F-4D97-AF65-F5344CB8AC3E}">
        <p14:creationId xmlns:p14="http://schemas.microsoft.com/office/powerpoint/2010/main" val="523105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ostondynamics.com/products" TargetMode="External"/><Relationship Id="rId7" Type="http://schemas.openxmlformats.org/officeDocument/2006/relationships/hyperlink" Target="https://en.wikipedia.org/wiki/Reuters" TargetMode="External"/><Relationship Id="rId2" Type="http://schemas.openxmlformats.org/officeDocument/2006/relationships/hyperlink" Target="https://www.reuters.com/article/us-boston-dynamics-m-a-hyundai-motor-idUSKBN28L092/" TargetMode="External"/><Relationship Id="rId1" Type="http://schemas.openxmlformats.org/officeDocument/2006/relationships/slideLayout" Target="../slideLayouts/slideLayout2.xml"/><Relationship Id="rId6" Type="http://schemas.openxmlformats.org/officeDocument/2006/relationships/hyperlink" Target="https://fetchrobotics.com/" TargetMode="External"/><Relationship Id="rId5" Type="http://schemas.openxmlformats.org/officeDocument/2006/relationships/hyperlink" Target="https://clearpathrobotics.com/" TargetMode="External"/><Relationship Id="rId4" Type="http://schemas.openxmlformats.org/officeDocument/2006/relationships/hyperlink" Target="https://www.bostondynamics.com/resources/webina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52400"/>
            <a:ext cx="8763000" cy="2057400"/>
          </a:xfrm>
          <a:prstGeom prst="rect">
            <a:avLst/>
          </a:prstGeom>
          <a:solidFill>
            <a:schemeClr val="bg2">
              <a:lumMod val="1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228600" y="2209800"/>
            <a:ext cx="8763000" cy="1676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228600" y="3886200"/>
            <a:ext cx="8763000" cy="2743200"/>
          </a:xfrm>
          <a:prstGeom prst="rect">
            <a:avLst/>
          </a:prstGeom>
          <a:solidFill>
            <a:schemeClr val="tx1">
              <a:lumMod val="75000"/>
              <a:lumOff val="25000"/>
            </a:schemeClr>
          </a:solidFill>
          <a:ln>
            <a:noFill/>
          </a:ln>
          <a:effectLst>
            <a:outerShdw blurRad="50800" dist="38100" dir="8100000" algn="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APPLIED MARKETING</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886200"/>
            <a:ext cx="6400800" cy="2362200"/>
          </a:xfrm>
        </p:spPr>
        <p:txBody>
          <a:bodyPr>
            <a:normAutofit/>
          </a:bodyPr>
          <a:lstStyle/>
          <a:p>
            <a:pPr algn="r"/>
            <a:r>
              <a:rPr lang="en-US" dirty="0" smtClean="0">
                <a:latin typeface="Times New Roman" pitchFamily="18" charset="0"/>
                <a:cs typeface="Times New Roman" pitchFamily="18" charset="0"/>
              </a:rPr>
              <a:t>Name</a:t>
            </a:r>
          </a:p>
          <a:p>
            <a:pPr algn="r"/>
            <a:r>
              <a:rPr lang="en-US" dirty="0" smtClean="0">
                <a:latin typeface="Times New Roman" pitchFamily="18" charset="0"/>
                <a:cs typeface="Times New Roman" pitchFamily="18" charset="0"/>
              </a:rPr>
              <a:t>Instructor</a:t>
            </a:r>
          </a:p>
          <a:p>
            <a:pPr algn="r"/>
            <a:r>
              <a:rPr lang="en-US" dirty="0" smtClean="0">
                <a:latin typeface="Times New Roman" pitchFamily="18" charset="0"/>
                <a:cs typeface="Times New Roman" pitchFamily="18" charset="0"/>
              </a:rPr>
              <a:t>Course Code</a:t>
            </a:r>
          </a:p>
          <a:p>
            <a:pPr algn="r"/>
            <a:r>
              <a:rPr lang="en-US" dirty="0" smtClean="0">
                <a:latin typeface="Times New Roman" pitchFamily="18" charset="0"/>
                <a:cs typeface="Times New Roman" pitchFamily="18" charset="0"/>
              </a:rPr>
              <a:t>Date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2819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 calcmode="lin" valueType="num">
                                      <p:cBhvr>
                                        <p:cTn id="4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a:xfrm>
            <a:off x="3394129" y="1549831"/>
            <a:ext cx="5501897" cy="5067945"/>
          </a:xfrm>
          <a:custGeom>
            <a:avLst/>
            <a:gdLst>
              <a:gd name="connsiteX0" fmla="*/ 0 w 5501898"/>
              <a:gd name="connsiteY0" fmla="*/ 15498 h 5052447"/>
              <a:gd name="connsiteX1" fmla="*/ 5486400 w 5501898"/>
              <a:gd name="connsiteY1" fmla="*/ 0 h 5052447"/>
              <a:gd name="connsiteX2" fmla="*/ 5501898 w 5501898"/>
              <a:gd name="connsiteY2" fmla="*/ 5005952 h 5052447"/>
              <a:gd name="connsiteX3" fmla="*/ 2774196 w 5501898"/>
              <a:gd name="connsiteY3" fmla="*/ 5052447 h 5052447"/>
              <a:gd name="connsiteX4" fmla="*/ 0 w 5501898"/>
              <a:gd name="connsiteY4" fmla="*/ 15498 h 505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1898" h="5052447">
                <a:moveTo>
                  <a:pt x="0" y="15498"/>
                </a:moveTo>
                <a:lnTo>
                  <a:pt x="5486400" y="0"/>
                </a:lnTo>
                <a:lnTo>
                  <a:pt x="5501898" y="5005952"/>
                </a:lnTo>
                <a:lnTo>
                  <a:pt x="2774196" y="5052447"/>
                </a:lnTo>
                <a:lnTo>
                  <a:pt x="0" y="15498"/>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Freeform 7"/>
          <p:cNvSpPr/>
          <p:nvPr/>
        </p:nvSpPr>
        <p:spPr>
          <a:xfrm>
            <a:off x="304799" y="1549831"/>
            <a:ext cx="5894523" cy="5067945"/>
          </a:xfrm>
          <a:custGeom>
            <a:avLst/>
            <a:gdLst>
              <a:gd name="connsiteX0" fmla="*/ 0 w 5796366"/>
              <a:gd name="connsiteY0" fmla="*/ 15498 h 5052447"/>
              <a:gd name="connsiteX1" fmla="*/ 15498 w 5796366"/>
              <a:gd name="connsiteY1" fmla="*/ 5036949 h 5052447"/>
              <a:gd name="connsiteX2" fmla="*/ 5796366 w 5796366"/>
              <a:gd name="connsiteY2" fmla="*/ 5052447 h 5052447"/>
              <a:gd name="connsiteX3" fmla="*/ 3006671 w 5796366"/>
              <a:gd name="connsiteY3" fmla="*/ 0 h 5052447"/>
              <a:gd name="connsiteX4" fmla="*/ 0 w 5796366"/>
              <a:gd name="connsiteY4" fmla="*/ 15498 h 505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366" h="5052447">
                <a:moveTo>
                  <a:pt x="0" y="15498"/>
                </a:moveTo>
                <a:lnTo>
                  <a:pt x="15498" y="5036949"/>
                </a:lnTo>
                <a:lnTo>
                  <a:pt x="5796366" y="5052447"/>
                </a:lnTo>
                <a:lnTo>
                  <a:pt x="3006671" y="0"/>
                </a:lnTo>
                <a:lnTo>
                  <a:pt x="0" y="1549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04800" y="304800"/>
            <a:ext cx="8591226" cy="838200"/>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pPr algn="just"/>
            <a:r>
              <a:rPr lang="en-US" dirty="0" smtClean="0">
                <a:solidFill>
                  <a:schemeClr val="bg1"/>
                </a:solidFill>
                <a:latin typeface="Times New Roman" pitchFamily="18" charset="0"/>
                <a:cs typeface="Times New Roman" pitchFamily="18" charset="0"/>
              </a:rPr>
              <a:t>Preview</a:t>
            </a:r>
            <a:endParaRPr lang="en-US" dirty="0">
              <a:solidFill>
                <a:schemeClr val="bg1"/>
              </a:solidFill>
              <a:latin typeface="Times New Roman" pitchFamily="18" charset="0"/>
              <a:cs typeface="Times New Roman" pitchFamily="18" charset="0"/>
            </a:endParaRPr>
          </a:p>
        </p:txBody>
      </p:sp>
      <p:sp>
        <p:nvSpPr>
          <p:cNvPr id="13" name="Rounded Rectangular Callout 12"/>
          <p:cNvSpPr/>
          <p:nvPr/>
        </p:nvSpPr>
        <p:spPr>
          <a:xfrm flipV="1">
            <a:off x="4879074" y="2514600"/>
            <a:ext cx="3883925" cy="3657600"/>
          </a:xfrm>
          <a:prstGeom prst="wedgeRoundRectCallout">
            <a:avLst>
              <a:gd name="adj1" fmla="val -44592"/>
              <a:gd name="adj2" fmla="val 58769"/>
              <a:gd name="adj3" fmla="val 16667"/>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181600" y="2423602"/>
            <a:ext cx="3714426" cy="4194174"/>
          </a:xfrm>
        </p:spPr>
        <p:txBody>
          <a:bodyPr>
            <a:normAutofit/>
          </a:bodyPr>
          <a:lstStyle/>
          <a:p>
            <a:pPr algn="just">
              <a:buFont typeface="Wingdings" pitchFamily="2" charset="2"/>
              <a:buChar char="Ø"/>
            </a:pPr>
            <a:r>
              <a:rPr lang="en-US" sz="2400" dirty="0" smtClean="0">
                <a:solidFill>
                  <a:schemeClr val="bg1"/>
                </a:solidFill>
                <a:latin typeface="Times New Roman" pitchFamily="18" charset="0"/>
                <a:cs typeface="Times New Roman" pitchFamily="18" charset="0"/>
              </a:rPr>
              <a:t>Introduction</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Industry</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Target Markets</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Competitors</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Strategy</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SWOT Analysis</a:t>
            </a: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Promotion</a:t>
            </a:r>
            <a:endParaRPr lang="en-US" sz="2400" dirty="0">
              <a:solidFill>
                <a:schemeClr val="bg1"/>
              </a:solidFill>
              <a:latin typeface="Times New Roman" pitchFamily="18" charset="0"/>
              <a:cs typeface="Times New Roman" pitchFamily="18" charset="0"/>
            </a:endParaRPr>
          </a:p>
          <a:p>
            <a:pPr algn="just">
              <a:buFont typeface="Wingdings" pitchFamily="2" charset="2"/>
              <a:buChar char="Ø"/>
            </a:pPr>
            <a:r>
              <a:rPr lang="en-US" sz="2400" dirty="0" smtClean="0">
                <a:solidFill>
                  <a:schemeClr val="bg1"/>
                </a:solidFill>
                <a:latin typeface="Times New Roman" pitchFamily="18" charset="0"/>
                <a:cs typeface="Times New Roman" pitchFamily="18" charset="0"/>
              </a:rPr>
              <a:t>Communication Strategy</a:t>
            </a:r>
            <a:endParaRPr lang="en-US" sz="2400" dirty="0">
              <a:solidFill>
                <a:schemeClr val="bg1"/>
              </a:solidFill>
              <a:latin typeface="Times New Roman" pitchFamily="18" charset="0"/>
              <a:cs typeface="Times New Roman" pitchFamily="18" charset="0"/>
            </a:endParaRPr>
          </a:p>
        </p:txBody>
      </p:sp>
      <p:sp>
        <p:nvSpPr>
          <p:cNvPr id="10" name="Rectangle 9"/>
          <p:cNvSpPr/>
          <p:nvPr/>
        </p:nvSpPr>
        <p:spPr>
          <a:xfrm>
            <a:off x="304799" y="1143000"/>
            <a:ext cx="8591227" cy="406831"/>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33400" y="1126210"/>
            <a:ext cx="5611678"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Boston Dynamics</a:t>
            </a:r>
            <a:endParaRPr lang="en-US" sz="24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794" b="92784" l="9653" r="89961"/>
                    </a14:imgEffect>
                  </a14:imgLayer>
                </a14:imgProps>
              </a:ext>
              <a:ext uri="{28A0092B-C50C-407E-A947-70E740481C1C}">
                <a14:useLocalDpi xmlns:a14="http://schemas.microsoft.com/office/drawing/2010/main" val="0"/>
              </a:ext>
            </a:extLst>
          </a:blip>
          <a:srcRect/>
          <a:stretch>
            <a:fillRect/>
          </a:stretch>
        </p:blipFill>
        <p:spPr bwMode="auto">
          <a:xfrm>
            <a:off x="304800" y="1143000"/>
            <a:ext cx="5624593" cy="4516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Footer Placeholder 13"/>
          <p:cNvSpPr>
            <a:spLocks noGrp="1"/>
          </p:cNvSpPr>
          <p:nvPr>
            <p:ph type="ftr" sz="quarter" idx="11"/>
          </p:nvPr>
        </p:nvSpPr>
        <p:spPr>
          <a:xfrm>
            <a:off x="3152612" y="6557451"/>
            <a:ext cx="2895600" cy="365125"/>
          </a:xfrm>
        </p:spPr>
        <p:txBody>
          <a:bodyPr/>
          <a:lstStyle/>
          <a:p>
            <a:r>
              <a:rPr lang="en-US" dirty="0" smtClean="0"/>
              <a:t>Applied Marketing</a:t>
            </a:r>
            <a:endParaRPr lang="en-US" dirty="0"/>
          </a:p>
        </p:txBody>
      </p:sp>
      <p:sp>
        <p:nvSpPr>
          <p:cNvPr id="15" name="Slide Number Placeholder 14"/>
          <p:cNvSpPr>
            <a:spLocks noGrp="1"/>
          </p:cNvSpPr>
          <p:nvPr>
            <p:ph type="sldNum" sz="quarter" idx="12"/>
          </p:nvPr>
        </p:nvSpPr>
        <p:spPr>
          <a:xfrm>
            <a:off x="6821036" y="6492875"/>
            <a:ext cx="2133600" cy="365125"/>
          </a:xfrm>
        </p:spPr>
        <p:txBody>
          <a:bodyPr/>
          <a:lstStyle/>
          <a:p>
            <a:fld id="{17D34CE3-9D37-4411-84B9-0BEFC2C675C6}" type="slidenum">
              <a:rPr lang="en-US" smtClean="0"/>
              <a:t>2</a:t>
            </a:fld>
            <a:endParaRPr lang="en-US" dirty="0"/>
          </a:p>
        </p:txBody>
      </p:sp>
    </p:spTree>
    <p:extLst>
      <p:ext uri="{BB962C8B-B14F-4D97-AF65-F5344CB8AC3E}">
        <p14:creationId xmlns:p14="http://schemas.microsoft.com/office/powerpoint/2010/main" val="145844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barn(inVertical)">
                                      <p:cBhvr>
                                        <p:cTn id="30" dur="5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barn(inVertical)">
                                      <p:cBhvr>
                                        <p:cTn id="35" dur="500"/>
                                        <p:tgtEl>
                                          <p:spTgt spid="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Effect transition="in" filter="barn(inVertical)">
                                      <p:cBhvr>
                                        <p:cTn id="40" dur="500"/>
                                        <p:tgtEl>
                                          <p:spTgt spid="3">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barn(inVertical)">
                                      <p:cBhvr>
                                        <p:cTn id="45" dur="500"/>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barn(inVertical)">
                                      <p:cBhvr>
                                        <p:cTn id="50" dur="5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barn(inVertical)">
                                      <p:cBhvr>
                                        <p:cTn id="55" dur="500"/>
                                        <p:tgtEl>
                                          <p:spTgt spid="3">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3">
                                            <p:txEl>
                                              <p:pRg st="6" end="6"/>
                                            </p:txEl>
                                          </p:spTgt>
                                        </p:tgtEl>
                                        <p:attrNameLst>
                                          <p:attrName>style.visibility</p:attrName>
                                        </p:attrNameLst>
                                      </p:cBhvr>
                                      <p:to>
                                        <p:strVal val="visible"/>
                                      </p:to>
                                    </p:set>
                                    <p:animEffect transition="in" filter="barn(inVertical)">
                                      <p:cBhvr>
                                        <p:cTn id="60" dur="500"/>
                                        <p:tgtEl>
                                          <p:spTgt spid="3">
                                            <p:txEl>
                                              <p:pRg st="6" end="6"/>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animEffect transition="in" filter="barn(inVertical)">
                                      <p:cBhvr>
                                        <p:cTn id="6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3" grpId="0" build="p"/>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524000"/>
            <a:ext cx="8305800" cy="5105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algn="just">
              <a:lnSpc>
                <a:spcPct val="150000"/>
              </a:lnSpc>
              <a:buFont typeface="Wingdings" pitchFamily="2" charset="2"/>
              <a:buChar char="Ø"/>
            </a:pPr>
            <a:r>
              <a:rPr lang="en-US" sz="2600" dirty="0" smtClean="0">
                <a:latin typeface="Times New Roman" pitchFamily="18" charset="0"/>
                <a:cs typeface="Times New Roman" pitchFamily="18" charset="0"/>
              </a:rPr>
              <a:t>Boston Dynamics is  an American engineering and robotics design company</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 company is based in Waltham, Massachusetts founded in 1992.</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create and develop dynamic mobile robots.</a:t>
            </a:r>
          </a:p>
          <a:p>
            <a:pPr algn="just">
              <a:lnSpc>
                <a:spcPct val="150000"/>
              </a:lnSpc>
              <a:buFont typeface="Wingdings" pitchFamily="2" charset="2"/>
              <a:buChar char="Ø"/>
            </a:pPr>
            <a:r>
              <a:rPr lang="en-US" sz="2600" dirty="0" smtClean="0">
                <a:latin typeface="Times New Roman" pitchFamily="18" charset="0"/>
                <a:cs typeface="Times New Roman" pitchFamily="18" charset="0"/>
              </a:rPr>
              <a:t>Robots designed can be used in manufacture, warehousing &amp; logistics, construction, and research &amp; development.</a:t>
            </a:r>
            <a:endParaRPr lang="en-US" sz="2600" dirty="0">
              <a:latin typeface="Times New Roman" pitchFamily="18" charset="0"/>
              <a:cs typeface="Times New Roman" pitchFamily="18" charset="0"/>
            </a:endParaRPr>
          </a:p>
        </p:txBody>
      </p:sp>
      <p:sp>
        <p:nvSpPr>
          <p:cNvPr id="4" name="Title 3"/>
          <p:cNvSpPr>
            <a:spLocks noGrp="1"/>
          </p:cNvSpPr>
          <p:nvPr>
            <p:ph type="title"/>
          </p:nvPr>
        </p:nvSpPr>
        <p:spPr>
          <a:xfrm>
            <a:off x="457200" y="274638"/>
            <a:ext cx="8305800" cy="1143000"/>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3162300" y="6614160"/>
            <a:ext cx="2895600" cy="365125"/>
          </a:xfrm>
        </p:spPr>
        <p:txBody>
          <a:bodyPr/>
          <a:lstStyle/>
          <a:p>
            <a:r>
              <a:rPr lang="en-US" dirty="0" smtClean="0"/>
              <a:t>Applied Marketing</a:t>
            </a:r>
            <a:endParaRPr lang="en-US" dirty="0"/>
          </a:p>
        </p:txBody>
      </p:sp>
      <p:sp>
        <p:nvSpPr>
          <p:cNvPr id="7" name="Slide Number Placeholder 6"/>
          <p:cNvSpPr>
            <a:spLocks noGrp="1"/>
          </p:cNvSpPr>
          <p:nvPr>
            <p:ph type="sldNum" sz="quarter" idx="12"/>
          </p:nvPr>
        </p:nvSpPr>
        <p:spPr>
          <a:xfrm>
            <a:off x="6629400" y="6598920"/>
            <a:ext cx="2133600" cy="365125"/>
          </a:xfrm>
        </p:spPr>
        <p:txBody>
          <a:bodyPr/>
          <a:lstStyle/>
          <a:p>
            <a:fld id="{17D34CE3-9D37-4411-84B9-0BEFC2C675C6}" type="slidenum">
              <a:rPr lang="en-US" smtClean="0"/>
              <a:t>3</a:t>
            </a:fld>
            <a:endParaRPr lang="en-US" dirty="0"/>
          </a:p>
        </p:txBody>
      </p:sp>
      <p:sp>
        <p:nvSpPr>
          <p:cNvPr id="8" name="TextBox 7"/>
          <p:cNvSpPr txBox="1"/>
          <p:nvPr/>
        </p:nvSpPr>
        <p:spPr>
          <a:xfrm>
            <a:off x="6172200" y="6324600"/>
            <a:ext cx="2590800" cy="369332"/>
          </a:xfrm>
          <a:prstGeom prst="rect">
            <a:avLst/>
          </a:prstGeom>
          <a:noFill/>
        </p:spPr>
        <p:txBody>
          <a:bodyPr wrap="square" rtlCol="0">
            <a:spAutoFit/>
          </a:bodyPr>
          <a:lstStyle/>
          <a:p>
            <a:r>
              <a:rPr lang="en-US" dirty="0" smtClean="0"/>
              <a:t>{</a:t>
            </a:r>
            <a:r>
              <a:rPr lang="en-US" dirty="0" err="1" smtClean="0"/>
              <a:t>Techstory</a:t>
            </a:r>
            <a:r>
              <a:rPr lang="en-US" dirty="0" smtClean="0"/>
              <a:t>, 2018}</a:t>
            </a:r>
            <a:endParaRPr lang="en-US" dirty="0"/>
          </a:p>
        </p:txBody>
      </p:sp>
    </p:spTree>
    <p:extLst>
      <p:ext uri="{BB962C8B-B14F-4D97-AF65-F5344CB8AC3E}">
        <p14:creationId xmlns:p14="http://schemas.microsoft.com/office/powerpoint/2010/main" val="53218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157" y="1676400"/>
            <a:ext cx="8340725" cy="491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26719" y="1524000"/>
            <a:ext cx="8229600" cy="4525963"/>
          </a:xfrm>
        </p:spPr>
        <p:txBody>
          <a:bodyPr/>
          <a:lstStyle/>
          <a:p>
            <a:pPr algn="just">
              <a:lnSpc>
                <a:spcPct val="150000"/>
              </a:lnSpc>
              <a:buFont typeface="Wingdings" pitchFamily="2" charset="2"/>
              <a:buChar char="Ø"/>
            </a:pPr>
            <a:r>
              <a:rPr lang="en-US" sz="2600" dirty="0" smtClean="0">
                <a:latin typeface="Times New Roman" pitchFamily="18" charset="0"/>
                <a:cs typeface="Times New Roman" pitchFamily="18" charset="0"/>
              </a:rPr>
              <a:t>Boston Dynamics is an Engineering and Robotics design Company.</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focus on designing and creating robots that have advanced mobility and intelligence.</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 company designs, assembles and creates robots that simulate human and animal mobility.</a:t>
            </a:r>
          </a:p>
          <a:p>
            <a:endParaRPr lang="en-US" dirty="0"/>
          </a:p>
        </p:txBody>
      </p:sp>
      <p:sp>
        <p:nvSpPr>
          <p:cNvPr id="5" name="Title 3"/>
          <p:cNvSpPr>
            <a:spLocks noGrp="1"/>
          </p:cNvSpPr>
          <p:nvPr>
            <p:ph type="title"/>
          </p:nvPr>
        </p:nvSpPr>
        <p:spPr>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Industry</a:t>
            </a:r>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3124200" y="6554470"/>
            <a:ext cx="2895600" cy="365125"/>
          </a:xfrm>
        </p:spPr>
        <p:txBody>
          <a:bodyPr/>
          <a:lstStyle/>
          <a:p>
            <a:r>
              <a:rPr lang="en-US" dirty="0" smtClean="0"/>
              <a:t>Applied Marketing</a:t>
            </a:r>
            <a:endParaRPr lang="en-US" dirty="0"/>
          </a:p>
        </p:txBody>
      </p:sp>
      <p:sp>
        <p:nvSpPr>
          <p:cNvPr id="6" name="Slide Number Placeholder 5"/>
          <p:cNvSpPr>
            <a:spLocks noGrp="1"/>
          </p:cNvSpPr>
          <p:nvPr>
            <p:ph type="sldNum" sz="quarter" idx="12"/>
          </p:nvPr>
        </p:nvSpPr>
        <p:spPr>
          <a:xfrm>
            <a:off x="6578282" y="6492875"/>
            <a:ext cx="2133600" cy="365125"/>
          </a:xfrm>
        </p:spPr>
        <p:txBody>
          <a:bodyPr/>
          <a:lstStyle/>
          <a:p>
            <a:fld id="{17D34CE3-9D37-4411-84B9-0BEFC2C675C6}" type="slidenum">
              <a:rPr lang="en-US" smtClean="0"/>
              <a:t>4</a:t>
            </a:fld>
            <a:endParaRPr lang="en-US" dirty="0"/>
          </a:p>
        </p:txBody>
      </p:sp>
      <p:sp>
        <p:nvSpPr>
          <p:cNvPr id="8" name="Rectangle 7"/>
          <p:cNvSpPr/>
          <p:nvPr/>
        </p:nvSpPr>
        <p:spPr>
          <a:xfrm>
            <a:off x="6934200" y="6217205"/>
            <a:ext cx="1787092" cy="369332"/>
          </a:xfrm>
          <a:prstGeom prst="rect">
            <a:avLst/>
          </a:prstGeom>
        </p:spPr>
        <p:txBody>
          <a:bodyPr wrap="none">
            <a:spAutoFit/>
          </a:bodyPr>
          <a:lstStyle/>
          <a:p>
            <a:r>
              <a:rPr lang="en-US" dirty="0" smtClean="0"/>
              <a:t>{</a:t>
            </a:r>
            <a:r>
              <a:rPr lang="en-US" dirty="0" err="1" smtClean="0"/>
              <a:t>Techstory</a:t>
            </a:r>
            <a:r>
              <a:rPr lang="en-US" dirty="0" smtClean="0"/>
              <a:t>, 2018}</a:t>
            </a:r>
            <a:endParaRPr lang="en-US" dirty="0"/>
          </a:p>
        </p:txBody>
      </p:sp>
    </p:spTree>
    <p:extLst>
      <p:ext uri="{BB962C8B-B14F-4D97-AF65-F5344CB8AC3E}">
        <p14:creationId xmlns:p14="http://schemas.microsoft.com/office/powerpoint/2010/main" val="119138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37" y="914401"/>
            <a:ext cx="8340725" cy="5766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57200" y="990600"/>
            <a:ext cx="8229600" cy="5867400"/>
          </a:xfrm>
        </p:spPr>
        <p:txBody>
          <a:bodyPr>
            <a:normAutofit/>
          </a:bodyPr>
          <a:lstStyle/>
          <a:p>
            <a:pPr marL="0" indent="0" algn="just">
              <a:buNone/>
            </a:pPr>
            <a:r>
              <a:rPr lang="en-US" sz="2400" dirty="0" smtClean="0">
                <a:latin typeface="Times New Roman" pitchFamily="18" charset="0"/>
                <a:cs typeface="Times New Roman" pitchFamily="18" charset="0"/>
              </a:rPr>
              <a:t>Industries and Enterprises (Commercial use)</a:t>
            </a:r>
          </a:p>
          <a:p>
            <a:pPr algn="just">
              <a:buFont typeface="Wingdings" pitchFamily="2" charset="2"/>
              <a:buChar char="Ø"/>
            </a:pPr>
            <a:r>
              <a:rPr lang="en-US" sz="2200" dirty="0" smtClean="0">
                <a:latin typeface="Times New Roman" pitchFamily="18" charset="0"/>
                <a:cs typeface="Times New Roman" pitchFamily="18" charset="0"/>
              </a:rPr>
              <a:t>Materials Handling</a:t>
            </a:r>
          </a:p>
          <a:p>
            <a:pPr algn="just">
              <a:buFont typeface="Wingdings" pitchFamily="2" charset="2"/>
              <a:buChar char="Ø"/>
            </a:pPr>
            <a:r>
              <a:rPr lang="en-US" sz="2200" dirty="0" smtClean="0">
                <a:latin typeface="Times New Roman" pitchFamily="18" charset="0"/>
                <a:cs typeface="Times New Roman" pitchFamily="18" charset="0"/>
              </a:rPr>
              <a:t>Picking, Packing, Palletizing</a:t>
            </a:r>
          </a:p>
          <a:p>
            <a:pPr algn="just">
              <a:buFont typeface="Wingdings" pitchFamily="2" charset="2"/>
              <a:buChar char="Ø"/>
            </a:pPr>
            <a:r>
              <a:rPr lang="en-US" sz="2200" dirty="0" smtClean="0">
                <a:latin typeface="Times New Roman" pitchFamily="18" charset="0"/>
                <a:cs typeface="Times New Roman" pitchFamily="18" charset="0"/>
              </a:rPr>
              <a:t>Data collection, data capture, monitoring</a:t>
            </a:r>
          </a:p>
          <a:p>
            <a:pPr algn="just">
              <a:buFont typeface="Wingdings" pitchFamily="2" charset="2"/>
              <a:buChar char="Ø"/>
            </a:pPr>
            <a:r>
              <a:rPr lang="en-US" sz="2200" dirty="0" smtClean="0">
                <a:latin typeface="Times New Roman" pitchFamily="18" charset="0"/>
                <a:cs typeface="Times New Roman" pitchFamily="18" charset="0"/>
              </a:rPr>
              <a:t>Survey and feedback</a:t>
            </a:r>
          </a:p>
          <a:p>
            <a:pPr marL="0" indent="0" algn="just">
              <a:buNone/>
            </a:pPr>
            <a:r>
              <a:rPr lang="en-US" sz="2400" dirty="0" smtClean="0">
                <a:latin typeface="Times New Roman" pitchFamily="18" charset="0"/>
                <a:cs typeface="Times New Roman" pitchFamily="18" charset="0"/>
              </a:rPr>
              <a:t>Police Departments</a:t>
            </a:r>
          </a:p>
          <a:p>
            <a:pPr algn="just">
              <a:buFont typeface="Wingdings" pitchFamily="2" charset="2"/>
              <a:buChar char="Ø"/>
            </a:pPr>
            <a:r>
              <a:rPr lang="en-US" sz="2200" dirty="0" smtClean="0">
                <a:latin typeface="Times New Roman" pitchFamily="18" charset="0"/>
                <a:cs typeface="Times New Roman" pitchFamily="18" charset="0"/>
              </a:rPr>
              <a:t>Remote visibility in potentially hazardous circumstances</a:t>
            </a:r>
          </a:p>
          <a:p>
            <a:pPr algn="just">
              <a:buFont typeface="Wingdings" pitchFamily="2" charset="2"/>
              <a:buChar char="Ø"/>
            </a:pPr>
            <a:r>
              <a:rPr lang="en-US" sz="2200" dirty="0" smtClean="0">
                <a:latin typeface="Times New Roman" pitchFamily="18" charset="0"/>
                <a:cs typeface="Times New Roman" pitchFamily="18" charset="0"/>
              </a:rPr>
              <a:t>Inspection of suspicious environment, hazardous material/ explosives, suspicious packages</a:t>
            </a:r>
          </a:p>
          <a:p>
            <a:pPr algn="just">
              <a:buFont typeface="Wingdings" pitchFamily="2" charset="2"/>
              <a:buChar char="Ø"/>
            </a:pPr>
            <a:r>
              <a:rPr lang="en-US" sz="2200" dirty="0" smtClean="0">
                <a:latin typeface="Times New Roman" pitchFamily="18" charset="0"/>
                <a:cs typeface="Times New Roman" pitchFamily="18" charset="0"/>
              </a:rPr>
              <a:t>Assessment of threats remotely</a:t>
            </a:r>
          </a:p>
          <a:p>
            <a:pPr algn="just">
              <a:buFont typeface="Wingdings" pitchFamily="2" charset="2"/>
              <a:buChar char="Ø"/>
            </a:pPr>
            <a:r>
              <a:rPr lang="en-US" sz="2200" dirty="0" smtClean="0">
                <a:latin typeface="Times New Roman" pitchFamily="18" charset="0"/>
                <a:cs typeface="Times New Roman" pitchFamily="18" charset="0"/>
              </a:rPr>
              <a:t>Searches in structurally unsafe environments in emergency response</a:t>
            </a:r>
          </a:p>
          <a:p>
            <a:pPr marL="0" indent="0" algn="just">
              <a:buNone/>
            </a:pPr>
            <a:r>
              <a:rPr lang="en-US" sz="2400" dirty="0" smtClean="0">
                <a:latin typeface="Times New Roman" pitchFamily="18" charset="0"/>
                <a:cs typeface="Times New Roman" pitchFamily="18" charset="0"/>
              </a:rPr>
              <a:t>Universities (Research use)</a:t>
            </a:r>
          </a:p>
          <a:p>
            <a:pPr algn="just">
              <a:buFont typeface="Wingdings" pitchFamily="2" charset="2"/>
              <a:buChar char="Ø"/>
            </a:pPr>
            <a:r>
              <a:rPr lang="en-US" sz="2200" dirty="0" smtClean="0">
                <a:latin typeface="Times New Roman" pitchFamily="18" charset="0"/>
                <a:cs typeface="Times New Roman" pitchFamily="18" charset="0"/>
              </a:rPr>
              <a:t>Data collection and analysis</a:t>
            </a:r>
          </a:p>
          <a:p>
            <a:pPr algn="just">
              <a:buFont typeface="Wingdings" pitchFamily="2" charset="2"/>
              <a:buChar char="Ø"/>
            </a:pPr>
            <a:r>
              <a:rPr lang="en-US" sz="2200" dirty="0" smtClean="0">
                <a:latin typeface="Times New Roman" pitchFamily="18" charset="0"/>
                <a:cs typeface="Times New Roman" pitchFamily="18" charset="0"/>
              </a:rPr>
              <a:t>Used for teaching and learning</a:t>
            </a:r>
            <a:endParaRPr lang="en-US" sz="2200" dirty="0" smtClean="0">
              <a:latin typeface="Times New Roman" pitchFamily="18" charset="0"/>
              <a:cs typeface="Times New Roman" pitchFamily="18" charset="0"/>
            </a:endParaRPr>
          </a:p>
          <a:p>
            <a:endParaRPr lang="en-US" dirty="0"/>
          </a:p>
        </p:txBody>
      </p:sp>
      <p:sp>
        <p:nvSpPr>
          <p:cNvPr id="5" name="Title 3"/>
          <p:cNvSpPr>
            <a:spLocks noGrp="1"/>
          </p:cNvSpPr>
          <p:nvPr>
            <p:ph type="title"/>
          </p:nvPr>
        </p:nvSpPr>
        <p:spPr>
          <a:xfrm>
            <a:off x="401636" y="76200"/>
            <a:ext cx="8340725" cy="762000"/>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Target Markets</a:t>
            </a:r>
            <a:endParaRPr lang="en-US" dirty="0">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886200" y="6543040"/>
            <a:ext cx="2895600" cy="396875"/>
          </a:xfrm>
        </p:spPr>
        <p:txBody>
          <a:bodyPr/>
          <a:lstStyle/>
          <a:p>
            <a:r>
              <a:rPr lang="en-US" dirty="0" smtClean="0"/>
              <a:t>Applied Marketing</a:t>
            </a:r>
            <a:endParaRPr lang="en-US" dirty="0"/>
          </a:p>
        </p:txBody>
      </p:sp>
      <p:sp>
        <p:nvSpPr>
          <p:cNvPr id="4" name="Slide Number Placeholder 3"/>
          <p:cNvSpPr>
            <a:spLocks noGrp="1"/>
          </p:cNvSpPr>
          <p:nvPr>
            <p:ph type="sldNum" sz="quarter" idx="12"/>
          </p:nvPr>
        </p:nvSpPr>
        <p:spPr>
          <a:xfrm>
            <a:off x="6608762" y="6650355"/>
            <a:ext cx="2133600" cy="207645"/>
          </a:xfrm>
        </p:spPr>
        <p:txBody>
          <a:bodyPr/>
          <a:lstStyle/>
          <a:p>
            <a:fld id="{17D34CE3-9D37-4411-84B9-0BEFC2C675C6}" type="slidenum">
              <a:rPr lang="en-US" smtClean="0"/>
              <a:t>5</a:t>
            </a:fld>
            <a:endParaRPr lang="en-US" dirty="0"/>
          </a:p>
        </p:txBody>
      </p:sp>
      <p:sp>
        <p:nvSpPr>
          <p:cNvPr id="6" name="TextBox 5"/>
          <p:cNvSpPr txBox="1"/>
          <p:nvPr/>
        </p:nvSpPr>
        <p:spPr>
          <a:xfrm>
            <a:off x="5715000" y="6311503"/>
            <a:ext cx="2895600" cy="369332"/>
          </a:xfrm>
          <a:prstGeom prst="rect">
            <a:avLst/>
          </a:prstGeom>
          <a:noFill/>
        </p:spPr>
        <p:txBody>
          <a:bodyPr wrap="square" rtlCol="0">
            <a:spAutoFit/>
          </a:bodyPr>
          <a:lstStyle/>
          <a:p>
            <a:r>
              <a:rPr lang="en-US" dirty="0" smtClean="0"/>
              <a:t>{</a:t>
            </a:r>
            <a:r>
              <a:rPr lang="en-US" dirty="0" err="1" smtClean="0"/>
              <a:t>BostonDynamics</a:t>
            </a:r>
            <a:r>
              <a:rPr lang="en-US" dirty="0" smtClean="0"/>
              <a:t>, 2020}</a:t>
            </a:r>
            <a:endParaRPr lang="en-US" dirty="0"/>
          </a:p>
        </p:txBody>
      </p:sp>
    </p:spTree>
    <p:extLst>
      <p:ext uri="{BB962C8B-B14F-4D97-AF65-F5344CB8AC3E}">
        <p14:creationId xmlns:p14="http://schemas.microsoft.com/office/powerpoint/2010/main" val="410005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7" dur="500"/>
                                        <p:tgtEl>
                                          <p:spTgt spid="3">
                                            <p:txEl>
                                              <p:pRg st="9" end="9"/>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3">
                                            <p:txEl>
                                              <p:pRg st="10" end="10"/>
                                            </p:txEl>
                                          </p:spTgt>
                                        </p:tgtEl>
                                        <p:attrNameLst>
                                          <p:attrName>style.visibility</p:attrName>
                                        </p:attrNameLst>
                                      </p:cBhvr>
                                      <p:to>
                                        <p:strVal val="visible"/>
                                      </p:to>
                                    </p:set>
                                    <p:anim calcmode="lin" valueType="num">
                                      <p:cBhvr>
                                        <p:cTn id="82"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3"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4" dur="500"/>
                                        <p:tgtEl>
                                          <p:spTgt spid="3">
                                            <p:txEl>
                                              <p:pRg st="10" end="1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3">
                                            <p:txEl>
                                              <p:pRg st="11" end="11"/>
                                            </p:txEl>
                                          </p:spTgt>
                                        </p:tgtEl>
                                        <p:attrNameLst>
                                          <p:attrName>style.visibility</p:attrName>
                                        </p:attrNameLst>
                                      </p:cBhvr>
                                      <p:to>
                                        <p:strVal val="visible"/>
                                      </p:to>
                                    </p:set>
                                    <p:anim calcmode="lin" valueType="num">
                                      <p:cBhvr>
                                        <p:cTn id="89"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0"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91" dur="500"/>
                                        <p:tgtEl>
                                          <p:spTgt spid="3">
                                            <p:txEl>
                                              <p:pRg st="11" end="11"/>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0" nodeType="clickEffect">
                                  <p:stCondLst>
                                    <p:cond delay="0"/>
                                  </p:stCondLst>
                                  <p:childTnLst>
                                    <p:set>
                                      <p:cBhvr>
                                        <p:cTn id="95" dur="1" fill="hold">
                                          <p:stCondLst>
                                            <p:cond delay="0"/>
                                          </p:stCondLst>
                                        </p:cTn>
                                        <p:tgtEl>
                                          <p:spTgt spid="3">
                                            <p:txEl>
                                              <p:pRg st="12" end="12"/>
                                            </p:txEl>
                                          </p:spTgt>
                                        </p:tgtEl>
                                        <p:attrNameLst>
                                          <p:attrName>style.visibility</p:attrName>
                                        </p:attrNameLst>
                                      </p:cBhvr>
                                      <p:to>
                                        <p:strVal val="visible"/>
                                      </p:to>
                                    </p:set>
                                    <p:anim calcmode="lin" valueType="num">
                                      <p:cBhvr>
                                        <p:cTn id="96"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97"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9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37" y="1542097"/>
            <a:ext cx="8340725" cy="513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57200" y="1600200"/>
            <a:ext cx="8229600" cy="4876800"/>
          </a:xfrm>
        </p:spPr>
        <p:txBody>
          <a:bodyPr>
            <a:normAutofit fontScale="92500" lnSpcReduction="20000"/>
          </a:bodyPr>
          <a:lstStyle/>
          <a:p>
            <a:pPr marL="0" indent="0" algn="just">
              <a:buNone/>
            </a:pPr>
            <a:r>
              <a:rPr lang="en-US" sz="2200" dirty="0" smtClean="0">
                <a:latin typeface="Times New Roman" pitchFamily="18" charset="0"/>
                <a:cs typeface="Times New Roman" pitchFamily="18" charset="0"/>
              </a:rPr>
              <a:t>Clearpath</a:t>
            </a:r>
            <a:r>
              <a:rPr lang="en-US" sz="2200" dirty="0" smtClean="0">
                <a:latin typeface="Times New Roman" pitchFamily="18" charset="0"/>
                <a:cs typeface="Times New Roman" pitchFamily="18" charset="0"/>
              </a:rPr>
              <a:t> Robotics</a:t>
            </a:r>
          </a:p>
          <a:p>
            <a:pPr algn="just">
              <a:buFont typeface="Wingdings" pitchFamily="2" charset="2"/>
              <a:buChar char="Ø"/>
            </a:pPr>
            <a:r>
              <a:rPr lang="en-US" sz="2200" dirty="0" smtClean="0">
                <a:latin typeface="Times New Roman" pitchFamily="18" charset="0"/>
                <a:cs typeface="Times New Roman" pitchFamily="18" charset="0"/>
              </a:rPr>
              <a:t>Work with Boston Dynamics and provides ROS-enabled spot for robotics</a:t>
            </a:r>
          </a:p>
          <a:p>
            <a:pPr algn="just">
              <a:buFont typeface="Wingdings" pitchFamily="2" charset="2"/>
              <a:buChar char="Ø"/>
            </a:pPr>
            <a:r>
              <a:rPr lang="en-US" sz="2200" dirty="0" smtClean="0">
                <a:latin typeface="Times New Roman" pitchFamily="18" charset="0"/>
                <a:cs typeface="Times New Roman" pitchFamily="18" charset="0"/>
              </a:rPr>
              <a:t>They create robots for industrial and research and development applications (</a:t>
            </a:r>
            <a:r>
              <a:rPr lang="en-US" sz="2200" dirty="0" err="1" smtClean="0">
                <a:latin typeface="Times New Roman" pitchFamily="18" charset="0"/>
                <a:cs typeface="Times New Roman" pitchFamily="18" charset="0"/>
              </a:rPr>
              <a:t>Clearpath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n.d</a:t>
            </a:r>
            <a:r>
              <a:rPr lang="en-US" sz="2200" dirty="0" smtClean="0">
                <a:latin typeface="Times New Roman" pitchFamily="18" charset="0"/>
                <a:cs typeface="Times New Roman" pitchFamily="18" charset="0"/>
              </a:rPr>
              <a:t>).</a:t>
            </a:r>
          </a:p>
          <a:p>
            <a:pPr marL="0" indent="0" algn="just">
              <a:buNone/>
            </a:pPr>
            <a:r>
              <a:rPr lang="en-US" sz="2200" dirty="0" smtClean="0">
                <a:latin typeface="Times New Roman" pitchFamily="18" charset="0"/>
                <a:cs typeface="Times New Roman" pitchFamily="18" charset="0"/>
              </a:rPr>
              <a:t>Fetch Robotics </a:t>
            </a:r>
          </a:p>
          <a:p>
            <a:pPr algn="just">
              <a:buFont typeface="Wingdings" pitchFamily="2" charset="2"/>
              <a:buChar char="Ø"/>
            </a:pPr>
            <a:r>
              <a:rPr lang="en-US" sz="2200" dirty="0" smtClean="0">
                <a:latin typeface="Times New Roman" pitchFamily="18" charset="0"/>
                <a:cs typeface="Times New Roman" pitchFamily="18" charset="0"/>
              </a:rPr>
              <a:t>They create arms for industrial use</a:t>
            </a:r>
          </a:p>
          <a:p>
            <a:pPr algn="just">
              <a:buFont typeface="Wingdings" pitchFamily="2" charset="2"/>
              <a:buChar char="Ø"/>
            </a:pPr>
            <a:r>
              <a:rPr lang="en-US" sz="2200" dirty="0" smtClean="0">
                <a:latin typeface="Times New Roman" pitchFamily="18" charset="0"/>
                <a:cs typeface="Times New Roman" pitchFamily="18" charset="0"/>
              </a:rPr>
              <a:t>They develop autonomous mobile robots for use in warehousing and logistics market (Fetch, </a:t>
            </a:r>
            <a:r>
              <a:rPr lang="en-US" sz="2200" dirty="0" err="1" smtClean="0">
                <a:latin typeface="Times New Roman" pitchFamily="18" charset="0"/>
                <a:cs typeface="Times New Roman" pitchFamily="18" charset="0"/>
              </a:rPr>
              <a:t>n.d</a:t>
            </a:r>
            <a:r>
              <a:rPr lang="en-US" sz="2200" dirty="0" smtClean="0">
                <a:latin typeface="Times New Roman" pitchFamily="18" charset="0"/>
                <a:cs typeface="Times New Roman" pitchFamily="18" charset="0"/>
              </a:rPr>
              <a:t>). </a:t>
            </a:r>
          </a:p>
          <a:p>
            <a:pPr marL="0" indent="0" algn="just">
              <a:buNone/>
            </a:pPr>
            <a:r>
              <a:rPr lang="en-US" sz="2200" dirty="0" smtClean="0">
                <a:latin typeface="Times New Roman" pitchFamily="18" charset="0"/>
                <a:cs typeface="Times New Roman" pitchFamily="18" charset="0"/>
              </a:rPr>
              <a:t>Sarcos</a:t>
            </a:r>
            <a:endParaRPr lang="en-US" sz="2200" dirty="0" smtClean="0">
              <a:latin typeface="Times New Roman" pitchFamily="18" charset="0"/>
              <a:cs typeface="Times New Roman" pitchFamily="18" charset="0"/>
            </a:endParaRPr>
          </a:p>
          <a:p>
            <a:pPr algn="just">
              <a:buFont typeface="Wingdings" pitchFamily="2" charset="2"/>
              <a:buChar char="Ø"/>
            </a:pPr>
            <a:r>
              <a:rPr lang="en-US" sz="2200" dirty="0" smtClean="0">
                <a:latin typeface="Times New Roman" pitchFamily="18" charset="0"/>
                <a:cs typeface="Times New Roman" pitchFamily="18" charset="0"/>
              </a:rPr>
              <a:t>They design robots for use in construction, warehousing and logistics, and manufacturing industries</a:t>
            </a:r>
          </a:p>
          <a:p>
            <a:pPr algn="just">
              <a:buFont typeface="Wingdings" pitchFamily="2" charset="2"/>
              <a:buChar char="Ø"/>
            </a:pPr>
            <a:r>
              <a:rPr lang="en-US" sz="2200" dirty="0" smtClean="0">
                <a:latin typeface="Times New Roman" pitchFamily="18" charset="0"/>
                <a:cs typeface="Times New Roman" pitchFamily="18" charset="0"/>
              </a:rPr>
              <a:t>They create robots mostly for use in unstructured environments (Sarcos,2020).</a:t>
            </a:r>
          </a:p>
          <a:p>
            <a:pPr marL="0" indent="0" algn="just">
              <a:buNone/>
            </a:pPr>
            <a:endParaRPr lang="en-US" sz="2200" dirty="0" smtClean="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These companies belong to the  engineering and robotics industries, have similar target markets, and design and create products that are similar in applications.</a:t>
            </a:r>
            <a:endParaRPr lang="en-US" sz="2200" dirty="0">
              <a:latin typeface="Times New Roman" pitchFamily="18" charset="0"/>
              <a:cs typeface="Times New Roman" pitchFamily="18" charset="0"/>
            </a:endParaRPr>
          </a:p>
        </p:txBody>
      </p:sp>
      <p:sp>
        <p:nvSpPr>
          <p:cNvPr id="5" name="Title 3"/>
          <p:cNvSpPr>
            <a:spLocks noGrp="1"/>
          </p:cNvSpPr>
          <p:nvPr>
            <p:ph type="title"/>
          </p:nvPr>
        </p:nvSpPr>
        <p:spPr>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Competitors</a:t>
            </a:r>
            <a:endParaRPr lang="en-US"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3124199" y="6523355"/>
            <a:ext cx="2895600" cy="365125"/>
          </a:xfrm>
        </p:spPr>
        <p:txBody>
          <a:bodyPr/>
          <a:lstStyle/>
          <a:p>
            <a:r>
              <a:rPr lang="en-US" dirty="0" smtClean="0"/>
              <a:t>Applied Marketing</a:t>
            </a:r>
            <a:endParaRPr lang="en-US" dirty="0"/>
          </a:p>
        </p:txBody>
      </p:sp>
      <p:sp>
        <p:nvSpPr>
          <p:cNvPr id="7" name="Slide Number Placeholder 6"/>
          <p:cNvSpPr>
            <a:spLocks noGrp="1"/>
          </p:cNvSpPr>
          <p:nvPr>
            <p:ph type="sldNum" sz="quarter" idx="12"/>
          </p:nvPr>
        </p:nvSpPr>
        <p:spPr>
          <a:xfrm>
            <a:off x="6608762" y="6553200"/>
            <a:ext cx="2133600" cy="304800"/>
          </a:xfrm>
        </p:spPr>
        <p:txBody>
          <a:bodyPr/>
          <a:lstStyle/>
          <a:p>
            <a:fld id="{17D34CE3-9D37-4411-84B9-0BEFC2C675C6}" type="slidenum">
              <a:rPr lang="en-US" smtClean="0"/>
              <a:t>6</a:t>
            </a:fld>
            <a:endParaRPr lang="en-US" dirty="0"/>
          </a:p>
        </p:txBody>
      </p:sp>
    </p:spTree>
    <p:extLst>
      <p:ext uri="{BB962C8B-B14F-4D97-AF65-F5344CB8AC3E}">
        <p14:creationId xmlns:p14="http://schemas.microsoft.com/office/powerpoint/2010/main" val="179602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 calcmode="lin" valueType="num">
                                      <p:cBhvr>
                                        <p:cTn id="75"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524000"/>
            <a:ext cx="8305800" cy="5105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Content Placeholder 2"/>
          <p:cNvSpPr>
            <a:spLocks noGrp="1"/>
          </p:cNvSpPr>
          <p:nvPr>
            <p:ph idx="1"/>
          </p:nvPr>
        </p:nvSpPr>
        <p:spPr>
          <a:xfrm>
            <a:off x="457200" y="1600200"/>
            <a:ext cx="8229600" cy="5029200"/>
          </a:xfrm>
        </p:spPr>
        <p:txBody>
          <a:bodyPr>
            <a:normAutofit/>
          </a:bodyPr>
          <a:lstStyle/>
          <a:p>
            <a:pPr algn="just">
              <a:buFont typeface="Wingdings" pitchFamily="2" charset="2"/>
              <a:buChar char="Ø"/>
            </a:pPr>
            <a:r>
              <a:rPr lang="en-US" sz="2600" dirty="0" smtClean="0">
                <a:latin typeface="Times New Roman" pitchFamily="18" charset="0"/>
                <a:cs typeface="Times New Roman" pitchFamily="18" charset="0"/>
              </a:rPr>
              <a:t>Target Market</a:t>
            </a:r>
          </a:p>
          <a:p>
            <a:pPr algn="just"/>
            <a:r>
              <a:rPr lang="en-US" sz="2600" dirty="0" smtClean="0">
                <a:latin typeface="Times New Roman" pitchFamily="18" charset="0"/>
                <a:cs typeface="Times New Roman" pitchFamily="18" charset="0"/>
              </a:rPr>
              <a:t>Logistics and warehousing</a:t>
            </a:r>
          </a:p>
          <a:p>
            <a:pPr algn="just"/>
            <a:r>
              <a:rPr lang="en-US" sz="2600" dirty="0" smtClean="0">
                <a:latin typeface="Times New Roman" pitchFamily="18" charset="0"/>
                <a:cs typeface="Times New Roman" pitchFamily="18" charset="0"/>
              </a:rPr>
              <a:t>Manufacturing </a:t>
            </a:r>
          </a:p>
          <a:p>
            <a:pPr algn="just">
              <a:buFont typeface="Wingdings" pitchFamily="2" charset="2"/>
              <a:buChar char="Ø"/>
            </a:pPr>
            <a:r>
              <a:rPr lang="en-US" sz="2600" dirty="0" smtClean="0">
                <a:latin typeface="Times New Roman" pitchFamily="18" charset="0"/>
                <a:cs typeface="Times New Roman" pitchFamily="18" charset="0"/>
              </a:rPr>
              <a:t>Functional Benefits</a:t>
            </a:r>
          </a:p>
          <a:p>
            <a:pPr algn="just"/>
            <a:r>
              <a:rPr lang="en-US" sz="2600" dirty="0" smtClean="0">
                <a:latin typeface="Times New Roman" pitchFamily="18" charset="0"/>
                <a:cs typeface="Times New Roman" pitchFamily="18" charset="0"/>
              </a:rPr>
              <a:t>Grasping, lifting, carrying, placing and dragging items</a:t>
            </a:r>
          </a:p>
          <a:p>
            <a:pPr algn="just"/>
            <a:r>
              <a:rPr lang="en-US" sz="2600" dirty="0" smtClean="0">
                <a:latin typeface="Times New Roman" pitchFamily="18" charset="0"/>
                <a:cs typeface="Times New Roman" pitchFamily="18" charset="0"/>
              </a:rPr>
              <a:t>Inspection of objects by use of an LED illuminator and camera</a:t>
            </a:r>
          </a:p>
          <a:p>
            <a:pPr algn="just"/>
            <a:r>
              <a:rPr lang="en-US" sz="2600" dirty="0" smtClean="0">
                <a:latin typeface="Times New Roman" pitchFamily="18" charset="0"/>
                <a:cs typeface="Times New Roman" pitchFamily="18" charset="0"/>
              </a:rPr>
              <a:t>Flipping levers, opening doors, turning valves and manipulation of various objects</a:t>
            </a:r>
          </a:p>
          <a:p>
            <a:pPr algn="just"/>
            <a:endParaRPr lang="en-US" sz="2400"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
        <p:nvSpPr>
          <p:cNvPr id="4" name="Title 3"/>
          <p:cNvSpPr>
            <a:spLocks noGrp="1"/>
          </p:cNvSpPr>
          <p:nvPr>
            <p:ph type="title"/>
          </p:nvPr>
        </p:nvSpPr>
        <p:spPr>
          <a:xfrm>
            <a:off x="457200" y="274638"/>
            <a:ext cx="8305800" cy="6397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Product</a:t>
            </a:r>
            <a:endParaRPr lang="en-US" dirty="0">
              <a:latin typeface="Times New Roman" pitchFamily="18" charset="0"/>
              <a:cs typeface="Times New Roman" pitchFamily="18" charset="0"/>
            </a:endParaRPr>
          </a:p>
        </p:txBody>
      </p:sp>
      <p:sp>
        <p:nvSpPr>
          <p:cNvPr id="2" name="Rectangle 1"/>
          <p:cNvSpPr/>
          <p:nvPr/>
        </p:nvSpPr>
        <p:spPr>
          <a:xfrm>
            <a:off x="457200" y="1028700"/>
            <a:ext cx="8305800" cy="381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533400" y="990600"/>
            <a:ext cx="4076700" cy="523220"/>
          </a:xfrm>
          <a:prstGeom prst="rect">
            <a:avLst/>
          </a:prstGeom>
          <a:noFill/>
        </p:spPr>
        <p:txBody>
          <a:bodyPr wrap="square" rtlCol="0">
            <a:spAutoFit/>
          </a:bodyPr>
          <a:lstStyle/>
          <a:p>
            <a:r>
              <a:rPr lang="en-US" sz="2800" dirty="0" smtClean="0">
                <a:latin typeface="Times New Roman" pitchFamily="18" charset="0"/>
                <a:cs typeface="Times New Roman" pitchFamily="18" charset="0"/>
              </a:rPr>
              <a:t>Arm</a:t>
            </a:r>
            <a:endParaRPr lang="en-US" sz="2800" dirty="0">
              <a:latin typeface="Times New Roman" pitchFamily="18" charset="0"/>
              <a:cs typeface="Times New Roman" pitchFamily="18" charset="0"/>
            </a:endParaRPr>
          </a:p>
        </p:txBody>
      </p:sp>
      <p:sp>
        <p:nvSpPr>
          <p:cNvPr id="7" name="Footer Placeholder 6"/>
          <p:cNvSpPr>
            <a:spLocks noGrp="1"/>
          </p:cNvSpPr>
          <p:nvPr>
            <p:ph type="ftr" sz="quarter" idx="11"/>
          </p:nvPr>
        </p:nvSpPr>
        <p:spPr>
          <a:xfrm>
            <a:off x="3162300" y="6538595"/>
            <a:ext cx="2895600" cy="365125"/>
          </a:xfrm>
        </p:spPr>
        <p:txBody>
          <a:bodyPr/>
          <a:lstStyle/>
          <a:p>
            <a:r>
              <a:rPr lang="en-US" dirty="0" smtClean="0"/>
              <a:t>Applied Marketing</a:t>
            </a:r>
            <a:endParaRPr lang="en-US" dirty="0"/>
          </a:p>
        </p:txBody>
      </p:sp>
      <p:sp>
        <p:nvSpPr>
          <p:cNvPr id="8" name="Slide Number Placeholder 7"/>
          <p:cNvSpPr>
            <a:spLocks noGrp="1"/>
          </p:cNvSpPr>
          <p:nvPr>
            <p:ph type="sldNum" sz="quarter" idx="12"/>
          </p:nvPr>
        </p:nvSpPr>
        <p:spPr>
          <a:xfrm>
            <a:off x="6629400" y="6523355"/>
            <a:ext cx="2133600" cy="365125"/>
          </a:xfrm>
        </p:spPr>
        <p:txBody>
          <a:bodyPr/>
          <a:lstStyle/>
          <a:p>
            <a:fld id="{17D34CE3-9D37-4411-84B9-0BEFC2C675C6}" type="slidenum">
              <a:rPr lang="en-US" smtClean="0"/>
              <a:t>7</a:t>
            </a:fld>
            <a:endParaRPr lang="en-US" dirty="0"/>
          </a:p>
        </p:txBody>
      </p:sp>
      <p:sp>
        <p:nvSpPr>
          <p:cNvPr id="9" name="TextBox 8"/>
          <p:cNvSpPr txBox="1"/>
          <p:nvPr/>
        </p:nvSpPr>
        <p:spPr>
          <a:xfrm>
            <a:off x="5715000" y="6311503"/>
            <a:ext cx="2895600" cy="369332"/>
          </a:xfrm>
          <a:prstGeom prst="rect">
            <a:avLst/>
          </a:prstGeom>
          <a:noFill/>
        </p:spPr>
        <p:txBody>
          <a:bodyPr wrap="square" rtlCol="0">
            <a:spAutoFit/>
          </a:bodyPr>
          <a:lstStyle/>
          <a:p>
            <a:r>
              <a:rPr lang="en-US" dirty="0" smtClean="0"/>
              <a:t>{</a:t>
            </a:r>
            <a:r>
              <a:rPr lang="en-US" dirty="0" err="1" smtClean="0"/>
              <a:t>BostonDynamics</a:t>
            </a:r>
            <a:r>
              <a:rPr lang="en-US" dirty="0" smtClean="0"/>
              <a:t>, 2020}</a:t>
            </a:r>
            <a:endParaRPr lang="en-US" dirty="0"/>
          </a:p>
        </p:txBody>
      </p:sp>
    </p:spTree>
    <p:extLst>
      <p:ext uri="{BB962C8B-B14F-4D97-AF65-F5344CB8AC3E}">
        <p14:creationId xmlns:p14="http://schemas.microsoft.com/office/powerpoint/2010/main" val="237517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p:cTn id="5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4" dur="500"/>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p:cTn id="5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6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7200" y="1600200"/>
            <a:ext cx="8305800" cy="4953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305800" cy="6397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Product</a:t>
            </a:r>
            <a:endParaRPr lang="en-US" dirty="0">
              <a:latin typeface="Times New Roman" pitchFamily="18" charset="0"/>
              <a:cs typeface="Times New Roman" pitchFamily="18" charset="0"/>
            </a:endParaRPr>
          </a:p>
        </p:txBody>
      </p:sp>
      <p:sp>
        <p:nvSpPr>
          <p:cNvPr id="5" name="Rectangle 4"/>
          <p:cNvSpPr/>
          <p:nvPr/>
        </p:nvSpPr>
        <p:spPr>
          <a:xfrm>
            <a:off x="457200" y="1028700"/>
            <a:ext cx="8305800" cy="3810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900" dirty="0" smtClean="0">
                <a:solidFill>
                  <a:schemeClr val="tx1"/>
                </a:solidFill>
                <a:latin typeface="Times New Roman" pitchFamily="18" charset="0"/>
                <a:cs typeface="Times New Roman" pitchFamily="18" charset="0"/>
              </a:rPr>
              <a:t>Strategic and Competitive Advantages of the Arm over Fetch </a:t>
            </a:r>
            <a:r>
              <a:rPr lang="en-US" sz="1900" dirty="0">
                <a:solidFill>
                  <a:schemeClr val="tx1"/>
                </a:solidFill>
                <a:latin typeface="Times New Roman" pitchFamily="18" charset="0"/>
                <a:cs typeface="Times New Roman" pitchFamily="18" charset="0"/>
              </a:rPr>
              <a:t>R</a:t>
            </a:r>
            <a:r>
              <a:rPr lang="en-US" sz="1900" dirty="0" smtClean="0">
                <a:solidFill>
                  <a:schemeClr val="tx1"/>
                </a:solidFill>
                <a:latin typeface="Times New Roman" pitchFamily="18" charset="0"/>
                <a:cs typeface="Times New Roman" pitchFamily="18" charset="0"/>
              </a:rPr>
              <a:t>obotics Manipulator </a:t>
            </a:r>
            <a:endParaRPr lang="en-US" sz="1900" dirty="0">
              <a:solidFill>
                <a:schemeClr val="tx1"/>
              </a:solidFill>
              <a:latin typeface="Times New Roman" pitchFamily="18" charset="0"/>
              <a:cs typeface="Times New Roman" pitchFamily="18" charset="0"/>
            </a:endParaRPr>
          </a:p>
        </p:txBody>
      </p:sp>
      <p:sp>
        <p:nvSpPr>
          <p:cNvPr id="6" name="Content Placeholder 5"/>
          <p:cNvSpPr>
            <a:spLocks noGrp="1"/>
          </p:cNvSpPr>
          <p:nvPr>
            <p:ph idx="1"/>
          </p:nvPr>
        </p:nvSpPr>
        <p:spPr>
          <a:xfrm>
            <a:off x="457200" y="1600200"/>
            <a:ext cx="8229600" cy="4953000"/>
          </a:xfrm>
        </p:spPr>
        <p:txBody>
          <a:bodyPr>
            <a:noAutofit/>
          </a:bodyPr>
          <a:lstStyle/>
          <a:p>
            <a:pPr>
              <a:buFont typeface="Wingdings" pitchFamily="2" charset="2"/>
              <a:buChar char="Ø"/>
            </a:pPr>
            <a:r>
              <a:rPr lang="en-US" sz="2600" dirty="0" smtClean="0">
                <a:latin typeface="Times New Roman" pitchFamily="18" charset="0"/>
                <a:cs typeface="Times New Roman" pitchFamily="18" charset="0"/>
              </a:rPr>
              <a:t>Spot arm is longer(984mm) than the manipulator (940.5mm)</a:t>
            </a:r>
          </a:p>
          <a:p>
            <a:pPr>
              <a:buFont typeface="Wingdings" pitchFamily="2" charset="2"/>
              <a:buChar char="Ø"/>
            </a:pPr>
            <a:r>
              <a:rPr lang="en-US" sz="2600" dirty="0" smtClean="0">
                <a:latin typeface="Times New Roman" pitchFamily="18" charset="0"/>
                <a:cs typeface="Times New Roman" pitchFamily="18" charset="0"/>
              </a:rPr>
              <a:t>Spot arm is lighter (39.7kg) than the manipulator (113.3kg)</a:t>
            </a:r>
          </a:p>
          <a:p>
            <a:pPr>
              <a:buFont typeface="Wingdings" pitchFamily="2" charset="2"/>
              <a:buChar char="Ø"/>
            </a:pPr>
            <a:r>
              <a:rPr lang="en-US" sz="2600" dirty="0" smtClean="0">
                <a:latin typeface="Times New Roman" pitchFamily="18" charset="0"/>
                <a:cs typeface="Times New Roman" pitchFamily="18" charset="0"/>
              </a:rPr>
              <a:t>Spot arm can be manual, semi-automated and fully automated unlike the manipulator that is semi or fully automated.</a:t>
            </a:r>
          </a:p>
          <a:p>
            <a:pPr>
              <a:buFont typeface="Wingdings" pitchFamily="2" charset="2"/>
              <a:buChar char="Ø"/>
            </a:pPr>
            <a:r>
              <a:rPr lang="en-US" sz="2600" dirty="0" smtClean="0">
                <a:latin typeface="Times New Roman" pitchFamily="18" charset="0"/>
                <a:cs typeface="Times New Roman" pitchFamily="18" charset="0"/>
              </a:rPr>
              <a:t>Spot arm can perform more functions than the manipulator.</a:t>
            </a:r>
          </a:p>
          <a:p>
            <a:pPr>
              <a:buFont typeface="Wingdings" pitchFamily="2" charset="2"/>
              <a:buChar char="Ø"/>
            </a:pPr>
            <a:r>
              <a:rPr lang="en-US" sz="2600" dirty="0" smtClean="0">
                <a:latin typeface="Times New Roman" pitchFamily="18" charset="0"/>
                <a:cs typeface="Times New Roman" pitchFamily="18" charset="0"/>
              </a:rPr>
              <a:t>Spot arm can access unstructured terrains unlike fetch robots manipulator</a:t>
            </a:r>
            <a:endParaRPr lang="en-US" sz="2600" dirty="0">
              <a:latin typeface="Times New Roman" pitchFamily="18" charset="0"/>
              <a:cs typeface="Times New Roman" pitchFamily="18" charset="0"/>
            </a:endParaRPr>
          </a:p>
        </p:txBody>
      </p:sp>
      <p:sp>
        <p:nvSpPr>
          <p:cNvPr id="10" name="Footer Placeholder 9"/>
          <p:cNvSpPr>
            <a:spLocks noGrp="1"/>
          </p:cNvSpPr>
          <p:nvPr>
            <p:ph type="ftr" sz="quarter" idx="11"/>
          </p:nvPr>
        </p:nvSpPr>
        <p:spPr>
          <a:xfrm>
            <a:off x="3162300" y="6553200"/>
            <a:ext cx="2895600" cy="365125"/>
          </a:xfrm>
        </p:spPr>
        <p:txBody>
          <a:bodyPr/>
          <a:lstStyle/>
          <a:p>
            <a:r>
              <a:rPr lang="en-US" dirty="0" smtClean="0"/>
              <a:t>Applied Marketing</a:t>
            </a:r>
            <a:endParaRPr lang="en-US" dirty="0"/>
          </a:p>
        </p:txBody>
      </p:sp>
      <p:sp>
        <p:nvSpPr>
          <p:cNvPr id="11" name="Slide Number Placeholder 10"/>
          <p:cNvSpPr>
            <a:spLocks noGrp="1"/>
          </p:cNvSpPr>
          <p:nvPr>
            <p:ph type="sldNum" sz="quarter" idx="12"/>
          </p:nvPr>
        </p:nvSpPr>
        <p:spPr>
          <a:xfrm>
            <a:off x="6598920" y="6553200"/>
            <a:ext cx="2133600" cy="365125"/>
          </a:xfrm>
        </p:spPr>
        <p:txBody>
          <a:bodyPr/>
          <a:lstStyle/>
          <a:p>
            <a:fld id="{17D34CE3-9D37-4411-84B9-0BEFC2C675C6}" type="slidenum">
              <a:rPr lang="en-US" smtClean="0"/>
              <a:t>8</a:t>
            </a:fld>
            <a:endParaRPr lang="en-US" dirty="0"/>
          </a:p>
        </p:txBody>
      </p:sp>
      <p:sp>
        <p:nvSpPr>
          <p:cNvPr id="13" name="TextBox 12"/>
          <p:cNvSpPr txBox="1"/>
          <p:nvPr/>
        </p:nvSpPr>
        <p:spPr>
          <a:xfrm>
            <a:off x="4419600" y="6210776"/>
            <a:ext cx="4343400" cy="369332"/>
          </a:xfrm>
          <a:prstGeom prst="rect">
            <a:avLst/>
          </a:prstGeom>
          <a:noFill/>
        </p:spPr>
        <p:txBody>
          <a:bodyPr wrap="square" rtlCol="0">
            <a:spAutoFit/>
          </a:bodyPr>
          <a:lstStyle/>
          <a:p>
            <a:r>
              <a:rPr lang="en-US" dirty="0" smtClean="0"/>
              <a:t>{(</a:t>
            </a:r>
            <a:r>
              <a:rPr lang="en-US" dirty="0" err="1" smtClean="0"/>
              <a:t>BostonDynamics</a:t>
            </a:r>
            <a:r>
              <a:rPr lang="en-US" dirty="0" smtClean="0"/>
              <a:t>, 2020), (</a:t>
            </a:r>
            <a:r>
              <a:rPr lang="en-US" dirty="0" err="1" smtClean="0"/>
              <a:t>Fetch,n.d</a:t>
            </a:r>
            <a:r>
              <a:rPr lang="en-US" dirty="0" smtClean="0"/>
              <a:t>)}</a:t>
            </a:r>
            <a:endParaRPr lang="en-US" dirty="0"/>
          </a:p>
        </p:txBody>
      </p:sp>
    </p:spTree>
    <p:extLst>
      <p:ext uri="{BB962C8B-B14F-4D97-AF65-F5344CB8AC3E}">
        <p14:creationId xmlns:p14="http://schemas.microsoft.com/office/powerpoint/2010/main" val="107337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p:cTn id="3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 calcmode="lin" valueType="num">
                                      <p:cBhvr>
                                        <p:cTn id="45"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8006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868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SWOT Analysis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800600"/>
          </a:xfrm>
        </p:spPr>
        <p:txBody>
          <a:bodyPr>
            <a:normAutofit fontScale="77500" lnSpcReduction="20000"/>
          </a:bodyPr>
          <a:lstStyle/>
          <a:p>
            <a:pPr algn="just">
              <a:lnSpc>
                <a:spcPct val="150000"/>
              </a:lnSpc>
              <a:buFont typeface="Wingdings" pitchFamily="2" charset="2"/>
              <a:buChar char="Ø"/>
            </a:pPr>
            <a:r>
              <a:rPr lang="en-US" sz="2600" dirty="0" smtClean="0">
                <a:latin typeface="Times New Roman" pitchFamily="18" charset="0"/>
                <a:cs typeface="Times New Roman" pitchFamily="18" charset="0"/>
              </a:rPr>
              <a:t>They create dynamically stable and legged robots, unlike their competitors who mostly design wheeled robots. The legged robots can access difficult and unstructured terrain as compared to other robots.</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have a wide range of products ranging from bipedal, quadruped, and stationary robots.</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 have been in the engineering and robotics industry for a longer time than most competitors hence a good reputation in the marketplace.</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Their robots can operate efficiently, with less effort, and consistently than human beings, making their applications wide in industry, from picking, lifting, moving, placing, inspection, moving and many more.</a:t>
            </a:r>
          </a:p>
          <a:p>
            <a:pPr marL="0" indent="0">
              <a:buNone/>
            </a:pPr>
            <a:endParaRPr lang="en-US" dirty="0"/>
          </a:p>
        </p:txBody>
      </p:sp>
      <p:sp>
        <p:nvSpPr>
          <p:cNvPr id="8" name="Rectangle 7"/>
          <p:cNvSpPr/>
          <p:nvPr/>
        </p:nvSpPr>
        <p:spPr>
          <a:xfrm>
            <a:off x="457200" y="1219200"/>
            <a:ext cx="8229600" cy="457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Times New Roman" pitchFamily="18" charset="0"/>
                <a:cs typeface="Times New Roman" pitchFamily="18" charset="0"/>
              </a:rPr>
              <a:t>Strengths</a:t>
            </a:r>
            <a:endParaRPr lang="en-US" sz="2000" dirty="0" smtClean="0">
              <a:solidFill>
                <a:schemeClr val="tx1"/>
              </a:solidFill>
              <a:latin typeface="Times New Roman" pitchFamily="18" charset="0"/>
              <a:cs typeface="Times New Roman" pitchFamily="18" charset="0"/>
            </a:endParaRPr>
          </a:p>
        </p:txBody>
      </p:sp>
      <p:sp>
        <p:nvSpPr>
          <p:cNvPr id="9" name="Footer Placeholder 8"/>
          <p:cNvSpPr>
            <a:spLocks noGrp="1"/>
          </p:cNvSpPr>
          <p:nvPr>
            <p:ph type="ftr" sz="quarter" idx="11"/>
          </p:nvPr>
        </p:nvSpPr>
        <p:spPr>
          <a:xfrm>
            <a:off x="3124200" y="6492875"/>
            <a:ext cx="2895600" cy="365125"/>
          </a:xfrm>
        </p:spPr>
        <p:txBody>
          <a:bodyPr/>
          <a:lstStyle/>
          <a:p>
            <a:r>
              <a:rPr lang="en-US" dirty="0" smtClean="0"/>
              <a:t>Applied Marketing</a:t>
            </a:r>
            <a:endParaRPr lang="en-US" dirty="0"/>
          </a:p>
        </p:txBody>
      </p:sp>
      <p:sp>
        <p:nvSpPr>
          <p:cNvPr id="10" name="Slide Number Placeholder 9"/>
          <p:cNvSpPr>
            <a:spLocks noGrp="1"/>
          </p:cNvSpPr>
          <p:nvPr>
            <p:ph type="sldNum" sz="quarter" idx="12"/>
          </p:nvPr>
        </p:nvSpPr>
        <p:spPr>
          <a:xfrm>
            <a:off x="6553200" y="6523037"/>
            <a:ext cx="2133600" cy="365125"/>
          </a:xfrm>
        </p:spPr>
        <p:txBody>
          <a:bodyPr/>
          <a:lstStyle/>
          <a:p>
            <a:fld id="{17D34CE3-9D37-4411-84B9-0BEFC2C675C6}" type="slidenum">
              <a:rPr lang="en-US" smtClean="0"/>
              <a:t>9</a:t>
            </a:fld>
            <a:endParaRPr lang="en-US" dirty="0"/>
          </a:p>
        </p:txBody>
      </p:sp>
      <p:sp>
        <p:nvSpPr>
          <p:cNvPr id="11" name="TextBox 10"/>
          <p:cNvSpPr txBox="1"/>
          <p:nvPr/>
        </p:nvSpPr>
        <p:spPr>
          <a:xfrm>
            <a:off x="3429000" y="6183868"/>
            <a:ext cx="5074920" cy="369332"/>
          </a:xfrm>
          <a:prstGeom prst="rect">
            <a:avLst/>
          </a:prstGeom>
          <a:noFill/>
        </p:spPr>
        <p:txBody>
          <a:bodyPr wrap="square" rtlCol="0">
            <a:spAutoFit/>
          </a:bodyPr>
          <a:lstStyle/>
          <a:p>
            <a:pPr algn="r"/>
            <a:r>
              <a:rPr lang="en-US" dirty="0" smtClean="0"/>
              <a:t>{(Boston Dynamics,2020), </a:t>
            </a:r>
            <a:r>
              <a:rPr lang="en-US" dirty="0" err="1" smtClean="0"/>
              <a:t>Mesly</a:t>
            </a:r>
            <a:r>
              <a:rPr lang="en-US" dirty="0" smtClean="0"/>
              <a:t> et al., 2017}</a:t>
            </a:r>
            <a:endParaRPr lang="en-US" dirty="0"/>
          </a:p>
        </p:txBody>
      </p:sp>
    </p:spTree>
    <p:extLst>
      <p:ext uri="{BB962C8B-B14F-4D97-AF65-F5344CB8AC3E}">
        <p14:creationId xmlns:p14="http://schemas.microsoft.com/office/powerpoint/2010/main" val="69212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p:cTn id="3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8006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Title 3"/>
          <p:cNvSpPr>
            <a:spLocks noGrp="1"/>
          </p:cNvSpPr>
          <p:nvPr>
            <p:ph type="title"/>
          </p:nvPr>
        </p:nvSpPr>
        <p:spPr>
          <a:xfrm>
            <a:off x="457200" y="274638"/>
            <a:ext cx="8229600" cy="868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SWOT Analysis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953000"/>
          </a:xfrm>
        </p:spPr>
        <p:txBody>
          <a:bodyPr>
            <a:normAutofit/>
          </a:bodyPr>
          <a:lstStyle/>
          <a:p>
            <a:pPr algn="just">
              <a:buFont typeface="Wingdings" pitchFamily="2" charset="2"/>
              <a:buChar char="Ø"/>
            </a:pPr>
            <a:r>
              <a:rPr lang="en-US" sz="2400" dirty="0" smtClean="0">
                <a:latin typeface="Times New Roman" pitchFamily="18" charset="0"/>
                <a:cs typeface="Times New Roman" pitchFamily="18" charset="0"/>
              </a:rPr>
              <a:t>Competition from other robotics and engineering companies; for example fetch robotics, and </a:t>
            </a:r>
            <a:r>
              <a:rPr lang="en-US" sz="2400" dirty="0" err="1" smtClean="0">
                <a:latin typeface="Times New Roman" pitchFamily="18" charset="0"/>
                <a:cs typeface="Times New Roman" pitchFamily="18" charset="0"/>
              </a:rPr>
              <a:t>sarcos</a:t>
            </a:r>
            <a:r>
              <a:rPr lang="en-US" sz="2400" dirty="0" smtClean="0">
                <a:latin typeface="Times New Roman" pitchFamily="18" charset="0"/>
                <a:cs typeface="Times New Roman" pitchFamily="18" charset="0"/>
              </a:rPr>
              <a:t>.</a:t>
            </a:r>
          </a:p>
          <a:p>
            <a:pPr algn="just">
              <a:buFont typeface="Wingdings" pitchFamily="2" charset="2"/>
              <a:buChar char="Ø"/>
            </a:pPr>
            <a:r>
              <a:rPr lang="en-US" sz="2400" dirty="0" smtClean="0">
                <a:latin typeface="Times New Roman" pitchFamily="18" charset="0"/>
                <a:cs typeface="Times New Roman" pitchFamily="18" charset="0"/>
              </a:rPr>
              <a:t>The company has been making losses over the past few years.</a:t>
            </a:r>
          </a:p>
          <a:p>
            <a:pPr algn="just">
              <a:buFont typeface="Wingdings" pitchFamily="2" charset="2"/>
              <a:buChar char="Ø"/>
            </a:pPr>
            <a:r>
              <a:rPr lang="en-US" sz="2400" dirty="0" smtClean="0">
                <a:latin typeface="Times New Roman" pitchFamily="18" charset="0"/>
                <a:cs typeface="Times New Roman" pitchFamily="18" charset="0"/>
              </a:rPr>
              <a:t>Changes in ownership from Google x to Soft Bank Group then to Hyundai Motor Corporation within a short period of time (Bloomberg, 2020).</a:t>
            </a:r>
          </a:p>
          <a:p>
            <a:pPr algn="just">
              <a:buFont typeface="Wingdings" pitchFamily="2" charset="2"/>
              <a:buChar char="Ø"/>
            </a:pPr>
            <a:r>
              <a:rPr lang="en-US" sz="2400" dirty="0" smtClean="0">
                <a:latin typeface="Times New Roman" pitchFamily="18" charset="0"/>
                <a:cs typeface="Times New Roman" pitchFamily="18" charset="0"/>
              </a:rPr>
              <a:t>Changes in organizational leadership</a:t>
            </a:r>
          </a:p>
          <a:p>
            <a:pPr algn="just">
              <a:buFont typeface="Wingdings" pitchFamily="2" charset="2"/>
              <a:buChar char="Ø"/>
            </a:pPr>
            <a:r>
              <a:rPr lang="en-US" sz="2400" dirty="0" smtClean="0">
                <a:latin typeface="Times New Roman" pitchFamily="18" charset="0"/>
                <a:cs typeface="Times New Roman" pitchFamily="18" charset="0"/>
              </a:rPr>
              <a:t> Huge operational costs</a:t>
            </a:r>
          </a:p>
          <a:p>
            <a:endParaRPr lang="en-US" dirty="0" smtClean="0"/>
          </a:p>
          <a:p>
            <a:endParaRPr lang="en-US" dirty="0"/>
          </a:p>
        </p:txBody>
      </p:sp>
      <p:sp>
        <p:nvSpPr>
          <p:cNvPr id="8" name="Rectangle 7"/>
          <p:cNvSpPr/>
          <p:nvPr/>
        </p:nvSpPr>
        <p:spPr>
          <a:xfrm>
            <a:off x="457200" y="1219200"/>
            <a:ext cx="8229600" cy="457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prstClr val="black"/>
                </a:solidFill>
                <a:latin typeface="Times New Roman" pitchFamily="18" charset="0"/>
                <a:cs typeface="Times New Roman" pitchFamily="18" charset="0"/>
              </a:rPr>
              <a:t>Weaknesses</a:t>
            </a:r>
            <a:endParaRPr lang="en-US" sz="2000" dirty="0">
              <a:solidFill>
                <a:prstClr val="black"/>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124200" y="6523037"/>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523037"/>
            <a:ext cx="2133600" cy="365125"/>
          </a:xfrm>
        </p:spPr>
        <p:txBody>
          <a:bodyPr/>
          <a:lstStyle/>
          <a:p>
            <a:fld id="{17D34CE3-9D37-4411-84B9-0BEFC2C675C6}" type="slidenum">
              <a:rPr lang="en-US" smtClean="0"/>
              <a:t>10</a:t>
            </a:fld>
            <a:endParaRPr lang="en-US" dirty="0"/>
          </a:p>
        </p:txBody>
      </p:sp>
      <p:sp>
        <p:nvSpPr>
          <p:cNvPr id="5" name="TextBox 4"/>
          <p:cNvSpPr txBox="1"/>
          <p:nvPr/>
        </p:nvSpPr>
        <p:spPr>
          <a:xfrm>
            <a:off x="5715000" y="6153388"/>
            <a:ext cx="2743200" cy="369332"/>
          </a:xfrm>
          <a:prstGeom prst="rect">
            <a:avLst/>
          </a:prstGeom>
          <a:noFill/>
        </p:spPr>
        <p:txBody>
          <a:bodyPr wrap="square" rtlCol="0">
            <a:spAutoFit/>
          </a:bodyPr>
          <a:lstStyle/>
          <a:p>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Bloomberg, 2020}.</a:t>
            </a:r>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p:cTn id="3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 calcmode="lin" valueType="num">
                                      <p:cBhvr>
                                        <p:cTn id="45"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8768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868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SWOT Analysis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800600"/>
          </a:xfrm>
        </p:spPr>
        <p:txBody>
          <a:bodyPr>
            <a:normAutofit lnSpcReduction="10000"/>
          </a:bodyPr>
          <a:lstStyle/>
          <a:p>
            <a:pPr algn="just">
              <a:lnSpc>
                <a:spcPct val="200000"/>
              </a:lnSpc>
            </a:pPr>
            <a:r>
              <a:rPr lang="en-US" sz="2600" dirty="0" smtClean="0">
                <a:latin typeface="Times New Roman" pitchFamily="18" charset="0"/>
                <a:cs typeface="Times New Roman" pitchFamily="18" charset="0"/>
              </a:rPr>
              <a:t>Future prospects for robotics use are divergent. They can be used in many fields such as health care, logistics, military, warehousing construction and aviation.</a:t>
            </a:r>
          </a:p>
          <a:p>
            <a:pPr algn="just">
              <a:lnSpc>
                <a:spcPct val="200000"/>
              </a:lnSpc>
            </a:pPr>
            <a:r>
              <a:rPr lang="en-US" sz="2600" dirty="0" smtClean="0">
                <a:latin typeface="Times New Roman" pitchFamily="18" charset="0"/>
                <a:cs typeface="Times New Roman" pitchFamily="18" charset="0"/>
              </a:rPr>
              <a:t>Applications of robotics are many and varied. They have grown in popularity and have gained a competitive market share.</a:t>
            </a:r>
            <a:endParaRPr lang="en-US" sz="2600" dirty="0">
              <a:latin typeface="Times New Roman" pitchFamily="18" charset="0"/>
              <a:cs typeface="Times New Roman" pitchFamily="18" charset="0"/>
            </a:endParaRPr>
          </a:p>
        </p:txBody>
      </p:sp>
      <p:sp>
        <p:nvSpPr>
          <p:cNvPr id="8" name="Rectangle 7"/>
          <p:cNvSpPr/>
          <p:nvPr/>
        </p:nvSpPr>
        <p:spPr>
          <a:xfrm>
            <a:off x="457200" y="1219200"/>
            <a:ext cx="8229600" cy="457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Times New Roman" pitchFamily="18" charset="0"/>
                <a:cs typeface="Times New Roman" pitchFamily="18" charset="0"/>
              </a:rPr>
              <a:t>Opportunities</a:t>
            </a:r>
            <a:endParaRPr lang="en-US" sz="2000" dirty="0" smtClean="0">
              <a:solidFill>
                <a:schemeClr val="tx1"/>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124200" y="6523037"/>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523355"/>
            <a:ext cx="2133600" cy="365125"/>
          </a:xfrm>
        </p:spPr>
        <p:txBody>
          <a:bodyPr/>
          <a:lstStyle/>
          <a:p>
            <a:fld id="{17D34CE3-9D37-4411-84B9-0BEFC2C675C6}" type="slidenum">
              <a:rPr lang="en-US" smtClean="0"/>
              <a:t>11</a:t>
            </a:fld>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 calcmode="lin" valueType="num">
                                      <p:cBhvr>
                                        <p:cTn id="26"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724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868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SWOT Analysis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724400"/>
          </a:xfrm>
        </p:spPr>
        <p:txBody>
          <a:bodyPr>
            <a:normAutofit fontScale="92500"/>
          </a:bodyPr>
          <a:lstStyle/>
          <a:p>
            <a:pPr>
              <a:lnSpc>
                <a:spcPct val="200000"/>
              </a:lnSpc>
              <a:buFont typeface="Wingdings" pitchFamily="2" charset="2"/>
              <a:buChar char="Ø"/>
            </a:pPr>
            <a:r>
              <a:rPr lang="en-US" sz="2600" dirty="0" smtClean="0">
                <a:latin typeface="Times New Roman" pitchFamily="18" charset="0"/>
                <a:cs typeface="Times New Roman" pitchFamily="18" charset="0"/>
              </a:rPr>
              <a:t>Public perception of robots can sometimes be negative making them not readily acceptable.</a:t>
            </a:r>
          </a:p>
          <a:p>
            <a:pPr>
              <a:lnSpc>
                <a:spcPct val="200000"/>
              </a:lnSpc>
              <a:buFont typeface="Wingdings" pitchFamily="2" charset="2"/>
              <a:buChar char="Ø"/>
            </a:pPr>
            <a:r>
              <a:rPr lang="en-US" sz="2600" dirty="0" smtClean="0">
                <a:latin typeface="Times New Roman" pitchFamily="18" charset="0"/>
                <a:cs typeface="Times New Roman" pitchFamily="18" charset="0"/>
              </a:rPr>
              <a:t>Robotics can and have replaced skilled labor and are therefore seen as threats to human labor.</a:t>
            </a:r>
          </a:p>
          <a:p>
            <a:pPr>
              <a:lnSpc>
                <a:spcPct val="200000"/>
              </a:lnSpc>
              <a:buFont typeface="Wingdings" pitchFamily="2" charset="2"/>
              <a:buChar char="Ø"/>
            </a:pPr>
            <a:r>
              <a:rPr lang="en-US" sz="2600" dirty="0" smtClean="0">
                <a:latin typeface="Times New Roman" pitchFamily="18" charset="0"/>
                <a:cs typeface="Times New Roman" pitchFamily="18" charset="0"/>
              </a:rPr>
              <a:t>Robots can be programmed and trained for use in questionable and unethical tasks; for instance warfare.</a:t>
            </a:r>
            <a:endParaRPr lang="en-US" sz="2600" dirty="0">
              <a:latin typeface="Times New Roman" pitchFamily="18" charset="0"/>
              <a:cs typeface="Times New Roman" pitchFamily="18" charset="0"/>
            </a:endParaRPr>
          </a:p>
        </p:txBody>
      </p:sp>
      <p:sp>
        <p:nvSpPr>
          <p:cNvPr id="8" name="Rectangle 7"/>
          <p:cNvSpPr/>
          <p:nvPr/>
        </p:nvSpPr>
        <p:spPr>
          <a:xfrm>
            <a:off x="457200" y="1219200"/>
            <a:ext cx="8229600" cy="4572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Times New Roman" pitchFamily="18" charset="0"/>
                <a:cs typeface="Times New Roman" pitchFamily="18" charset="0"/>
              </a:rPr>
              <a:t>Threat</a:t>
            </a:r>
            <a:r>
              <a:rPr lang="en-US" sz="2000" dirty="0" smtClean="0">
                <a:solidFill>
                  <a:schemeClr val="tx1"/>
                </a:solidFill>
                <a:latin typeface="Times New Roman" pitchFamily="18" charset="0"/>
                <a:cs typeface="Times New Roman" pitchFamily="18" charset="0"/>
              </a:rPr>
              <a:t>s</a:t>
            </a:r>
            <a:endParaRPr lang="en-US" sz="2000" dirty="0" smtClean="0">
              <a:solidFill>
                <a:schemeClr val="tx1"/>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124200" y="6477635"/>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492875"/>
            <a:ext cx="2133600" cy="365125"/>
          </a:xfrm>
        </p:spPr>
        <p:txBody>
          <a:bodyPr/>
          <a:lstStyle/>
          <a:p>
            <a:fld id="{17D34CE3-9D37-4411-84B9-0BEFC2C675C6}" type="slidenum">
              <a:rPr lang="en-US" smtClean="0"/>
              <a:t>12</a:t>
            </a:fld>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74726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868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Product Segment Lifecycle</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495800"/>
          </a:xfrm>
        </p:spPr>
        <p:txBody>
          <a:bodyPr>
            <a:normAutofit fontScale="92500" lnSpcReduction="10000"/>
          </a:bodyPr>
          <a:lstStyle/>
          <a:p>
            <a:pPr>
              <a:lnSpc>
                <a:spcPct val="200000"/>
              </a:lnSpc>
              <a:buFont typeface="Wingdings" pitchFamily="2" charset="2"/>
              <a:buChar char="Ø"/>
            </a:pPr>
            <a:r>
              <a:rPr lang="en-US" sz="2600" dirty="0" smtClean="0">
                <a:latin typeface="Times New Roman" pitchFamily="18" charset="0"/>
                <a:cs typeface="Times New Roman" pitchFamily="18" charset="0"/>
              </a:rPr>
              <a:t>Boston dynamics products are at the growth stage of the product lifecycle.</a:t>
            </a:r>
          </a:p>
          <a:p>
            <a:pPr>
              <a:lnSpc>
                <a:spcPct val="200000"/>
              </a:lnSpc>
              <a:buFont typeface="Wingdings" pitchFamily="2" charset="2"/>
              <a:buChar char="Ø"/>
            </a:pPr>
            <a:r>
              <a:rPr lang="en-US" sz="2600" dirty="0" smtClean="0">
                <a:latin typeface="Times New Roman" pitchFamily="18" charset="0"/>
                <a:cs typeface="Times New Roman" pitchFamily="18" charset="0"/>
              </a:rPr>
              <a:t>This can be seen from their new products launches and expansion of product lines for certain products.</a:t>
            </a:r>
          </a:p>
          <a:p>
            <a:pPr>
              <a:lnSpc>
                <a:spcPct val="200000"/>
              </a:lnSpc>
              <a:buFont typeface="Wingdings" pitchFamily="2" charset="2"/>
              <a:buChar char="Ø"/>
            </a:pPr>
            <a:r>
              <a:rPr lang="en-US" sz="2600" dirty="0" smtClean="0">
                <a:latin typeface="Times New Roman" pitchFamily="18" charset="0"/>
                <a:cs typeface="Times New Roman" pitchFamily="18" charset="0"/>
              </a:rPr>
              <a:t>They have also recently launched commercial sales for some of their products like SPOT.</a:t>
            </a:r>
          </a:p>
          <a:p>
            <a:endParaRPr lang="en-US" dirty="0"/>
          </a:p>
        </p:txBody>
      </p:sp>
      <p:sp>
        <p:nvSpPr>
          <p:cNvPr id="2" name="TextBox 1"/>
          <p:cNvSpPr txBox="1"/>
          <p:nvPr/>
        </p:nvSpPr>
        <p:spPr>
          <a:xfrm>
            <a:off x="5486400" y="6103620"/>
            <a:ext cx="2819400" cy="381000"/>
          </a:xfrm>
          <a:prstGeom prst="rect">
            <a:avLst/>
          </a:prstGeom>
          <a:noFill/>
        </p:spPr>
        <p:txBody>
          <a:bodyPr wrap="square" rtlCol="0">
            <a:spAutoFit/>
          </a:bodyPr>
          <a:lstStyle/>
          <a:p>
            <a:r>
              <a:rPr lang="en-US" dirty="0" smtClean="0"/>
              <a:t>{Boston Dynamics, 2020}</a:t>
            </a:r>
            <a:endParaRPr lang="en-US" dirty="0"/>
          </a:p>
        </p:txBody>
      </p:sp>
      <p:sp>
        <p:nvSpPr>
          <p:cNvPr id="3" name="Footer Placeholder 2"/>
          <p:cNvSpPr>
            <a:spLocks noGrp="1"/>
          </p:cNvSpPr>
          <p:nvPr>
            <p:ph type="ftr" sz="quarter" idx="11"/>
          </p:nvPr>
        </p:nvSpPr>
        <p:spPr>
          <a:xfrm>
            <a:off x="3124200" y="6454140"/>
            <a:ext cx="2895600" cy="365125"/>
          </a:xfrm>
        </p:spPr>
        <p:txBody>
          <a:bodyPr/>
          <a:lstStyle/>
          <a:p>
            <a:r>
              <a:rPr lang="en-US" dirty="0" smtClean="0"/>
              <a:t>Applied Marketing</a:t>
            </a:r>
            <a:endParaRPr lang="en-US" dirty="0"/>
          </a:p>
        </p:txBody>
      </p:sp>
      <p:sp>
        <p:nvSpPr>
          <p:cNvPr id="5" name="Slide Number Placeholder 4"/>
          <p:cNvSpPr>
            <a:spLocks noGrp="1"/>
          </p:cNvSpPr>
          <p:nvPr>
            <p:ph type="sldNum" sz="quarter" idx="12"/>
          </p:nvPr>
        </p:nvSpPr>
        <p:spPr>
          <a:xfrm>
            <a:off x="6553200" y="6484620"/>
            <a:ext cx="2133600" cy="365125"/>
          </a:xfrm>
        </p:spPr>
        <p:txBody>
          <a:bodyPr/>
          <a:lstStyle/>
          <a:p>
            <a:fld id="{17D34CE3-9D37-4411-84B9-0BEFC2C675C6}" type="slidenum">
              <a:rPr lang="en-US" smtClean="0"/>
              <a:t>13</a:t>
            </a:fld>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724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12493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Promotional/ Communications Strategy</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724400"/>
          </a:xfrm>
        </p:spPr>
        <p:txBody>
          <a:bodyPr>
            <a:normAutofit fontScale="92500" lnSpcReduction="20000"/>
          </a:bodyPr>
          <a:lstStyle/>
          <a:p>
            <a:pPr algn="just">
              <a:lnSpc>
                <a:spcPct val="150000"/>
              </a:lnSpc>
              <a:buFont typeface="Wingdings" pitchFamily="2" charset="2"/>
              <a:buChar char="Ø"/>
            </a:pPr>
            <a:r>
              <a:rPr lang="en-US" sz="2600" dirty="0" smtClean="0">
                <a:latin typeface="Times New Roman" pitchFamily="18" charset="0"/>
                <a:cs typeface="Times New Roman" pitchFamily="18" charset="0"/>
              </a:rPr>
              <a:t>The company uses both pull and push promotional strategies for their products.</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attend summits that are related to their firms operations such as the Robotics </a:t>
            </a:r>
            <a:r>
              <a:rPr lang="en-US" sz="2600" dirty="0">
                <a:latin typeface="Times New Roman" pitchFamily="18" charset="0"/>
                <a:cs typeface="Times New Roman" pitchFamily="18" charset="0"/>
              </a:rPr>
              <a:t>S</a:t>
            </a:r>
            <a:r>
              <a:rPr lang="en-US" sz="2600" dirty="0" smtClean="0">
                <a:latin typeface="Times New Roman" pitchFamily="18" charset="0"/>
                <a:cs typeface="Times New Roman" pitchFamily="18" charset="0"/>
              </a:rPr>
              <a:t>ummit, and Transform.</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promote their products on their website, and employ the use of social media platforms.</a:t>
            </a:r>
          </a:p>
          <a:p>
            <a:pPr algn="just">
              <a:lnSpc>
                <a:spcPct val="150000"/>
              </a:lnSpc>
              <a:buFont typeface="Wingdings" pitchFamily="2" charset="2"/>
              <a:buChar char="Ø"/>
            </a:pPr>
            <a:r>
              <a:rPr lang="en-US" sz="2600" dirty="0" smtClean="0">
                <a:latin typeface="Times New Roman" pitchFamily="18" charset="0"/>
                <a:cs typeface="Times New Roman" pitchFamily="18" charset="0"/>
              </a:rPr>
              <a:t>They have a resources center page on their website where they conduct webinars, blog posts, case studies and developer information</a:t>
            </a:r>
            <a:r>
              <a:rPr lang="en-US" sz="2600" dirty="0" smtClean="0"/>
              <a:t>.</a:t>
            </a:r>
            <a:endParaRPr lang="en-US" sz="2600" dirty="0"/>
          </a:p>
        </p:txBody>
      </p:sp>
      <p:sp>
        <p:nvSpPr>
          <p:cNvPr id="2" name="Footer Placeholder 1"/>
          <p:cNvSpPr>
            <a:spLocks noGrp="1"/>
          </p:cNvSpPr>
          <p:nvPr>
            <p:ph type="ftr" sz="quarter" idx="11"/>
          </p:nvPr>
        </p:nvSpPr>
        <p:spPr>
          <a:xfrm>
            <a:off x="3124200" y="6492875"/>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68440" y="6477000"/>
            <a:ext cx="2133600" cy="365125"/>
          </a:xfrm>
        </p:spPr>
        <p:txBody>
          <a:bodyPr/>
          <a:lstStyle/>
          <a:p>
            <a:fld id="{17D34CE3-9D37-4411-84B9-0BEFC2C675C6}" type="slidenum">
              <a:rPr lang="en-US" smtClean="0"/>
              <a:t>14</a:t>
            </a:fld>
            <a:endParaRPr lang="en-US" dirty="0"/>
          </a:p>
        </p:txBody>
      </p:sp>
      <p:sp>
        <p:nvSpPr>
          <p:cNvPr id="9" name="TextBox 8"/>
          <p:cNvSpPr txBox="1"/>
          <p:nvPr/>
        </p:nvSpPr>
        <p:spPr>
          <a:xfrm>
            <a:off x="5486400" y="6103620"/>
            <a:ext cx="2819400" cy="381000"/>
          </a:xfrm>
          <a:prstGeom prst="rect">
            <a:avLst/>
          </a:prstGeom>
          <a:noFill/>
        </p:spPr>
        <p:txBody>
          <a:bodyPr wrap="square" rtlCol="0">
            <a:spAutoFit/>
          </a:bodyPr>
          <a:lstStyle/>
          <a:p>
            <a:r>
              <a:rPr lang="en-US" dirty="0" smtClean="0"/>
              <a:t>{Boston Dynamics, 2020}</a:t>
            </a:r>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 calcmode="lin" valueType="num">
                                      <p:cBhvr>
                                        <p:cTn id="3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724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11731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Promotional/ Communications Strategy</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724400"/>
          </a:xfrm>
        </p:spPr>
        <p:txBody>
          <a:bodyPr>
            <a:normAutofit fontScale="92500" lnSpcReduction="10000"/>
          </a:bodyPr>
          <a:lstStyle/>
          <a:p>
            <a:pPr algn="just">
              <a:lnSpc>
                <a:spcPct val="200000"/>
              </a:lnSpc>
              <a:buFont typeface="Wingdings" pitchFamily="2" charset="2"/>
              <a:buChar char="Ø"/>
            </a:pPr>
            <a:r>
              <a:rPr lang="en-US" sz="2600" dirty="0" smtClean="0">
                <a:latin typeface="Times New Roman" pitchFamily="18" charset="0"/>
                <a:cs typeface="Times New Roman" pitchFamily="18" charset="0"/>
              </a:rPr>
              <a:t>In communications the company uses social media platforms, </a:t>
            </a:r>
          </a:p>
          <a:p>
            <a:pPr algn="just">
              <a:lnSpc>
                <a:spcPct val="200000"/>
              </a:lnSpc>
              <a:buFont typeface="Wingdings" pitchFamily="2" charset="2"/>
              <a:buChar char="Ø"/>
            </a:pPr>
            <a:r>
              <a:rPr lang="en-US" sz="2600" dirty="0">
                <a:latin typeface="Times New Roman" pitchFamily="18" charset="0"/>
                <a:cs typeface="Times New Roman" pitchFamily="18" charset="0"/>
              </a:rPr>
              <a:t>T</a:t>
            </a:r>
            <a:r>
              <a:rPr lang="en-US" sz="2600" dirty="0" smtClean="0">
                <a:latin typeface="Times New Roman" pitchFamily="18" charset="0"/>
                <a:cs typeface="Times New Roman" pitchFamily="18" charset="0"/>
              </a:rPr>
              <a:t>he company’s website,</a:t>
            </a:r>
          </a:p>
          <a:p>
            <a:pPr algn="just">
              <a:lnSpc>
                <a:spcPct val="200000"/>
              </a:lnSpc>
              <a:buFont typeface="Wingdings" pitchFamily="2" charset="2"/>
              <a:buChar char="Ø"/>
            </a:pPr>
            <a:r>
              <a:rPr lang="en-US" sz="2600" dirty="0" smtClean="0">
                <a:latin typeface="Times New Roman" pitchFamily="18" charset="0"/>
                <a:cs typeface="Times New Roman" pitchFamily="18" charset="0"/>
              </a:rPr>
              <a:t> Print media outlets related to their business </a:t>
            </a:r>
          </a:p>
          <a:p>
            <a:pPr algn="just">
              <a:lnSpc>
                <a:spcPct val="200000"/>
              </a:lnSpc>
              <a:buFont typeface="Wingdings" pitchFamily="2" charset="2"/>
              <a:buChar char="Ø"/>
            </a:pPr>
            <a:r>
              <a:rPr lang="en-US" sz="2600" dirty="0" smtClean="0">
                <a:latin typeface="Times New Roman" pitchFamily="18" charset="0"/>
                <a:cs typeface="Times New Roman" pitchFamily="18" charset="0"/>
              </a:rPr>
              <a:t>For instance tech crunch, tech radar or </a:t>
            </a:r>
          </a:p>
          <a:p>
            <a:pPr algn="just">
              <a:lnSpc>
                <a:spcPct val="200000"/>
              </a:lnSpc>
              <a:buFont typeface="Wingdings" pitchFamily="2" charset="2"/>
              <a:buChar char="Ø"/>
            </a:pPr>
            <a:r>
              <a:rPr lang="en-US" sz="2600" dirty="0" smtClean="0">
                <a:latin typeface="Times New Roman" pitchFamily="18" charset="0"/>
                <a:cs typeface="Times New Roman" pitchFamily="18" charset="0"/>
              </a:rPr>
              <a:t>Print media for general readership such as the guardian, daily mail.</a:t>
            </a:r>
          </a:p>
          <a:p>
            <a:pPr marL="0" indent="0">
              <a:buNone/>
            </a:pPr>
            <a:endParaRPr lang="en-US" dirty="0"/>
          </a:p>
        </p:txBody>
      </p:sp>
      <p:sp>
        <p:nvSpPr>
          <p:cNvPr id="2" name="Footer Placeholder 1"/>
          <p:cNvSpPr>
            <a:spLocks noGrp="1"/>
          </p:cNvSpPr>
          <p:nvPr>
            <p:ph type="ftr" sz="quarter" idx="11"/>
          </p:nvPr>
        </p:nvSpPr>
        <p:spPr>
          <a:xfrm>
            <a:off x="3124200" y="6477000"/>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477000"/>
            <a:ext cx="2133600" cy="365125"/>
          </a:xfrm>
        </p:spPr>
        <p:txBody>
          <a:bodyPr/>
          <a:lstStyle/>
          <a:p>
            <a:fld id="{17D34CE3-9D37-4411-84B9-0BEFC2C675C6}" type="slidenum">
              <a:rPr lang="en-US" smtClean="0"/>
              <a:t>15</a:t>
            </a:fld>
            <a:endParaRPr lang="en-US" dirty="0"/>
          </a:p>
        </p:txBody>
      </p:sp>
      <p:sp>
        <p:nvSpPr>
          <p:cNvPr id="9" name="TextBox 8"/>
          <p:cNvSpPr txBox="1"/>
          <p:nvPr/>
        </p:nvSpPr>
        <p:spPr>
          <a:xfrm>
            <a:off x="5486400" y="6103620"/>
            <a:ext cx="2819400" cy="381000"/>
          </a:xfrm>
          <a:prstGeom prst="rect">
            <a:avLst/>
          </a:prstGeom>
          <a:noFill/>
        </p:spPr>
        <p:txBody>
          <a:bodyPr wrap="square" rtlCol="0">
            <a:spAutoFit/>
          </a:bodyPr>
          <a:lstStyle/>
          <a:p>
            <a:r>
              <a:rPr lang="en-US" dirty="0" smtClean="0"/>
              <a:t>{Boston Dynamics, 2020}</a:t>
            </a:r>
            <a:endParaRPr lang="en-US" dirty="0"/>
          </a:p>
        </p:txBody>
      </p:sp>
    </p:spTree>
    <p:extLst>
      <p:ext uri="{BB962C8B-B14F-4D97-AF65-F5344CB8AC3E}">
        <p14:creationId xmlns:p14="http://schemas.microsoft.com/office/powerpoint/2010/main" val="45768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8006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11731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Media Outlets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953000"/>
          </a:xfrm>
        </p:spPr>
        <p:txBody>
          <a:bodyPr>
            <a:normAutofit/>
          </a:bodyPr>
          <a:lstStyle/>
          <a:p>
            <a:pPr algn="just">
              <a:buFont typeface="Wingdings" pitchFamily="2" charset="2"/>
              <a:buChar char="Ø"/>
            </a:pPr>
            <a:r>
              <a:rPr lang="en-US" sz="2600" dirty="0" smtClean="0">
                <a:latin typeface="Times New Roman" pitchFamily="18" charset="0"/>
                <a:cs typeface="Times New Roman" pitchFamily="18" charset="0"/>
              </a:rPr>
              <a:t>They are present in digital media platforms such as social medial platforms like</a:t>
            </a:r>
          </a:p>
          <a:p>
            <a:pPr algn="just">
              <a:buFont typeface="Wingdings" pitchFamily="2" charset="2"/>
              <a:buChar char="§"/>
            </a:pPr>
            <a:r>
              <a:rPr lang="en-US" sz="2600" dirty="0" smtClean="0">
                <a:latin typeface="Times New Roman" pitchFamily="18" charset="0"/>
                <a:cs typeface="Times New Roman" pitchFamily="18" charset="0"/>
              </a:rPr>
              <a:t> LinkedIn, </a:t>
            </a:r>
          </a:p>
          <a:p>
            <a:pPr algn="just">
              <a:buFont typeface="Wingdings" pitchFamily="2" charset="2"/>
              <a:buChar char="§"/>
            </a:pPr>
            <a:r>
              <a:rPr lang="en-US" sz="2600" dirty="0" smtClean="0">
                <a:latin typeface="Times New Roman" pitchFamily="18" charset="0"/>
                <a:cs typeface="Times New Roman" pitchFamily="18" charset="0"/>
              </a:rPr>
              <a:t>YouTube, </a:t>
            </a:r>
          </a:p>
          <a:p>
            <a:pPr algn="just">
              <a:buFont typeface="Wingdings" pitchFamily="2" charset="2"/>
              <a:buChar char="§"/>
            </a:pPr>
            <a:r>
              <a:rPr lang="en-US" sz="2600" dirty="0" err="1" smtClean="0">
                <a:latin typeface="Times New Roman" pitchFamily="18" charset="0"/>
                <a:cs typeface="Times New Roman" pitchFamily="18" charset="0"/>
              </a:rPr>
              <a:t>Instagram</a:t>
            </a:r>
            <a:r>
              <a:rPr lang="en-US" sz="2600" dirty="0" smtClean="0">
                <a:latin typeface="Times New Roman" pitchFamily="18" charset="0"/>
                <a:cs typeface="Times New Roman" pitchFamily="18" charset="0"/>
              </a:rPr>
              <a:t>, </a:t>
            </a:r>
          </a:p>
          <a:p>
            <a:pPr algn="just">
              <a:buFont typeface="Wingdings" pitchFamily="2" charset="2"/>
              <a:buChar char="§"/>
            </a:pPr>
            <a:r>
              <a:rPr lang="en-US" sz="2600" dirty="0" smtClean="0">
                <a:latin typeface="Times New Roman" pitchFamily="18" charset="0"/>
                <a:cs typeface="Times New Roman" pitchFamily="18" charset="0"/>
              </a:rPr>
              <a:t>Facebook </a:t>
            </a:r>
          </a:p>
          <a:p>
            <a:pPr algn="just">
              <a:buFont typeface="Wingdings" pitchFamily="2" charset="2"/>
              <a:buChar char="§"/>
            </a:pPr>
            <a:r>
              <a:rPr lang="en-US" sz="2600" dirty="0" smtClean="0">
                <a:latin typeface="Times New Roman" pitchFamily="18" charset="0"/>
                <a:cs typeface="Times New Roman" pitchFamily="18" charset="0"/>
              </a:rPr>
              <a:t>Twitter, and </a:t>
            </a:r>
          </a:p>
          <a:p>
            <a:pPr algn="just">
              <a:buFont typeface="Wingdings" pitchFamily="2" charset="2"/>
              <a:buChar char="§"/>
            </a:pPr>
            <a:r>
              <a:rPr lang="en-US" sz="2600" dirty="0" smtClean="0">
                <a:latin typeface="Times New Roman" pitchFamily="18" charset="0"/>
                <a:cs typeface="Times New Roman" pitchFamily="18" charset="0"/>
              </a:rPr>
              <a:t>Online news media such as Tech Radar and Tech Crunch.</a:t>
            </a:r>
          </a:p>
          <a:p>
            <a:pPr algn="just">
              <a:buFont typeface="Wingdings" pitchFamily="2" charset="2"/>
              <a:buChar char="Ø"/>
            </a:pPr>
            <a:r>
              <a:rPr lang="en-US" sz="2600" dirty="0" smtClean="0">
                <a:latin typeface="Times New Roman" pitchFamily="18" charset="0"/>
                <a:cs typeface="Times New Roman" pitchFamily="18" charset="0"/>
              </a:rPr>
              <a:t>They also use print media such as The Guardian, Daily Mail, New York Times.</a:t>
            </a:r>
            <a:endParaRPr lang="en-US" sz="2600" dirty="0">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124200" y="6492875"/>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553200"/>
            <a:ext cx="2133600" cy="365125"/>
          </a:xfrm>
        </p:spPr>
        <p:txBody>
          <a:bodyPr/>
          <a:lstStyle/>
          <a:p>
            <a:fld id="{17D34CE3-9D37-4411-84B9-0BEFC2C675C6}" type="slidenum">
              <a:rPr lang="en-US" smtClean="0"/>
              <a:t>16</a:t>
            </a:fld>
            <a:endParaRPr lang="en-US" dirty="0"/>
          </a:p>
        </p:txBody>
      </p:sp>
    </p:spTree>
    <p:extLst>
      <p:ext uri="{BB962C8B-B14F-4D97-AF65-F5344CB8AC3E}">
        <p14:creationId xmlns:p14="http://schemas.microsoft.com/office/powerpoint/2010/main" val="180001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 calcmode="lin" valueType="num">
                                      <p:cBhvr>
                                        <p:cTn id="3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 calcmode="lin" valueType="num">
                                      <p:cBhvr>
                                        <p:cTn id="40"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6">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 calcmode="lin" valueType="num">
                                      <p:cBhvr>
                                        <p:cTn id="47"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6">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 calcmode="lin" valueType="num">
                                      <p:cBhvr>
                                        <p:cTn id="54"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6">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6">
                                            <p:txEl>
                                              <p:pRg st="7" end="7"/>
                                            </p:txEl>
                                          </p:spTgt>
                                        </p:tgtEl>
                                        <p:attrNameLst>
                                          <p:attrName>style.visibility</p:attrName>
                                        </p:attrNameLst>
                                      </p:cBhvr>
                                      <p:to>
                                        <p:strVal val="visible"/>
                                      </p:to>
                                    </p:set>
                                    <p:anim calcmode="lin" valueType="num">
                                      <p:cBhvr>
                                        <p:cTn id="61" dur="500" fill="hold"/>
                                        <p:tgtEl>
                                          <p:spTgt spid="6">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6">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752600"/>
            <a:ext cx="8229600" cy="4724400"/>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457200" y="274638"/>
            <a:ext cx="8229600" cy="1173162"/>
          </a:xfrm>
          <a:prstGeom prst="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6" name="Content Placeholder 5"/>
          <p:cNvSpPr>
            <a:spLocks noGrp="1"/>
          </p:cNvSpPr>
          <p:nvPr>
            <p:ph idx="1"/>
          </p:nvPr>
        </p:nvSpPr>
        <p:spPr>
          <a:xfrm>
            <a:off x="457200" y="1752600"/>
            <a:ext cx="8229600" cy="4953000"/>
          </a:xfrm>
        </p:spPr>
        <p:txBody>
          <a:bodyPr>
            <a:normAutofit fontScale="55000" lnSpcReduction="20000"/>
          </a:bodyPr>
          <a:lstStyle/>
          <a:p>
            <a:pPr marL="457200" indent="-457200" algn="just">
              <a:lnSpc>
                <a:spcPct val="120000"/>
              </a:lnSpc>
              <a:buNone/>
            </a:pPr>
            <a:r>
              <a:rPr lang="en-US" sz="3600" dirty="0" smtClean="0">
                <a:latin typeface="Times New Roman" pitchFamily="18" charset="0"/>
                <a:cs typeface="Times New Roman" pitchFamily="18" charset="0"/>
              </a:rPr>
              <a:t>Bloomberg L.P, 2020. </a:t>
            </a:r>
            <a:r>
              <a:rPr lang="en-US" sz="3600" u="sng" dirty="0">
                <a:latin typeface="Times New Roman" pitchFamily="18" charset="0"/>
                <a:cs typeface="Times New Roman" pitchFamily="18" charset="0"/>
                <a:hlinkClick r:id="rId2"/>
              </a:rPr>
              <a:t>"Hyundai Motor to buy controlling stake in U.S. robot firm from </a:t>
            </a:r>
            <a:r>
              <a:rPr lang="en-US" sz="3600" u="sng" dirty="0" err="1" smtClean="0">
                <a:latin typeface="Times New Roman" pitchFamily="18" charset="0"/>
                <a:cs typeface="Times New Roman" pitchFamily="18" charset="0"/>
                <a:hlinkClick r:id="rId2"/>
              </a:rPr>
              <a:t>SoftBank</a:t>
            </a:r>
            <a:r>
              <a:rPr lang="en-US" sz="3600" u="sng" dirty="0" smtClean="0">
                <a:latin typeface="Times New Roman" pitchFamily="18" charset="0"/>
                <a:cs typeface="Times New Roman" pitchFamily="18" charset="0"/>
                <a:hlinkClick r:id="rId2"/>
              </a:rPr>
              <a:t>“</a:t>
            </a:r>
            <a:r>
              <a:rPr lang="en-US" sz="3600" u="sng" dirty="0" smtClean="0">
                <a:latin typeface="Times New Roman" pitchFamily="18" charset="0"/>
                <a:cs typeface="Times New Roman" pitchFamily="18" charset="0"/>
              </a:rPr>
              <a:t>.  https://Bloomberg.com</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rPr>
              <a:t>Boston Dynamics, 2020 </a:t>
            </a:r>
            <a:r>
              <a:rPr lang="en-US" sz="3600" dirty="0" smtClean="0">
                <a:latin typeface="Times New Roman" pitchFamily="18" charset="0"/>
                <a:cs typeface="Times New Roman" pitchFamily="18" charset="0"/>
                <a:hlinkClick r:id="rId3"/>
              </a:rPr>
              <a:t>https://www.bostondynamics.com/products</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rPr>
              <a:t>Boston Dynamics, 2020. </a:t>
            </a:r>
            <a:r>
              <a:rPr lang="en-US" sz="3600" dirty="0" smtClean="0">
                <a:latin typeface="Times New Roman" pitchFamily="18" charset="0"/>
                <a:cs typeface="Times New Roman" pitchFamily="18" charset="0"/>
                <a:hlinkClick r:id="rId4"/>
              </a:rPr>
              <a:t>https://www.bostondynamics.com/resources/webinars</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hlinkClick r:id="rId5"/>
              </a:rPr>
              <a:t>https://clearpathrobotics.com/</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hlinkClick r:id="rId6"/>
              </a:rPr>
              <a:t>https://fetchrobotics.com</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rPr>
              <a:t>https://sarcosrobotics.com</a:t>
            </a:r>
          </a:p>
          <a:p>
            <a:pPr marL="457200" indent="-457200" algn="just">
              <a:lnSpc>
                <a:spcPct val="120000"/>
              </a:lnSpc>
              <a:buNone/>
            </a:pPr>
            <a:r>
              <a:rPr lang="en-US" sz="3600" u="sng" dirty="0" smtClean="0">
                <a:latin typeface="Times New Roman" pitchFamily="18" charset="0"/>
                <a:cs typeface="Times New Roman" pitchFamily="18" charset="0"/>
                <a:hlinkClick r:id="rId2"/>
              </a:rPr>
              <a:t>Hyundai Motor to buy controlling stake in U.S. robot firm from </a:t>
            </a:r>
            <a:r>
              <a:rPr lang="en-US" sz="3600" u="sng" dirty="0" err="1" smtClean="0">
                <a:latin typeface="Times New Roman" pitchFamily="18" charset="0"/>
                <a:cs typeface="Times New Roman" pitchFamily="18" charset="0"/>
                <a:hlinkClick r:id="rId2"/>
              </a:rPr>
              <a:t>SoftBank</a:t>
            </a:r>
            <a:r>
              <a:rPr lang="en-US" sz="3600" u="sng" dirty="0" smtClean="0">
                <a:latin typeface="Times New Roman" pitchFamily="18" charset="0"/>
                <a:cs typeface="Times New Roman" pitchFamily="18" charset="0"/>
                <a:hlinkClick r:id="rId2"/>
              </a:rPr>
              <a:t>"</a:t>
            </a:r>
            <a:r>
              <a:rPr lang="en-US" sz="3600" dirty="0" smtClean="0">
                <a:latin typeface="Times New Roman" pitchFamily="18" charset="0"/>
                <a:cs typeface="Times New Roman" pitchFamily="18" charset="0"/>
              </a:rPr>
              <a:t>. Roadshow. </a:t>
            </a:r>
            <a:r>
              <a:rPr lang="en-US" sz="3600" dirty="0" smtClean="0">
                <a:latin typeface="Times New Roman" pitchFamily="18" charset="0"/>
                <a:cs typeface="Times New Roman" pitchFamily="18" charset="0"/>
                <a:hlinkClick r:id="rId7" tooltip="Reuters"/>
              </a:rPr>
              <a:t>Reuters</a:t>
            </a:r>
            <a:r>
              <a:rPr lang="en-US" sz="3600" dirty="0" smtClean="0">
                <a:latin typeface="Times New Roman" pitchFamily="18" charset="0"/>
                <a:cs typeface="Times New Roman" pitchFamily="18" charset="0"/>
              </a:rPr>
              <a:t>. Retrieved December 10, 2020.</a:t>
            </a:r>
          </a:p>
          <a:p>
            <a:pPr marL="457200" indent="-457200" algn="just">
              <a:lnSpc>
                <a:spcPct val="120000"/>
              </a:lnSpc>
              <a:buNone/>
            </a:pPr>
            <a:r>
              <a:rPr lang="en-US" sz="3600" dirty="0" err="1">
                <a:latin typeface="Times New Roman" pitchFamily="18" charset="0"/>
                <a:cs typeface="Times New Roman" pitchFamily="18" charset="0"/>
              </a:rPr>
              <a:t>Mesly</a:t>
            </a:r>
            <a:r>
              <a:rPr lang="en-US" sz="3600" dirty="0">
                <a:latin typeface="Times New Roman" pitchFamily="18" charset="0"/>
                <a:cs typeface="Times New Roman" pitchFamily="18" charset="0"/>
              </a:rPr>
              <a:t>, Olivier (2017). Project feasibility – Tools for uncovering points of vulnerability. New York, </a:t>
            </a:r>
            <a:r>
              <a:rPr lang="en-US" sz="3600" dirty="0" err="1">
                <a:latin typeface="Times New Roman" pitchFamily="18" charset="0"/>
                <a:cs typeface="Times New Roman" pitchFamily="18" charset="0"/>
              </a:rPr>
              <a:t>NY:Taylor</a:t>
            </a:r>
            <a:r>
              <a:rPr lang="en-US" sz="3600" dirty="0">
                <a:latin typeface="Times New Roman" pitchFamily="18" charset="0"/>
                <a:cs typeface="Times New Roman" pitchFamily="18" charset="0"/>
              </a:rPr>
              <a:t> and Francis, CRC </a:t>
            </a:r>
            <a:r>
              <a:rPr lang="en-US" sz="3600" dirty="0" smtClean="0">
                <a:latin typeface="Times New Roman" pitchFamily="18" charset="0"/>
                <a:cs typeface="Times New Roman" pitchFamily="18" charset="0"/>
              </a:rPr>
              <a:t>Press</a:t>
            </a:r>
            <a:r>
              <a:rPr lang="en-US" sz="3600" dirty="0">
                <a:latin typeface="Times New Roman" pitchFamily="18" charset="0"/>
                <a:cs typeface="Times New Roman" pitchFamily="18" charset="0"/>
              </a:rPr>
              <a:t>.</a:t>
            </a:r>
            <a:endParaRPr lang="en-US" sz="3600" dirty="0" smtClean="0">
              <a:latin typeface="Times New Roman" pitchFamily="18" charset="0"/>
              <a:cs typeface="Times New Roman" pitchFamily="18" charset="0"/>
            </a:endParaRPr>
          </a:p>
          <a:p>
            <a:pPr marL="457200" indent="-457200" algn="just">
              <a:lnSpc>
                <a:spcPct val="120000"/>
              </a:lnSpc>
              <a:buNone/>
            </a:pPr>
            <a:r>
              <a:rPr lang="en-US" sz="3600" dirty="0" smtClean="0">
                <a:latin typeface="Times New Roman" pitchFamily="18" charset="0"/>
                <a:cs typeface="Times New Roman" pitchFamily="18" charset="0"/>
              </a:rPr>
              <a:t>Peter </a:t>
            </a:r>
            <a:r>
              <a:rPr lang="en-US" sz="3600" dirty="0">
                <a:latin typeface="Times New Roman" pitchFamily="18" charset="0"/>
                <a:cs typeface="Times New Roman" pitchFamily="18" charset="0"/>
              </a:rPr>
              <a:t>M </a:t>
            </a:r>
            <a:r>
              <a:rPr lang="en-US" sz="3600" dirty="0" err="1">
                <a:latin typeface="Times New Roman" pitchFamily="18" charset="0"/>
                <a:cs typeface="Times New Roman" pitchFamily="18" charset="0"/>
              </a:rPr>
              <a:t>Asaro</a:t>
            </a:r>
            <a:r>
              <a:rPr lang="en-US" sz="3600" dirty="0">
                <a:latin typeface="Times New Roman" pitchFamily="18" charset="0"/>
                <a:cs typeface="Times New Roman" pitchFamily="18" charset="0"/>
              </a:rPr>
              <a:t>. 2007. Robots and responsibility from a </a:t>
            </a:r>
            <a:r>
              <a:rPr lang="en-US" sz="3600" dirty="0" smtClean="0">
                <a:latin typeface="Times New Roman" pitchFamily="18" charset="0"/>
                <a:cs typeface="Times New Roman" pitchFamily="18" charset="0"/>
              </a:rPr>
              <a:t>legal </a:t>
            </a:r>
            <a:r>
              <a:rPr lang="en-US" sz="3600" dirty="0">
                <a:latin typeface="Times New Roman" pitchFamily="18" charset="0"/>
                <a:cs typeface="Times New Roman" pitchFamily="18" charset="0"/>
              </a:rPr>
              <a:t>perspective</a:t>
            </a:r>
            <a:r>
              <a:rPr lang="en-US" sz="3600" dirty="0" smtClean="0">
                <a:latin typeface="Times New Roman" pitchFamily="18" charset="0"/>
                <a:cs typeface="Times New Roman" pitchFamily="18" charset="0"/>
              </a:rPr>
              <a:t>.</a:t>
            </a:r>
          </a:p>
          <a:p>
            <a:pPr marL="457200" indent="-457200" algn="just">
              <a:lnSpc>
                <a:spcPct val="120000"/>
              </a:lnSpc>
              <a:buNone/>
            </a:pPr>
            <a:r>
              <a:rPr lang="en-US" sz="3600" dirty="0" err="1" smtClean="0">
                <a:latin typeface="Times New Roman" pitchFamily="18" charset="0"/>
                <a:cs typeface="Times New Roman" pitchFamily="18" charset="0"/>
              </a:rPr>
              <a:t>TechStory</a:t>
            </a:r>
            <a:r>
              <a:rPr lang="en-US" sz="3600" dirty="0" smtClean="0">
                <a:latin typeface="Times New Roman" pitchFamily="18" charset="0"/>
                <a:cs typeface="Times New Roman" pitchFamily="18" charset="0"/>
              </a:rPr>
              <a:t>, 2018. </a:t>
            </a:r>
            <a:r>
              <a:rPr lang="en-US" sz="3600" dirty="0">
                <a:latin typeface="Times New Roman" pitchFamily="18" charset="0"/>
                <a:cs typeface="Times New Roman" pitchFamily="18" charset="0"/>
              </a:rPr>
              <a:t>The complete story of the company that has redefined what robots can </a:t>
            </a:r>
            <a:r>
              <a:rPr lang="en-US" sz="3600" dirty="0" smtClean="0">
                <a:latin typeface="Times New Roman" pitchFamily="18" charset="0"/>
                <a:cs typeface="Times New Roman" pitchFamily="18" charset="0"/>
              </a:rPr>
              <a:t>do. https://techstory.in/the-boston-dynamics-story/</a:t>
            </a:r>
            <a:endParaRPr lang="en-US" sz="3600" b="1" dirty="0">
              <a:latin typeface="Times New Roman" pitchFamily="18" charset="0"/>
              <a:cs typeface="Times New Roman" pitchFamily="18" charset="0"/>
            </a:endParaRPr>
          </a:p>
          <a:p>
            <a:pPr marL="457200" indent="-457200" algn="just">
              <a:buNone/>
            </a:pPr>
            <a:endParaRPr lang="en-US" dirty="0" smtClean="0">
              <a:latin typeface="Times New Roman" pitchFamily="18" charset="0"/>
              <a:cs typeface="Times New Roman" pitchFamily="18" charset="0"/>
            </a:endParaRPr>
          </a:p>
          <a:p>
            <a:pPr marL="457200" indent="-457200">
              <a:buNone/>
            </a:pPr>
            <a:endParaRPr lang="en-US" dirty="0" smtClean="0">
              <a:latin typeface="Times New Roman" pitchFamily="18" charset="0"/>
              <a:cs typeface="Times New Roman" pitchFamily="18" charset="0"/>
            </a:endParaRPr>
          </a:p>
          <a:p>
            <a:pPr marL="457200" indent="-457200">
              <a:buNone/>
            </a:pPr>
            <a:endParaRPr lang="en-US"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a:xfrm>
            <a:off x="3124200" y="6492875"/>
            <a:ext cx="2895600" cy="365125"/>
          </a:xfrm>
        </p:spPr>
        <p:txBody>
          <a:bodyPr/>
          <a:lstStyle/>
          <a:p>
            <a:r>
              <a:rPr lang="en-US" dirty="0" smtClean="0"/>
              <a:t>Applied Marketing</a:t>
            </a:r>
            <a:endParaRPr lang="en-US" dirty="0"/>
          </a:p>
        </p:txBody>
      </p:sp>
      <p:sp>
        <p:nvSpPr>
          <p:cNvPr id="3" name="Slide Number Placeholder 2"/>
          <p:cNvSpPr>
            <a:spLocks noGrp="1"/>
          </p:cNvSpPr>
          <p:nvPr>
            <p:ph type="sldNum" sz="quarter" idx="12"/>
          </p:nvPr>
        </p:nvSpPr>
        <p:spPr>
          <a:xfrm>
            <a:off x="6553200" y="6492875"/>
            <a:ext cx="2133600" cy="365125"/>
          </a:xfrm>
        </p:spPr>
        <p:txBody>
          <a:bodyPr/>
          <a:lstStyle/>
          <a:p>
            <a:fld id="{17D34CE3-9D37-4411-84B9-0BEFC2C675C6}" type="slidenum">
              <a:rPr lang="en-US" smtClean="0"/>
              <a:t>17</a:t>
            </a:fld>
            <a:endParaRPr lang="en-US" dirty="0"/>
          </a:p>
        </p:txBody>
      </p:sp>
    </p:spTree>
    <p:extLst>
      <p:ext uri="{BB962C8B-B14F-4D97-AF65-F5344CB8AC3E}">
        <p14:creationId xmlns:p14="http://schemas.microsoft.com/office/powerpoint/2010/main" val="3491067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1396</TotalTime>
  <Words>2114</Words>
  <Application>Microsoft Office PowerPoint</Application>
  <PresentationFormat>On-screen Show (4:3)</PresentationFormat>
  <Paragraphs>212</Paragraphs>
  <Slides>17</Slides>
  <Notes>12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APPLIED MARKETING</vt:lpstr>
      <vt:lpstr>Preview</vt:lpstr>
      <vt:lpstr>Introduction</vt:lpstr>
      <vt:lpstr>Industry</vt:lpstr>
      <vt:lpstr>Target Markets</vt:lpstr>
      <vt:lpstr>Competitors</vt:lpstr>
      <vt:lpstr>Product</vt:lpstr>
      <vt:lpstr>Product</vt:lpstr>
      <vt:lpstr>SWOT Analysis</vt:lpstr>
      <vt:lpstr>SWOT Analysis</vt:lpstr>
      <vt:lpstr>SWOT Analysis</vt:lpstr>
      <vt:lpstr>SWOT Analysis</vt:lpstr>
      <vt:lpstr>Product Segment Lifecycle</vt:lpstr>
      <vt:lpstr>Promotional/ Communications Strategy</vt:lpstr>
      <vt:lpstr>Promotional/ Communications Strategy</vt:lpstr>
      <vt:lpstr>Media Outlets</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dc:title>
  <dc:creator>geoffrey njuguna</dc:creator>
  <cp:lastModifiedBy>geoffrey njuguna</cp:lastModifiedBy>
  <cp:revision>41</cp:revision>
  <dcterms:created xsi:type="dcterms:W3CDTF">2021-08-11T20:53:46Z</dcterms:created>
  <dcterms:modified xsi:type="dcterms:W3CDTF">2021-08-12T20:10:41Z</dcterms:modified>
</cp:coreProperties>
</file>