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68" r:id="rId3"/>
    <p:sldId id="257" r:id="rId4"/>
    <p:sldId id="258" r:id="rId5"/>
    <p:sldId id="259" r:id="rId6"/>
    <p:sldId id="260" r:id="rId7"/>
    <p:sldId id="261" r:id="rId8"/>
    <p:sldId id="262" r:id="rId9"/>
    <p:sldId id="263" r:id="rId10"/>
    <p:sldId id="264"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763" autoAdjust="0"/>
  </p:normalViewPr>
  <p:slideViewPr>
    <p:cSldViewPr snapToGrid="0">
      <p:cViewPr varScale="1">
        <p:scale>
          <a:sx n="56" d="100"/>
          <a:sy n="56" d="100"/>
        </p:scale>
        <p:origin x="12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0898DE-8692-41FE-AF89-7D2C8A357002}" type="datetimeFigureOut">
              <a:rPr lang="en-US" smtClean="0"/>
              <a:t>8/11/2021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121401-1215-4F4E-8571-C5A38522F328}" type="slidenum">
              <a:rPr lang="en-US" smtClean="0"/>
              <a:t>‹#›</a:t>
            </a:fld>
            <a:endParaRPr lang="en-US" dirty="0"/>
          </a:p>
        </p:txBody>
      </p:sp>
    </p:spTree>
    <p:extLst>
      <p:ext uri="{BB962C8B-B14F-4D97-AF65-F5344CB8AC3E}">
        <p14:creationId xmlns:p14="http://schemas.microsoft.com/office/powerpoint/2010/main" val="2702769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project outlines how Fiat Chrysler is going to diversify</a:t>
            </a:r>
            <a:r>
              <a:rPr lang="en-US" baseline="0" dirty="0" smtClean="0"/>
              <a:t> its business portfolio to bolster its revenues and financial performance. The automaker is considering venturing into the aircraft design and engine manufacturing. The decline in automobile sales in the United States has necessitated Fiat Chrysler to invest in new the industry to widen its revenue sources. The company focuses on partnering with Archer Aviation to realize this quest </a:t>
            </a:r>
            <a:endParaRPr lang="en-US" dirty="0"/>
          </a:p>
        </p:txBody>
      </p:sp>
      <p:sp>
        <p:nvSpPr>
          <p:cNvPr id="4" name="Slide Number Placeholder 3"/>
          <p:cNvSpPr>
            <a:spLocks noGrp="1"/>
          </p:cNvSpPr>
          <p:nvPr>
            <p:ph type="sldNum" sz="quarter" idx="10"/>
          </p:nvPr>
        </p:nvSpPr>
        <p:spPr/>
        <p:txBody>
          <a:bodyPr/>
          <a:lstStyle/>
          <a:p>
            <a:fld id="{03121401-1215-4F4E-8571-C5A38522F328}" type="slidenum">
              <a:rPr lang="en-US" smtClean="0"/>
              <a:t>2</a:t>
            </a:fld>
            <a:endParaRPr lang="en-US" dirty="0"/>
          </a:p>
        </p:txBody>
      </p:sp>
    </p:spTree>
    <p:extLst>
      <p:ext uri="{BB962C8B-B14F-4D97-AF65-F5344CB8AC3E}">
        <p14:creationId xmlns:p14="http://schemas.microsoft.com/office/powerpoint/2010/main" val="2629207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Following the decline in automobile</a:t>
            </a:r>
            <a:r>
              <a:rPr lang="en-US" baseline="0" dirty="0" smtClean="0"/>
              <a:t> sales in the United States, Fiat Chrysler is considering diversifying its business portfolio to increase sales and revenues. The company focuses on investing in the aerospace industry due  various opportunities that it offers. Chrysler's experience in engine manufacturing is a driving force to enter the market. Ideally, the automaker will apply rational decision-making approach to reach to an informed choice. Venturing into the design of aircraft and engine manufacturing is expected to enhance organization’s financial performance and benefit owners, employees, investors, customers, and suppliers. </a:t>
            </a:r>
            <a:endParaRPr lang="en-US" dirty="0"/>
          </a:p>
        </p:txBody>
      </p:sp>
      <p:sp>
        <p:nvSpPr>
          <p:cNvPr id="4" name="Slide Number Placeholder 3"/>
          <p:cNvSpPr>
            <a:spLocks noGrp="1"/>
          </p:cNvSpPr>
          <p:nvPr>
            <p:ph type="sldNum" sz="quarter" idx="10"/>
          </p:nvPr>
        </p:nvSpPr>
        <p:spPr/>
        <p:txBody>
          <a:bodyPr/>
          <a:lstStyle/>
          <a:p>
            <a:fld id="{03121401-1215-4F4E-8571-C5A38522F328}" type="slidenum">
              <a:rPr lang="en-US" smtClean="0"/>
              <a:t>3</a:t>
            </a:fld>
            <a:endParaRPr lang="en-US" dirty="0"/>
          </a:p>
        </p:txBody>
      </p:sp>
    </p:spTree>
    <p:extLst>
      <p:ext uri="{BB962C8B-B14F-4D97-AF65-F5344CB8AC3E}">
        <p14:creationId xmlns:p14="http://schemas.microsoft.com/office/powerpoint/2010/main" val="1178322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 automobile</a:t>
            </a:r>
            <a:r>
              <a:rPr lang="en-US" baseline="0" dirty="0" smtClean="0"/>
              <a:t> industry a slow growth and declining sales in the last three years. The industry recorded the lowest sales of 14 million units  in 2020 down from 17 million units in 2019 due to the impact of the Covid-19 pandemic. Individual automakers, including Fiat Chrysler (FCA), has also suffered a decline in sales and revenues. For instance, FCA’s US sales dropped by 17.4 percent in 2020 compared to the previous year (Wayland, 2021). This is the lowest performance as related to the industry performance of 15 percent decline. </a:t>
            </a:r>
            <a:endParaRPr lang="en-US" dirty="0"/>
          </a:p>
        </p:txBody>
      </p:sp>
      <p:sp>
        <p:nvSpPr>
          <p:cNvPr id="4" name="Slide Number Placeholder 3"/>
          <p:cNvSpPr>
            <a:spLocks noGrp="1"/>
          </p:cNvSpPr>
          <p:nvPr>
            <p:ph type="sldNum" sz="quarter" idx="10"/>
          </p:nvPr>
        </p:nvSpPr>
        <p:spPr/>
        <p:txBody>
          <a:bodyPr/>
          <a:lstStyle/>
          <a:p>
            <a:fld id="{03121401-1215-4F4E-8571-C5A38522F328}" type="slidenum">
              <a:rPr lang="en-US" smtClean="0"/>
              <a:t>4</a:t>
            </a:fld>
            <a:endParaRPr lang="en-US" dirty="0"/>
          </a:p>
        </p:txBody>
      </p:sp>
    </p:spTree>
    <p:extLst>
      <p:ext uri="{BB962C8B-B14F-4D97-AF65-F5344CB8AC3E}">
        <p14:creationId xmlns:p14="http://schemas.microsoft.com/office/powerpoint/2010/main" val="3678505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 automobile industry was adversely hit with</a:t>
            </a:r>
            <a:r>
              <a:rPr lang="en-US" baseline="0" dirty="0" smtClean="0"/>
              <a:t> the impact of the Covid-19 pandemic in 2020. Even so, the market was becoming saturated due to high concentration of well-established automakers in the market that pose stiff competition to Fiat Chrysler. Similarly, the consumers have shifted to sport utility vehicles (SUVs), battery electric vehicles (BEVs), and hybrid-electric vehicles (HEVs). Therefore, there is need for FCA to diversify to new business portfolio to increase its sales and revenues. </a:t>
            </a:r>
            <a:endParaRPr lang="en-US" dirty="0"/>
          </a:p>
        </p:txBody>
      </p:sp>
      <p:sp>
        <p:nvSpPr>
          <p:cNvPr id="4" name="Slide Number Placeholder 3"/>
          <p:cNvSpPr>
            <a:spLocks noGrp="1"/>
          </p:cNvSpPr>
          <p:nvPr>
            <p:ph type="sldNum" sz="quarter" idx="10"/>
          </p:nvPr>
        </p:nvSpPr>
        <p:spPr/>
        <p:txBody>
          <a:bodyPr/>
          <a:lstStyle/>
          <a:p>
            <a:fld id="{03121401-1215-4F4E-8571-C5A38522F328}" type="slidenum">
              <a:rPr lang="en-US" smtClean="0"/>
              <a:t>5</a:t>
            </a:fld>
            <a:endParaRPr lang="en-US" dirty="0"/>
          </a:p>
        </p:txBody>
      </p:sp>
    </p:spTree>
    <p:extLst>
      <p:ext uri="{BB962C8B-B14F-4D97-AF65-F5344CB8AC3E}">
        <p14:creationId xmlns:p14="http://schemas.microsoft.com/office/powerpoint/2010/main" val="305175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 aerospace</a:t>
            </a:r>
            <a:r>
              <a:rPr lang="en-US" baseline="0" dirty="0" smtClean="0"/>
              <a:t> industry provides an opportunity for FCA to bolster its sales and revenues. Over the years, the industry has recorded a descent growth due to huge defense budget and increasing demand of commercial airplanes in the regional and international markets. IBIS World (2021) indicates that the industry will grow by 29.8 percent in 2021. This will be bolstered by the rising shipment of aircraft manufactured in the US. For instance, there were over 1500 shipments in 2018 contributing to about $12 billion in billings (FAA, 2018). </a:t>
            </a:r>
            <a:endParaRPr lang="en-US" dirty="0"/>
          </a:p>
        </p:txBody>
      </p:sp>
      <p:sp>
        <p:nvSpPr>
          <p:cNvPr id="4" name="Slide Number Placeholder 3"/>
          <p:cNvSpPr>
            <a:spLocks noGrp="1"/>
          </p:cNvSpPr>
          <p:nvPr>
            <p:ph type="sldNum" sz="quarter" idx="10"/>
          </p:nvPr>
        </p:nvSpPr>
        <p:spPr/>
        <p:txBody>
          <a:bodyPr/>
          <a:lstStyle/>
          <a:p>
            <a:fld id="{03121401-1215-4F4E-8571-C5A38522F328}" type="slidenum">
              <a:rPr lang="en-US" smtClean="0"/>
              <a:t>6</a:t>
            </a:fld>
            <a:endParaRPr lang="en-US" dirty="0"/>
          </a:p>
        </p:txBody>
      </p:sp>
    </p:spTree>
    <p:extLst>
      <p:ext uri="{BB962C8B-B14F-4D97-AF65-F5344CB8AC3E}">
        <p14:creationId xmlns:p14="http://schemas.microsoft.com/office/powerpoint/2010/main" val="1462502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Fiat</a:t>
            </a:r>
            <a:r>
              <a:rPr lang="en-US" baseline="0" dirty="0" smtClean="0"/>
              <a:t> Chrysler is more likely to succeed in the new industry. The aircraft and engine manufacturing is undergoing significant growth due the development of the commercial and defense industry segments. Mordor Intelligence (2021) predicts that the industry will grow by 2.37 percent CAGR between 2021 and 2030, reaching $550 .78 billion. The company will also face few competitors in the market. Currently, Boeing, Lockheed Martin Corporation, Raytheon Technologies Corporation, Honeywell International Inc., and General Dynamics Corporation. Additionally, unlike the automobile industry, aircraft manufacturing involves acquisition and development (A&amp;D) products with high margins. </a:t>
            </a:r>
            <a:endParaRPr lang="en-US" dirty="0"/>
          </a:p>
        </p:txBody>
      </p:sp>
      <p:sp>
        <p:nvSpPr>
          <p:cNvPr id="4" name="Slide Number Placeholder 3"/>
          <p:cNvSpPr>
            <a:spLocks noGrp="1"/>
          </p:cNvSpPr>
          <p:nvPr>
            <p:ph type="sldNum" sz="quarter" idx="10"/>
          </p:nvPr>
        </p:nvSpPr>
        <p:spPr/>
        <p:txBody>
          <a:bodyPr/>
          <a:lstStyle/>
          <a:p>
            <a:fld id="{03121401-1215-4F4E-8571-C5A38522F328}" type="slidenum">
              <a:rPr lang="en-US" smtClean="0"/>
              <a:t>7</a:t>
            </a:fld>
            <a:endParaRPr lang="en-US" dirty="0"/>
          </a:p>
        </p:txBody>
      </p:sp>
    </p:spTree>
    <p:extLst>
      <p:ext uri="{BB962C8B-B14F-4D97-AF65-F5344CB8AC3E}">
        <p14:creationId xmlns:p14="http://schemas.microsoft.com/office/powerpoint/2010/main" val="3263124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diversification of the business will benefit both the organization and stakeholders.</a:t>
            </a:r>
            <a:r>
              <a:rPr lang="en-US" baseline="0" dirty="0" smtClean="0"/>
              <a:t> Moving into the aerospace industry will enable FCA to access new customers, thus increasing its consumer-base. The company will also increase its sales and revenues. Crucially, the diversification of the business portfolio exposes the organization to more opportunities and reduces, enhancing its competitive advantage. </a:t>
            </a:r>
          </a:p>
          <a:p>
            <a:endParaRPr lang="en-US" baseline="0" dirty="0" smtClean="0"/>
          </a:p>
          <a:p>
            <a:r>
              <a:rPr lang="en-US" baseline="0" dirty="0" smtClean="0"/>
              <a:t>Consequently, internal and external stakeholders will benefit from the decision. For instance, investors will realize high return on investment due to increased sales and revenues. Similarly, employees will enjoy from better wages and benefits, while the government collects more taxes from the additional corporate income. </a:t>
            </a:r>
            <a:endParaRPr lang="en-US" dirty="0"/>
          </a:p>
        </p:txBody>
      </p:sp>
      <p:sp>
        <p:nvSpPr>
          <p:cNvPr id="4" name="Slide Number Placeholder 3"/>
          <p:cNvSpPr>
            <a:spLocks noGrp="1"/>
          </p:cNvSpPr>
          <p:nvPr>
            <p:ph type="sldNum" sz="quarter" idx="10"/>
          </p:nvPr>
        </p:nvSpPr>
        <p:spPr/>
        <p:txBody>
          <a:bodyPr/>
          <a:lstStyle/>
          <a:p>
            <a:fld id="{03121401-1215-4F4E-8571-C5A38522F328}" type="slidenum">
              <a:rPr lang="en-US" smtClean="0"/>
              <a:t>8</a:t>
            </a:fld>
            <a:endParaRPr lang="en-US" dirty="0"/>
          </a:p>
        </p:txBody>
      </p:sp>
    </p:spTree>
    <p:extLst>
      <p:ext uri="{BB962C8B-B14F-4D97-AF65-F5344CB8AC3E}">
        <p14:creationId xmlns:p14="http://schemas.microsoft.com/office/powerpoint/2010/main" val="32346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findings</a:t>
            </a:r>
            <a:r>
              <a:rPr lang="en-US" baseline="0" dirty="0" smtClean="0"/>
              <a:t> indicate that the US automobile industry is declining due to the reduction in sales and revenues. The industry realized the lowest sales in 2020 of 14 million units from 17 million units in 2019. Conversely, the US aerospace industry has recorded significant growth in the last five years due to increased US defense budget and rise in commercial aircraft. It is expected that the aircraft manufacturing industry will reach $550.78 billion by 2030 (Mordor Intelligence, 2021). </a:t>
            </a:r>
            <a:endParaRPr lang="en-US" dirty="0"/>
          </a:p>
        </p:txBody>
      </p:sp>
      <p:sp>
        <p:nvSpPr>
          <p:cNvPr id="4" name="Slide Number Placeholder 3"/>
          <p:cNvSpPr>
            <a:spLocks noGrp="1"/>
          </p:cNvSpPr>
          <p:nvPr>
            <p:ph type="sldNum" sz="quarter" idx="10"/>
          </p:nvPr>
        </p:nvSpPr>
        <p:spPr/>
        <p:txBody>
          <a:bodyPr/>
          <a:lstStyle/>
          <a:p>
            <a:fld id="{03121401-1215-4F4E-8571-C5A38522F328}" type="slidenum">
              <a:rPr lang="en-US" smtClean="0"/>
              <a:t>9</a:t>
            </a:fld>
            <a:endParaRPr lang="en-US" dirty="0"/>
          </a:p>
        </p:txBody>
      </p:sp>
    </p:spTree>
    <p:extLst>
      <p:ext uri="{BB962C8B-B14F-4D97-AF65-F5344CB8AC3E}">
        <p14:creationId xmlns:p14="http://schemas.microsoft.com/office/powerpoint/2010/main" val="1723903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conclusion of the research is that the US</a:t>
            </a:r>
            <a:r>
              <a:rPr lang="en-US" baseline="0" dirty="0" smtClean="0"/>
              <a:t> automobile industry is no longer lucrative as it was in the past. The saturation of the market as evidence by the declining sales and revenues shows that the sector is shrinking. Another conclusion is that the aircraft manufacturing industry provides an opportunity for Fiat Chrysler to diversify its business portfolio and reduce the risks currently experiencing in the automobile sector. This is because there are several unexploited growth areas in the industry, including more electric aircraft (MEA), all electric aircraft (AEA), and the autonomous flight systems. </a:t>
            </a:r>
            <a:endParaRPr lang="en-US" dirty="0"/>
          </a:p>
        </p:txBody>
      </p:sp>
      <p:sp>
        <p:nvSpPr>
          <p:cNvPr id="4" name="Slide Number Placeholder 3"/>
          <p:cNvSpPr>
            <a:spLocks noGrp="1"/>
          </p:cNvSpPr>
          <p:nvPr>
            <p:ph type="sldNum" sz="quarter" idx="10"/>
          </p:nvPr>
        </p:nvSpPr>
        <p:spPr/>
        <p:txBody>
          <a:bodyPr/>
          <a:lstStyle/>
          <a:p>
            <a:fld id="{03121401-1215-4F4E-8571-C5A38522F328}" type="slidenum">
              <a:rPr lang="en-US" smtClean="0"/>
              <a:t>10</a:t>
            </a:fld>
            <a:endParaRPr lang="en-US" dirty="0"/>
          </a:p>
        </p:txBody>
      </p:sp>
    </p:spTree>
    <p:extLst>
      <p:ext uri="{BB962C8B-B14F-4D97-AF65-F5344CB8AC3E}">
        <p14:creationId xmlns:p14="http://schemas.microsoft.com/office/powerpoint/2010/main" val="1106127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decision to diversify</a:t>
            </a:r>
            <a:r>
              <a:rPr lang="en-US" baseline="0" dirty="0" smtClean="0"/>
              <a:t> into aircraft manufacturing business is based on the opportunities that the sector provides. Unlike the automobile industry which has become saturated, aerospace industry has several opportunities that yet to be exploited. Secondly, there are a few industry players and low threat of new entrants in the industry, giving the company high likelihood of succeeding. Moreover, the cost of airplanes is high providing better margins. </a:t>
            </a:r>
            <a:endParaRPr lang="en-US" dirty="0"/>
          </a:p>
        </p:txBody>
      </p:sp>
      <p:sp>
        <p:nvSpPr>
          <p:cNvPr id="4" name="Slide Number Placeholder 3"/>
          <p:cNvSpPr>
            <a:spLocks noGrp="1"/>
          </p:cNvSpPr>
          <p:nvPr>
            <p:ph type="sldNum" sz="quarter" idx="10"/>
          </p:nvPr>
        </p:nvSpPr>
        <p:spPr/>
        <p:txBody>
          <a:bodyPr/>
          <a:lstStyle/>
          <a:p>
            <a:fld id="{03121401-1215-4F4E-8571-C5A38522F328}" type="slidenum">
              <a:rPr lang="en-US" smtClean="0"/>
              <a:t>11</a:t>
            </a:fld>
            <a:endParaRPr lang="en-US" dirty="0"/>
          </a:p>
        </p:txBody>
      </p:sp>
    </p:spTree>
    <p:extLst>
      <p:ext uri="{BB962C8B-B14F-4D97-AF65-F5344CB8AC3E}">
        <p14:creationId xmlns:p14="http://schemas.microsoft.com/office/powerpoint/2010/main" val="37079986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B540F0F-3AA0-4285-8E08-1F97A374938C}" type="datetimeFigureOut">
              <a:rPr lang="en-US" smtClean="0"/>
              <a:t>8/11/2021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679411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1712212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3712407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2924473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671794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2509708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1929597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466624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3742274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3914780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461031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406820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411148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4250633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B540F0F-3AA0-4285-8E08-1F97A374938C}" type="datetimeFigureOut">
              <a:rPr lang="en-US" smtClean="0"/>
              <a:t>8/11/2021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3954126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B540F0F-3AA0-4285-8E08-1F97A374938C}" type="datetimeFigureOut">
              <a:rPr lang="en-US" smtClean="0"/>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26293307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5B540F0F-3AA0-4285-8E08-1F97A374938C}" type="datetimeFigureOut">
              <a:rPr lang="en-US" smtClean="0"/>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02677-1A1B-4613-8434-AA2767807010}" type="slidenum">
              <a:rPr lang="en-US" smtClean="0"/>
              <a:t>‹#›</a:t>
            </a:fld>
            <a:endParaRPr lang="en-US" dirty="0"/>
          </a:p>
        </p:txBody>
      </p:sp>
    </p:spTree>
    <p:extLst>
      <p:ext uri="{BB962C8B-B14F-4D97-AF65-F5344CB8AC3E}">
        <p14:creationId xmlns:p14="http://schemas.microsoft.com/office/powerpoint/2010/main" val="908209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B540F0F-3AA0-4285-8E08-1F97A374938C}" type="datetimeFigureOut">
              <a:rPr lang="en-US" smtClean="0"/>
              <a:t>8/11/2021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07C02677-1A1B-4613-8434-AA2767807010}" type="slidenum">
              <a:rPr lang="en-US" smtClean="0"/>
              <a:t>‹#›</a:t>
            </a:fld>
            <a:endParaRPr lang="en-US" dirty="0"/>
          </a:p>
        </p:txBody>
      </p:sp>
    </p:spTree>
    <p:extLst>
      <p:ext uri="{BB962C8B-B14F-4D97-AF65-F5344CB8AC3E}">
        <p14:creationId xmlns:p14="http://schemas.microsoft.com/office/powerpoint/2010/main" val="223233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faa.gov/data_research/aviation/aerospace_forecasts/media/fy2019-39_faa_aerospace_forecast.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388533"/>
            <a:ext cx="8825658" cy="2491382"/>
          </a:xfrm>
        </p:spPr>
        <p:txBody>
          <a:bodyPr/>
          <a:lstStyle/>
          <a:p>
            <a:r>
              <a:rPr lang="en-US" dirty="0" smtClean="0"/>
              <a:t>Project Three: Executive Summary Report </a:t>
            </a:r>
            <a:endParaRPr lang="en-US" dirty="0"/>
          </a:p>
        </p:txBody>
      </p:sp>
      <p:sp>
        <p:nvSpPr>
          <p:cNvPr id="3" name="Subtitle 2"/>
          <p:cNvSpPr>
            <a:spLocks noGrp="1"/>
          </p:cNvSpPr>
          <p:nvPr>
            <p:ph type="subTitle" idx="1"/>
          </p:nvPr>
        </p:nvSpPr>
        <p:spPr>
          <a:xfrm>
            <a:off x="1154955" y="4097867"/>
            <a:ext cx="8825658" cy="1540933"/>
          </a:xfrm>
        </p:spPr>
        <p:txBody>
          <a:bodyPr/>
          <a:lstStyle/>
          <a:p>
            <a:r>
              <a:rPr lang="en-US" dirty="0" smtClean="0"/>
              <a:t>Student Name:</a:t>
            </a:r>
          </a:p>
          <a:p>
            <a:r>
              <a:rPr lang="en-US" dirty="0" smtClean="0"/>
              <a:t>Course</a:t>
            </a:r>
          </a:p>
          <a:p>
            <a:r>
              <a:rPr lang="en-US" dirty="0" smtClean="0"/>
              <a:t>Date</a:t>
            </a:r>
            <a:endParaRPr lang="en-US" dirty="0"/>
          </a:p>
        </p:txBody>
      </p:sp>
    </p:spTree>
    <p:extLst>
      <p:ext uri="{BB962C8B-B14F-4D97-AF65-F5344CB8AC3E}">
        <p14:creationId xmlns:p14="http://schemas.microsoft.com/office/powerpoint/2010/main" val="228985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normAutofit/>
          </a:bodyPr>
          <a:lstStyle/>
          <a:p>
            <a:r>
              <a:rPr lang="en-US" sz="2000" dirty="0" smtClean="0"/>
              <a:t>The presentation communicates Fiat Chrysler’s decision. </a:t>
            </a:r>
          </a:p>
          <a:p>
            <a:r>
              <a:rPr lang="en-US" sz="2000" dirty="0" smtClean="0"/>
              <a:t>The company considers diversifying into the US </a:t>
            </a:r>
            <a:r>
              <a:rPr lang="en-US" sz="2000" dirty="0"/>
              <a:t>a</a:t>
            </a:r>
            <a:r>
              <a:rPr lang="en-US" sz="2000" dirty="0" smtClean="0"/>
              <a:t>erospace industry. </a:t>
            </a:r>
          </a:p>
          <a:p>
            <a:r>
              <a:rPr lang="en-US" sz="2000" dirty="0" smtClean="0"/>
              <a:t>It focuses on Partnering with Archer Aviation. </a:t>
            </a:r>
          </a:p>
          <a:p>
            <a:r>
              <a:rPr lang="en-US" sz="2000" dirty="0" smtClean="0"/>
              <a:t>The diversification will increase sales and improve company’s performance. </a:t>
            </a:r>
            <a:endParaRPr lang="en-US" sz="2000" dirty="0"/>
          </a:p>
        </p:txBody>
      </p:sp>
      <p:pic>
        <p:nvPicPr>
          <p:cNvPr id="4" name="Picture 3"/>
          <p:cNvPicPr>
            <a:picLocks noChangeAspect="1"/>
          </p:cNvPicPr>
          <p:nvPr/>
        </p:nvPicPr>
        <p:blipFill>
          <a:blip r:embed="rId3"/>
          <a:stretch>
            <a:fillRect/>
          </a:stretch>
        </p:blipFill>
        <p:spPr>
          <a:xfrm>
            <a:off x="4011641" y="4426026"/>
            <a:ext cx="4494004" cy="2516642"/>
          </a:xfrm>
          <a:prstGeom prst="rect">
            <a:avLst/>
          </a:prstGeom>
        </p:spPr>
      </p:pic>
    </p:spTree>
    <p:extLst>
      <p:ext uri="{BB962C8B-B14F-4D97-AF65-F5344CB8AC3E}">
        <p14:creationId xmlns:p14="http://schemas.microsoft.com/office/powerpoint/2010/main" val="4053780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Business Presentation: Key Message </a:t>
            </a:r>
            <a:endParaRPr lang="en-US" dirty="0"/>
          </a:p>
        </p:txBody>
      </p:sp>
      <p:sp>
        <p:nvSpPr>
          <p:cNvPr id="3" name="Content Placeholder 2"/>
          <p:cNvSpPr>
            <a:spLocks noGrp="1"/>
          </p:cNvSpPr>
          <p:nvPr>
            <p:ph idx="1"/>
          </p:nvPr>
        </p:nvSpPr>
        <p:spPr/>
        <p:txBody>
          <a:bodyPr/>
          <a:lstStyle/>
          <a:p>
            <a:r>
              <a:rPr lang="en-US" dirty="0" smtClean="0"/>
              <a:t>Key message is Fiat Chrysler’s venture into aircraft design and engine manufacturing business. </a:t>
            </a:r>
          </a:p>
          <a:p>
            <a:r>
              <a:rPr lang="en-US" dirty="0" smtClean="0"/>
              <a:t>The company will use rational decision-making model. </a:t>
            </a:r>
          </a:p>
          <a:p>
            <a:r>
              <a:rPr lang="en-US" dirty="0" smtClean="0"/>
              <a:t>It new business portfolio will benefit both the organization and stakeholders. </a:t>
            </a:r>
          </a:p>
          <a:p>
            <a:endParaRPr lang="en-US" dirty="0"/>
          </a:p>
        </p:txBody>
      </p:sp>
    </p:spTree>
    <p:extLst>
      <p:ext uri="{BB962C8B-B14F-4D97-AF65-F5344CB8AC3E}">
        <p14:creationId xmlns:p14="http://schemas.microsoft.com/office/powerpoint/2010/main" val="3175264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Points </a:t>
            </a:r>
            <a:endParaRPr lang="en-US" dirty="0"/>
          </a:p>
        </p:txBody>
      </p:sp>
      <p:sp>
        <p:nvSpPr>
          <p:cNvPr id="3" name="Content Placeholder 2"/>
          <p:cNvSpPr>
            <a:spLocks noGrp="1"/>
          </p:cNvSpPr>
          <p:nvPr>
            <p:ph sz="half" idx="1"/>
          </p:nvPr>
        </p:nvSpPr>
        <p:spPr/>
        <p:txBody>
          <a:bodyPr/>
          <a:lstStyle/>
          <a:p>
            <a:r>
              <a:rPr lang="en-US" dirty="0" smtClean="0"/>
              <a:t>Automobile sales has declined in the last 3 years. </a:t>
            </a:r>
          </a:p>
          <a:p>
            <a:r>
              <a:rPr lang="en-US" dirty="0" smtClean="0"/>
              <a:t> US sales dropped to 14 million in 2020. </a:t>
            </a:r>
          </a:p>
          <a:p>
            <a:r>
              <a:rPr lang="en-US" dirty="0" smtClean="0"/>
              <a:t>Chrysler sales declined by 17.4%. </a:t>
            </a:r>
          </a:p>
          <a:p>
            <a:endParaRPr lang="en-US" dirty="0"/>
          </a:p>
        </p:txBody>
      </p:sp>
      <p:pic>
        <p:nvPicPr>
          <p:cNvPr id="5" name="Content Placeholder 4"/>
          <p:cNvPicPr>
            <a:picLocks noGrp="1" noChangeAspect="1"/>
          </p:cNvPicPr>
          <p:nvPr>
            <p:ph sz="half" idx="2"/>
          </p:nvPr>
        </p:nvPicPr>
        <p:blipFill>
          <a:blip r:embed="rId3"/>
          <a:stretch>
            <a:fillRect/>
          </a:stretch>
        </p:blipFill>
        <p:spPr>
          <a:xfrm>
            <a:off x="6919448" y="2603500"/>
            <a:ext cx="3402942" cy="3416300"/>
          </a:xfrm>
          <a:prstGeom prst="rect">
            <a:avLst/>
          </a:prstGeom>
        </p:spPr>
      </p:pic>
    </p:spTree>
    <p:extLst>
      <p:ext uri="{BB962C8B-B14F-4D97-AF65-F5344CB8AC3E}">
        <p14:creationId xmlns:p14="http://schemas.microsoft.com/office/powerpoint/2010/main" val="3496185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Story </a:t>
            </a:r>
            <a:endParaRPr lang="en-US" dirty="0"/>
          </a:p>
        </p:txBody>
      </p:sp>
      <p:sp>
        <p:nvSpPr>
          <p:cNvPr id="3" name="Content Placeholder 2"/>
          <p:cNvSpPr>
            <a:spLocks noGrp="1"/>
          </p:cNvSpPr>
          <p:nvPr>
            <p:ph idx="1"/>
          </p:nvPr>
        </p:nvSpPr>
        <p:spPr/>
        <p:txBody>
          <a:bodyPr/>
          <a:lstStyle/>
          <a:p>
            <a:r>
              <a:rPr lang="en-US" dirty="0" smtClean="0"/>
              <a:t>The US automobile industry is shrinking. </a:t>
            </a:r>
          </a:p>
          <a:p>
            <a:r>
              <a:rPr lang="en-US" dirty="0" smtClean="0"/>
              <a:t>There are many competitors. </a:t>
            </a:r>
          </a:p>
          <a:p>
            <a:r>
              <a:rPr lang="en-US" dirty="0" smtClean="0"/>
              <a:t>The consumers have shifted to BEVs and HEVs. </a:t>
            </a:r>
          </a:p>
          <a:p>
            <a:r>
              <a:rPr lang="en-US" dirty="0" smtClean="0"/>
              <a:t>Hence, FCA should diversify to aircraft and engine manufacturing to overcome the challenges. </a:t>
            </a:r>
            <a:endParaRPr lang="en-US" dirty="0"/>
          </a:p>
        </p:txBody>
      </p:sp>
    </p:spTree>
    <p:extLst>
      <p:ext uri="{BB962C8B-B14F-4D97-AF65-F5344CB8AC3E}">
        <p14:creationId xmlns:p14="http://schemas.microsoft.com/office/powerpoint/2010/main" val="30242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Diversification Decision: The Story</a:t>
            </a:r>
            <a:endParaRPr lang="en-US" dirty="0"/>
          </a:p>
        </p:txBody>
      </p:sp>
      <p:sp>
        <p:nvSpPr>
          <p:cNvPr id="12" name="Content Placeholder 11"/>
          <p:cNvSpPr>
            <a:spLocks noGrp="1"/>
          </p:cNvSpPr>
          <p:nvPr>
            <p:ph sz="half" idx="1"/>
          </p:nvPr>
        </p:nvSpPr>
        <p:spPr/>
        <p:txBody>
          <a:bodyPr/>
          <a:lstStyle/>
          <a:p>
            <a:r>
              <a:rPr lang="en-US" dirty="0" smtClean="0"/>
              <a:t>US aerospace industry is growing. </a:t>
            </a:r>
          </a:p>
          <a:p>
            <a:r>
              <a:rPr lang="en-US" dirty="0" smtClean="0"/>
              <a:t>It expected to grow by 29.8% in 2021. </a:t>
            </a:r>
          </a:p>
          <a:p>
            <a:r>
              <a:rPr lang="en-US" dirty="0" smtClean="0"/>
              <a:t>The shipment of turbine and turboprop aircraft is increasing. </a:t>
            </a:r>
          </a:p>
          <a:p>
            <a:endParaRPr lang="en-US" dirty="0"/>
          </a:p>
        </p:txBody>
      </p:sp>
      <p:pic>
        <p:nvPicPr>
          <p:cNvPr id="15" name="Content Placeholder 14"/>
          <p:cNvPicPr>
            <a:picLocks noGrp="1" noChangeAspect="1"/>
          </p:cNvPicPr>
          <p:nvPr>
            <p:ph sz="half" idx="2"/>
          </p:nvPr>
        </p:nvPicPr>
        <p:blipFill>
          <a:blip r:embed="rId3"/>
          <a:stretch>
            <a:fillRect/>
          </a:stretch>
        </p:blipFill>
        <p:spPr>
          <a:xfrm>
            <a:off x="6344727" y="2381650"/>
            <a:ext cx="5586545" cy="3638151"/>
          </a:xfrm>
          <a:prstGeom prst="rect">
            <a:avLst/>
          </a:prstGeom>
        </p:spPr>
      </p:pic>
    </p:spTree>
    <p:extLst>
      <p:ext uri="{BB962C8B-B14F-4D97-AF65-F5344CB8AC3E}">
        <p14:creationId xmlns:p14="http://schemas.microsoft.com/office/powerpoint/2010/main" val="1891273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Likelihood of Success</a:t>
            </a:r>
            <a:endParaRPr lang="en-US" dirty="0"/>
          </a:p>
        </p:txBody>
      </p:sp>
      <p:sp>
        <p:nvSpPr>
          <p:cNvPr id="3" name="Content Placeholder 2"/>
          <p:cNvSpPr>
            <a:spLocks noGrp="1"/>
          </p:cNvSpPr>
          <p:nvPr>
            <p:ph idx="1"/>
          </p:nvPr>
        </p:nvSpPr>
        <p:spPr/>
        <p:txBody>
          <a:bodyPr>
            <a:normAutofit/>
          </a:bodyPr>
          <a:lstStyle/>
          <a:p>
            <a:r>
              <a:rPr lang="en-US" sz="2000" dirty="0" smtClean="0"/>
              <a:t>The new business portfolio is likely to succeed. </a:t>
            </a:r>
          </a:p>
          <a:p>
            <a:r>
              <a:rPr lang="en-US" sz="2000" dirty="0" smtClean="0"/>
              <a:t>Favorable growth. </a:t>
            </a:r>
          </a:p>
          <a:p>
            <a:r>
              <a:rPr lang="en-US" sz="2000" dirty="0" smtClean="0"/>
              <a:t>Few competitors. </a:t>
            </a:r>
          </a:p>
          <a:p>
            <a:r>
              <a:rPr lang="en-US" sz="2000" dirty="0" smtClean="0"/>
              <a:t>Specialization in A&amp;D. </a:t>
            </a:r>
          </a:p>
        </p:txBody>
      </p:sp>
      <p:pic>
        <p:nvPicPr>
          <p:cNvPr id="4" name="Picture 3"/>
          <p:cNvPicPr>
            <a:picLocks noChangeAspect="1"/>
          </p:cNvPicPr>
          <p:nvPr/>
        </p:nvPicPr>
        <p:blipFill>
          <a:blip r:embed="rId3"/>
          <a:stretch>
            <a:fillRect/>
          </a:stretch>
        </p:blipFill>
        <p:spPr>
          <a:xfrm>
            <a:off x="4823313" y="3153403"/>
            <a:ext cx="6632568" cy="3704597"/>
          </a:xfrm>
          <a:prstGeom prst="rect">
            <a:avLst/>
          </a:prstGeom>
        </p:spPr>
      </p:pic>
    </p:spTree>
    <p:extLst>
      <p:ext uri="{BB962C8B-B14F-4D97-AF65-F5344CB8AC3E}">
        <p14:creationId xmlns:p14="http://schemas.microsoft.com/office/powerpoint/2010/main" val="1042282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Impact of Moving to the New Industry</a:t>
            </a:r>
            <a:endParaRPr lang="en-US" dirty="0"/>
          </a:p>
        </p:txBody>
      </p:sp>
      <p:sp>
        <p:nvSpPr>
          <p:cNvPr id="4" name="Text Placeholder 3"/>
          <p:cNvSpPr>
            <a:spLocks noGrp="1"/>
          </p:cNvSpPr>
          <p:nvPr>
            <p:ph type="body" idx="1"/>
          </p:nvPr>
        </p:nvSpPr>
        <p:spPr/>
        <p:txBody>
          <a:bodyPr/>
          <a:lstStyle/>
          <a:p>
            <a:r>
              <a:rPr lang="en-US" dirty="0" smtClean="0"/>
              <a:t>Impact on the Organization </a:t>
            </a:r>
            <a:endParaRPr lang="en-US" dirty="0"/>
          </a:p>
        </p:txBody>
      </p:sp>
      <p:sp>
        <p:nvSpPr>
          <p:cNvPr id="3" name="Content Placeholder 2"/>
          <p:cNvSpPr>
            <a:spLocks noGrp="1"/>
          </p:cNvSpPr>
          <p:nvPr>
            <p:ph sz="half" idx="2"/>
          </p:nvPr>
        </p:nvSpPr>
        <p:spPr/>
        <p:txBody>
          <a:bodyPr/>
          <a:lstStyle/>
          <a:p>
            <a:r>
              <a:rPr lang="en-US" dirty="0" smtClean="0"/>
              <a:t>Large customer base. </a:t>
            </a:r>
          </a:p>
          <a:p>
            <a:r>
              <a:rPr lang="en-US" dirty="0" smtClean="0"/>
              <a:t>Increased sales and revenues.</a:t>
            </a:r>
          </a:p>
          <a:p>
            <a:r>
              <a:rPr lang="en-US" dirty="0" smtClean="0"/>
              <a:t>Enhanced competitive advantage.  </a:t>
            </a:r>
            <a:endParaRPr lang="en-US" dirty="0"/>
          </a:p>
        </p:txBody>
      </p:sp>
      <p:sp>
        <p:nvSpPr>
          <p:cNvPr id="5" name="Text Placeholder 4"/>
          <p:cNvSpPr>
            <a:spLocks noGrp="1"/>
          </p:cNvSpPr>
          <p:nvPr>
            <p:ph type="body" sz="quarter" idx="3"/>
          </p:nvPr>
        </p:nvSpPr>
        <p:spPr/>
        <p:txBody>
          <a:bodyPr/>
          <a:lstStyle/>
          <a:p>
            <a:r>
              <a:rPr lang="en-US" dirty="0" smtClean="0"/>
              <a:t>Impact on Internal and External Stakeholders</a:t>
            </a:r>
            <a:endParaRPr lang="en-US" dirty="0"/>
          </a:p>
        </p:txBody>
      </p:sp>
      <p:sp>
        <p:nvSpPr>
          <p:cNvPr id="6" name="Content Placeholder 5"/>
          <p:cNvSpPr>
            <a:spLocks noGrp="1"/>
          </p:cNvSpPr>
          <p:nvPr>
            <p:ph sz="quarter" idx="4"/>
          </p:nvPr>
        </p:nvSpPr>
        <p:spPr/>
        <p:txBody>
          <a:bodyPr/>
          <a:lstStyle/>
          <a:p>
            <a:r>
              <a:rPr lang="en-US" dirty="0" smtClean="0"/>
              <a:t>High ROI. </a:t>
            </a:r>
          </a:p>
          <a:p>
            <a:r>
              <a:rPr lang="en-US" dirty="0" smtClean="0"/>
              <a:t>Better benefits and wages. </a:t>
            </a:r>
          </a:p>
          <a:p>
            <a:r>
              <a:rPr lang="en-US" dirty="0" smtClean="0"/>
              <a:t>Increased corporate income taxes. </a:t>
            </a:r>
          </a:p>
        </p:txBody>
      </p:sp>
    </p:spTree>
    <p:extLst>
      <p:ext uri="{BB962C8B-B14F-4D97-AF65-F5344CB8AC3E}">
        <p14:creationId xmlns:p14="http://schemas.microsoft.com/office/powerpoint/2010/main" val="3220724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Recommendations: Summary Findings of the Research Performed</a:t>
            </a:r>
            <a:endParaRPr lang="en-US" dirty="0"/>
          </a:p>
        </p:txBody>
      </p:sp>
      <p:sp>
        <p:nvSpPr>
          <p:cNvPr id="3" name="Content Placeholder 2"/>
          <p:cNvSpPr>
            <a:spLocks noGrp="1"/>
          </p:cNvSpPr>
          <p:nvPr>
            <p:ph idx="1"/>
          </p:nvPr>
        </p:nvSpPr>
        <p:spPr/>
        <p:txBody>
          <a:bodyPr/>
          <a:lstStyle/>
          <a:p>
            <a:r>
              <a:rPr lang="en-US" dirty="0" smtClean="0"/>
              <a:t>The US automobile industry is shrinking. </a:t>
            </a:r>
            <a:endParaRPr lang="en-US" dirty="0"/>
          </a:p>
          <a:p>
            <a:r>
              <a:rPr lang="en-US" dirty="0" smtClean="0"/>
              <a:t>Automobile sales declined to 14 million in 2020. </a:t>
            </a:r>
          </a:p>
          <a:p>
            <a:r>
              <a:rPr lang="en-US" dirty="0" smtClean="0"/>
              <a:t>Aircraft manufacturing industry is growing. </a:t>
            </a:r>
          </a:p>
          <a:p>
            <a:r>
              <a:rPr lang="en-US" dirty="0" smtClean="0"/>
              <a:t>It is expected to reach $550.78 billion by 2030. </a:t>
            </a:r>
          </a:p>
          <a:p>
            <a:endParaRPr lang="en-US" dirty="0"/>
          </a:p>
        </p:txBody>
      </p:sp>
    </p:spTree>
    <p:extLst>
      <p:ext uri="{BB962C8B-B14F-4D97-AF65-F5344CB8AC3E}">
        <p14:creationId xmlns:p14="http://schemas.microsoft.com/office/powerpoint/2010/main" val="917538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Research Conclusions and Reasoning </a:t>
            </a:r>
            <a:endParaRPr lang="en-US" dirty="0"/>
          </a:p>
        </p:txBody>
      </p:sp>
      <p:sp>
        <p:nvSpPr>
          <p:cNvPr id="3" name="Content Placeholder 2"/>
          <p:cNvSpPr>
            <a:spLocks noGrp="1"/>
          </p:cNvSpPr>
          <p:nvPr>
            <p:ph idx="1"/>
          </p:nvPr>
        </p:nvSpPr>
        <p:spPr/>
        <p:txBody>
          <a:bodyPr/>
          <a:lstStyle/>
          <a:p>
            <a:r>
              <a:rPr lang="en-US" dirty="0" smtClean="0"/>
              <a:t>US automobile industry is no longer lucrative. </a:t>
            </a:r>
          </a:p>
          <a:p>
            <a:r>
              <a:rPr lang="en-US" dirty="0" smtClean="0"/>
              <a:t>Aircraft manufacturing provides an opportunity for diversification. </a:t>
            </a:r>
          </a:p>
          <a:p>
            <a:r>
              <a:rPr lang="en-US" dirty="0" smtClean="0"/>
              <a:t>MEA and AEA are key expected growth areas in the industry. </a:t>
            </a:r>
          </a:p>
        </p:txBody>
      </p:sp>
    </p:spTree>
    <p:extLst>
      <p:ext uri="{BB962C8B-B14F-4D97-AF65-F5344CB8AC3E}">
        <p14:creationId xmlns:p14="http://schemas.microsoft.com/office/powerpoint/2010/main" val="1572511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Rationale </a:t>
            </a:r>
            <a:r>
              <a:rPr lang="en-US" dirty="0"/>
              <a:t>B</a:t>
            </a:r>
            <a:r>
              <a:rPr lang="en-US" dirty="0" smtClean="0"/>
              <a:t>ehind Decision and Solutions </a:t>
            </a:r>
            <a:endParaRPr lang="en-US" dirty="0"/>
          </a:p>
        </p:txBody>
      </p:sp>
      <p:sp>
        <p:nvSpPr>
          <p:cNvPr id="3" name="Content Placeholder 2"/>
          <p:cNvSpPr>
            <a:spLocks noGrp="1"/>
          </p:cNvSpPr>
          <p:nvPr>
            <p:ph idx="1"/>
          </p:nvPr>
        </p:nvSpPr>
        <p:spPr/>
        <p:txBody>
          <a:bodyPr/>
          <a:lstStyle/>
          <a:p>
            <a:r>
              <a:rPr lang="en-US" sz="2000" dirty="0" smtClean="0"/>
              <a:t>Growth opportunities. </a:t>
            </a:r>
          </a:p>
          <a:p>
            <a:r>
              <a:rPr lang="en-US" sz="2000" dirty="0" smtClean="0"/>
              <a:t>Few competitors. </a:t>
            </a:r>
          </a:p>
          <a:p>
            <a:r>
              <a:rPr lang="en-US" sz="2000" dirty="0" smtClean="0"/>
              <a:t>High product </a:t>
            </a:r>
            <a:r>
              <a:rPr lang="en-US" sz="2000" smtClean="0"/>
              <a:t>margins</a:t>
            </a:r>
            <a:r>
              <a:rPr lang="en-US" smtClean="0"/>
              <a:t>.</a:t>
            </a:r>
            <a:endParaRPr lang="en-US" dirty="0" smtClean="0"/>
          </a:p>
          <a:p>
            <a:endParaRPr lang="en-US" dirty="0"/>
          </a:p>
        </p:txBody>
      </p:sp>
      <p:pic>
        <p:nvPicPr>
          <p:cNvPr id="4" name="Picture 3"/>
          <p:cNvPicPr>
            <a:picLocks noChangeAspect="1"/>
          </p:cNvPicPr>
          <p:nvPr/>
        </p:nvPicPr>
        <p:blipFill>
          <a:blip r:embed="rId3"/>
          <a:stretch>
            <a:fillRect/>
          </a:stretch>
        </p:blipFill>
        <p:spPr>
          <a:xfrm>
            <a:off x="5344990" y="2603500"/>
            <a:ext cx="6578154" cy="4389500"/>
          </a:xfrm>
          <a:prstGeom prst="rect">
            <a:avLst/>
          </a:prstGeom>
        </p:spPr>
      </p:pic>
    </p:spTree>
    <p:extLst>
      <p:ext uri="{BB962C8B-B14F-4D97-AF65-F5344CB8AC3E}">
        <p14:creationId xmlns:p14="http://schemas.microsoft.com/office/powerpoint/2010/main" val="297676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FAA. (2018). </a:t>
            </a:r>
            <a:r>
              <a:rPr lang="en-US" i="1" dirty="0" smtClean="0"/>
              <a:t>FAA Aerospace Forecast: Fiscal Years 2019-2039</a:t>
            </a:r>
            <a:r>
              <a:rPr lang="en-US" dirty="0" smtClean="0"/>
              <a:t>. Federal Aviation Administration, </a:t>
            </a:r>
            <a:r>
              <a:rPr lang="en-US" dirty="0" smtClean="0">
                <a:hlinkClick r:id="rId2"/>
              </a:rPr>
              <a:t>https://www.faa.gov/data_research/aviation/aerospace_forecasts/media/fy2019-39_faa_aerospace_forecast.pdf</a:t>
            </a:r>
            <a:endParaRPr lang="en-US" dirty="0" smtClean="0"/>
          </a:p>
          <a:p>
            <a:pPr marL="0" indent="0">
              <a:buNone/>
            </a:pPr>
            <a:r>
              <a:rPr lang="en-US" dirty="0"/>
              <a:t>IBISWorld. (2021). </a:t>
            </a:r>
            <a:r>
              <a:rPr lang="en-US" i="1" dirty="0"/>
              <a:t>Car &amp; Automobile Manufacturing in the US - Market Size 2005–2027</a:t>
            </a:r>
            <a:r>
              <a:rPr lang="en-US" dirty="0"/>
              <a:t>. https://www.ibisworld.com/industry-statistics/market-size/car-automobile-manufacturing-united-states</a:t>
            </a:r>
            <a:r>
              <a:rPr lang="en-US" dirty="0" smtClean="0"/>
              <a:t>/</a:t>
            </a:r>
          </a:p>
          <a:p>
            <a:pPr marL="0" indent="0">
              <a:buNone/>
            </a:pPr>
            <a:r>
              <a:rPr lang="en-US" dirty="0" smtClean="0"/>
              <a:t>Mordor Intelligence. (2021). </a:t>
            </a:r>
            <a:r>
              <a:rPr lang="en-US" i="1" dirty="0" smtClean="0"/>
              <a:t>US aerospace and defense market - growth, trends, covid-19 impact, and forecasts (2021 - 2030). </a:t>
            </a:r>
            <a:r>
              <a:rPr lang="en-US" dirty="0" smtClean="0"/>
              <a:t>https://www.mordorintelligence.com/industry-reports/us-aerospace-and-defense-market</a:t>
            </a:r>
          </a:p>
          <a:p>
            <a:pPr marL="0" indent="0">
              <a:buNone/>
            </a:pPr>
            <a:r>
              <a:rPr lang="en-US" dirty="0" smtClean="0"/>
              <a:t>Wayland, M. (2021). Fiat Chrysler’s U.S. auto sales tumbled 17.4% in Covid-ravaged 2020. </a:t>
            </a:r>
            <a:r>
              <a:rPr lang="en-US" i="1" dirty="0" smtClean="0"/>
              <a:t>CNBC</a:t>
            </a:r>
            <a:r>
              <a:rPr lang="en-US" dirty="0" smtClean="0"/>
              <a:t>, https://www.cnbc.com/2021/01/05/fiat-chryslers-us-auto-sales-tumbled-17point4percent-in-covid-ravaged-2020.html</a:t>
            </a:r>
          </a:p>
        </p:txBody>
      </p:sp>
    </p:spTree>
    <p:extLst>
      <p:ext uri="{BB962C8B-B14F-4D97-AF65-F5344CB8AC3E}">
        <p14:creationId xmlns:p14="http://schemas.microsoft.com/office/powerpoint/2010/main" val="41047068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308</TotalTime>
  <Words>1396</Words>
  <Application>Microsoft Office PowerPoint</Application>
  <PresentationFormat>Widescreen</PresentationFormat>
  <Paragraphs>80</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 Boardroom</vt:lpstr>
      <vt:lpstr>Project Three: Executive Summary Report </vt:lpstr>
      <vt:lpstr>Introduction </vt:lpstr>
      <vt:lpstr>Business Presentation: Key Message </vt:lpstr>
      <vt:lpstr>Key Points </vt:lpstr>
      <vt:lpstr>The Story </vt:lpstr>
      <vt:lpstr>Diversification Decision: The Story</vt:lpstr>
      <vt:lpstr>Likelihood of Success</vt:lpstr>
      <vt:lpstr>The Impact of Moving to the New Industry</vt:lpstr>
      <vt:lpstr>Recommendations: Summary Findings of the Research Performed</vt:lpstr>
      <vt:lpstr>Research Conclusions and Reasoning </vt:lpstr>
      <vt:lpstr>Rationale Behind Decision and Solutions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Three: Executive Summary Report </dc:title>
  <dc:creator>Admn</dc:creator>
  <cp:lastModifiedBy>Windows User</cp:lastModifiedBy>
  <cp:revision>33</cp:revision>
  <dcterms:created xsi:type="dcterms:W3CDTF">2021-08-11T07:56:57Z</dcterms:created>
  <dcterms:modified xsi:type="dcterms:W3CDTF">2021-08-11T14:38:48Z</dcterms:modified>
</cp:coreProperties>
</file>