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969" autoAdjust="0"/>
  </p:normalViewPr>
  <p:slideViewPr>
    <p:cSldViewPr snapToGrid="0">
      <p:cViewPr varScale="1">
        <p:scale>
          <a:sx n="69" d="100"/>
          <a:sy n="69" d="100"/>
        </p:scale>
        <p:origin x="78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E3DFC8-1D7B-4060-8320-A6312BDB96E4}" type="datetimeFigureOut">
              <a:rPr lang="en-US" smtClean="0"/>
              <a:t>9/22/2021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BA46A8-A86A-4393-BBDA-7C94D5D4FAA5}" type="slidenum">
              <a:rPr lang="en-US" smtClean="0"/>
              <a:t>‹#›</a:t>
            </a:fld>
            <a:endParaRPr lang="en-US"/>
          </a:p>
        </p:txBody>
      </p:sp>
    </p:spTree>
    <p:extLst>
      <p:ext uri="{BB962C8B-B14F-4D97-AF65-F5344CB8AC3E}">
        <p14:creationId xmlns:p14="http://schemas.microsoft.com/office/powerpoint/2010/main" val="66877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Cultural competency tools ensure that all professionals are working from one common reference point. Therefore, when one toolkit is available for use in one institution of multiple hospitals, all professionals can be cohesive in the services they offer to patients with different cultural backgrounds. In addition, patients demand different approaches based on their culture about healthcare, interpersonal relationships, and medicine altogether.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2</a:t>
            </a:fld>
            <a:endParaRPr lang="en-US"/>
          </a:p>
        </p:txBody>
      </p:sp>
    </p:spTree>
    <p:extLst>
      <p:ext uri="{BB962C8B-B14F-4D97-AF65-F5344CB8AC3E}">
        <p14:creationId xmlns:p14="http://schemas.microsoft.com/office/powerpoint/2010/main" val="423146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Our setting is culturally diverse due to the different immigrants. Therefore, the health center staff need to be culturally competent so that they can all understand, communicate with, and interact with the people from different cultures they are dealing with. Therefore, cultural competence and diversity are co-dependent on one another for a favorable healthcare ecosystem</a:t>
            </a:r>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11</a:t>
            </a:fld>
            <a:endParaRPr lang="en-US"/>
          </a:p>
        </p:txBody>
      </p:sp>
    </p:spTree>
    <p:extLst>
      <p:ext uri="{BB962C8B-B14F-4D97-AF65-F5344CB8AC3E}">
        <p14:creationId xmlns:p14="http://schemas.microsoft.com/office/powerpoint/2010/main" val="2289931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There are key facets in the ethics of cultural competence: respecting cultural differences, acknowledging the importance of culture in life, and minimizing the negative consequences of having cultural differences. Overall, three principles are the ethics of cultural competence: accommodation, embracing pluralism, and learning about different cultures. In addition, professionals should always differentiate between cultural relativism and human rights and find the right balance between the two.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12</a:t>
            </a:fld>
            <a:endParaRPr lang="en-US"/>
          </a:p>
        </p:txBody>
      </p:sp>
    </p:spTree>
    <p:extLst>
      <p:ext uri="{BB962C8B-B14F-4D97-AF65-F5344CB8AC3E}">
        <p14:creationId xmlns:p14="http://schemas.microsoft.com/office/powerpoint/2010/main" val="1654941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Research, clinical practice, and higher education further explore the relationship between cultural competence and decision-making in healthcare. Professionals who incorporate consideration of cultural dictates when making decisions are more empowered to provide the best quality of services to their patients in multicultural contexts (Louw, 2016).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13</a:t>
            </a:fld>
            <a:endParaRPr lang="en-US"/>
          </a:p>
        </p:txBody>
      </p:sp>
    </p:spTree>
    <p:extLst>
      <p:ext uri="{BB962C8B-B14F-4D97-AF65-F5344CB8AC3E}">
        <p14:creationId xmlns:p14="http://schemas.microsoft.com/office/powerpoint/2010/main" val="8925614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Systems that are aware of these disparities could apply cultural awareness to improve service provision to minorities and other affected groups. However, there is minimal evidence to support EBP related to cultural competence in reducing racial and ethnic health disparities.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14</a:t>
            </a:fld>
            <a:endParaRPr lang="en-US"/>
          </a:p>
        </p:txBody>
      </p:sp>
    </p:spTree>
    <p:extLst>
      <p:ext uri="{BB962C8B-B14F-4D97-AF65-F5344CB8AC3E}">
        <p14:creationId xmlns:p14="http://schemas.microsoft.com/office/powerpoint/2010/main" val="2153213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15</a:t>
            </a:fld>
            <a:endParaRPr lang="en-US"/>
          </a:p>
        </p:txBody>
      </p:sp>
    </p:spTree>
    <p:extLst>
      <p:ext uri="{BB962C8B-B14F-4D97-AF65-F5344CB8AC3E}">
        <p14:creationId xmlns:p14="http://schemas.microsoft.com/office/powerpoint/2010/main" val="3109276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Cultural competence offers a unique means of ensuring that there is effective communication between doctors and patients while discussing matters about nutritional guidelines, treatment plan, medication plan, medication options, and other healthcare concerns without creating unnecessary barriers. The ultimate way of attaining cultural competence in healthcare is through developing innovative activities and programs that provide healthcare providers with better training on how to understand and consequently manage cultural and social factors that affect the behaviors and beliefs of patients.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16</a:t>
            </a:fld>
            <a:endParaRPr lang="en-US"/>
          </a:p>
        </p:txBody>
      </p:sp>
    </p:spTree>
    <p:extLst>
      <p:ext uri="{BB962C8B-B14F-4D97-AF65-F5344CB8AC3E}">
        <p14:creationId xmlns:p14="http://schemas.microsoft.com/office/powerpoint/2010/main" val="70756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Cultural competence is the capacity of healthcare providers to deliver quality services to all their clients that meet the social, linguistic, and cultural needs of their patients (Betancourt et al., 2016). Therefore, it is imperative that all patients feel understood while being cared for, even if they do not speak English or the common language. Such dictates of healthcare require the need for a culturally competent professional body in hospitals.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3</a:t>
            </a:fld>
            <a:endParaRPr lang="en-US"/>
          </a:p>
        </p:txBody>
      </p:sp>
    </p:spTree>
    <p:extLst>
      <p:ext uri="{BB962C8B-B14F-4D97-AF65-F5344CB8AC3E}">
        <p14:creationId xmlns:p14="http://schemas.microsoft.com/office/powerpoint/2010/main" val="2301867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200000"/>
              </a:lnSpc>
              <a:spcBef>
                <a:spcPts val="0"/>
              </a:spcBef>
              <a:spcAft>
                <a:spcPts val="8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200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When professionals are culturally aware, they accommodate people that are from all cultures, speaking different languages (Nair &amp;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Adetayo</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2019). A healthcare system should be accommodating so that people who do not belong to that native setting where the healthcare system does not feel alienated. A hospital or healthcare center whose staff is not culturally competent will predispose the center to being accused of being racially and ethnically discriminatory.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4</a:t>
            </a:fld>
            <a:endParaRPr lang="en-US"/>
          </a:p>
        </p:txBody>
      </p:sp>
    </p:spTree>
    <p:extLst>
      <p:ext uri="{BB962C8B-B14F-4D97-AF65-F5344CB8AC3E}">
        <p14:creationId xmlns:p14="http://schemas.microsoft.com/office/powerpoint/2010/main" val="3020113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There are numerous ways in which a healthcare system can be made culturally competent. Training the professionals in that setting is the umbrella method of having a culturally competent healthcare center. Trained staff can understand the different needs of patients based on their culture, which translates to better quality and outcomes of care (Tang et al., 2019; Louw, 2016).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5</a:t>
            </a:fld>
            <a:endParaRPr lang="en-US"/>
          </a:p>
        </p:txBody>
      </p:sp>
    </p:spTree>
    <p:extLst>
      <p:ext uri="{BB962C8B-B14F-4D97-AF65-F5344CB8AC3E}">
        <p14:creationId xmlns:p14="http://schemas.microsoft.com/office/powerpoint/2010/main" val="764751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Since they have come into a new country, most of these immigrants may only speak their native languages. Therefore, cultural competency is crucial to managing these patients due to their cultural background that may not align with the norms in the new state they are in.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6</a:t>
            </a:fld>
            <a:endParaRPr lang="en-US"/>
          </a:p>
        </p:txBody>
      </p:sp>
    </p:spTree>
    <p:extLst>
      <p:ext uri="{BB962C8B-B14F-4D97-AF65-F5344CB8AC3E}">
        <p14:creationId xmlns:p14="http://schemas.microsoft.com/office/powerpoint/2010/main" val="122820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racial backgrounds of the patients majorly influence access to healthcare in the United States. Compared to white people, immigrants and other minorities access lesser quality care. They often do not have insurance and are unable to explain their health status for proper management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CommonWealthFund</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2016).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7</a:t>
            </a:fld>
            <a:endParaRPr lang="en-US"/>
          </a:p>
        </p:txBody>
      </p:sp>
    </p:spTree>
    <p:extLst>
      <p:ext uri="{BB962C8B-B14F-4D97-AF65-F5344CB8AC3E}">
        <p14:creationId xmlns:p14="http://schemas.microsoft.com/office/powerpoint/2010/main" val="2948597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When the patients and staff do not understand one another, patient dissatisfaction with care may heighten. Additionally, the quality of care is remarkably reduced, and the patent is less likely to comprehend the treatment or adhere to it. For these reasons, cultural competency is necessary to bridge these language and communication barriers that are likely in this center.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8</a:t>
            </a:fld>
            <a:endParaRPr lang="en-US"/>
          </a:p>
        </p:txBody>
      </p:sp>
    </p:spTree>
    <p:extLst>
      <p:ext uri="{BB962C8B-B14F-4D97-AF65-F5344CB8AC3E}">
        <p14:creationId xmlns:p14="http://schemas.microsoft.com/office/powerpoint/2010/main" val="3811293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Empowering employees to be culturally competent includes providing them with interpreter services, recruiting staff from the minority population being served, training staff on cultural differences and awareness, disseminating community health workers to the population being served, and expanding operating hours to accommodate the working hours of the different patients.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9</a:t>
            </a:fld>
            <a:endParaRPr lang="en-US"/>
          </a:p>
        </p:txBody>
      </p:sp>
    </p:spTree>
    <p:extLst>
      <p:ext uri="{BB962C8B-B14F-4D97-AF65-F5344CB8AC3E}">
        <p14:creationId xmlns:p14="http://schemas.microsoft.com/office/powerpoint/2010/main" val="856540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Cultural competence and diversity are two different concepts. A system may be culturally diverse but be culturally incompetent. Therefore, systems that are diverse in the pool of the people they serve must have staff who are aware of and can work effectively in different cultural settings.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5BBA46A8-A86A-4393-BBDA-7C94D5D4FAA5}" type="slidenum">
              <a:rPr lang="en-US" smtClean="0"/>
              <a:t>10</a:t>
            </a:fld>
            <a:endParaRPr lang="en-US"/>
          </a:p>
        </p:txBody>
      </p:sp>
    </p:spTree>
    <p:extLst>
      <p:ext uri="{BB962C8B-B14F-4D97-AF65-F5344CB8AC3E}">
        <p14:creationId xmlns:p14="http://schemas.microsoft.com/office/powerpoint/2010/main" val="1450124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A53C26D-086D-4202-9946-12B26DEF0F2E}" type="datetimeFigureOut">
              <a:rPr lang="en-US" smtClean="0"/>
              <a:t>9/22/2021</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0E8FAF47-898B-4097-B238-2D17A3EF045D}"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81565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53C26D-086D-4202-9946-12B26DEF0F2E}"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FAF47-898B-4097-B238-2D17A3EF045D}"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0651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53C26D-086D-4202-9946-12B26DEF0F2E}"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FAF47-898B-4097-B238-2D17A3EF045D}"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5081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A53C26D-086D-4202-9946-12B26DEF0F2E}"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FAF47-898B-4097-B238-2D17A3EF045D}"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66012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A53C26D-086D-4202-9946-12B26DEF0F2E}"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FAF47-898B-4097-B238-2D17A3EF045D}"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37370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A53C26D-086D-4202-9946-12B26DEF0F2E}"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FAF47-898B-4097-B238-2D17A3EF045D}"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13596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53C26D-086D-4202-9946-12B26DEF0F2E}" type="datetimeFigureOut">
              <a:rPr lang="en-US" smtClean="0"/>
              <a:t>9/22/2021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8FAF47-898B-4097-B238-2D17A3EF045D}"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56348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A53C26D-086D-4202-9946-12B26DEF0F2E}" type="datetimeFigureOut">
              <a:rPr lang="en-US" smtClean="0"/>
              <a:t>9/22/2021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8FAF47-898B-4097-B238-2D17A3EF045D}"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39530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53C26D-086D-4202-9946-12B26DEF0F2E}" type="datetimeFigureOut">
              <a:rPr lang="en-US" smtClean="0"/>
              <a:t>9/22/2021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8FAF47-898B-4097-B238-2D17A3EF045D}" type="slidenum">
              <a:rPr lang="en-US" smtClean="0"/>
              <a:t>‹#›</a:t>
            </a:fld>
            <a:endParaRPr lang="en-US"/>
          </a:p>
        </p:txBody>
      </p:sp>
    </p:spTree>
    <p:extLst>
      <p:ext uri="{BB962C8B-B14F-4D97-AF65-F5344CB8AC3E}">
        <p14:creationId xmlns:p14="http://schemas.microsoft.com/office/powerpoint/2010/main" val="3209882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A53C26D-086D-4202-9946-12B26DEF0F2E}"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FAF47-898B-4097-B238-2D17A3EF045D}"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95501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DA53C26D-086D-4202-9946-12B26DEF0F2E}" type="datetimeFigureOut">
              <a:rPr lang="en-US" smtClean="0"/>
              <a:t>9/22/2021</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0E8FAF47-898B-4097-B238-2D17A3EF045D}"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51356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DA53C26D-086D-4202-9946-12B26DEF0F2E}" type="datetimeFigureOut">
              <a:rPr lang="en-US" smtClean="0"/>
              <a:t>9/22/2021</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0E8FAF47-898B-4097-B238-2D17A3EF045D}"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78908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journals.lww.com/academicmedicine/Fulltext/2004/04000/The_Ethics_of_Cultural_Competence.12.aspx#O3-12-2" TargetMode="External"/><Relationship Id="rId3" Type="http://schemas.openxmlformats.org/officeDocument/2006/relationships/hyperlink" Target="http://servingohiobetter.org/site/wp-content/uploads/2016/10/ODH-CC-StandardsAssessment-Tool-v4.1.16.pdf" TargetMode="External"/><Relationship Id="rId7" Type="http://schemas.openxmlformats.org/officeDocument/2006/relationships/hyperlink" Target="https://doi.org/10.1097/GOX.0000000000002219" TargetMode="External"/><Relationship Id="rId2" Type="http://schemas.openxmlformats.org/officeDocument/2006/relationships/hyperlink" Target="https://doi.org/10.1093%2Fphr%2F118.4.293" TargetMode="External"/><Relationship Id="rId1" Type="http://schemas.openxmlformats.org/officeDocument/2006/relationships/slideLayout" Target="../slideLayouts/slideLayout2.xml"/><Relationship Id="rId6" Type="http://schemas.openxmlformats.org/officeDocument/2006/relationships/hyperlink" Target="https://doi.org/10.1093/cid/ciaa566" TargetMode="External"/><Relationship Id="rId5" Type="http://schemas.openxmlformats.org/officeDocument/2006/relationships/hyperlink" Target="https://doi.org/10.11648/j.hss.s.2016040201.17" TargetMode="External"/><Relationship Id="rId4" Type="http://schemas.openxmlformats.org/officeDocument/2006/relationships/hyperlink" Target="https://doi.org/10.1515/9781478004363-020" TargetMode="External"/><Relationship Id="rId9" Type="http://schemas.openxmlformats.org/officeDocument/2006/relationships/hyperlink" Target="https://doi.org/10.1111/jan.13854"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3AB9E-FF64-4885-BAB8-440673AB8BE3}"/>
              </a:ext>
            </a:extLst>
          </p:cNvPr>
          <p:cNvSpPr>
            <a:spLocks noGrp="1"/>
          </p:cNvSpPr>
          <p:nvPr>
            <p:ph type="ctrTitle"/>
          </p:nvPr>
        </p:nvSpPr>
        <p:spPr/>
        <p:txBody>
          <a:bodyPr>
            <a:normAutofit fontScale="90000"/>
          </a:bodyPr>
          <a:lstStyle/>
          <a:p>
            <a:r>
              <a:rPr lang="en-US" dirty="0"/>
              <a:t>Cultural Competency Virtual Training Manual</a:t>
            </a:r>
          </a:p>
        </p:txBody>
      </p:sp>
      <p:sp>
        <p:nvSpPr>
          <p:cNvPr id="3" name="Subtitle 2">
            <a:extLst>
              <a:ext uri="{FF2B5EF4-FFF2-40B4-BE49-F238E27FC236}">
                <a16:creationId xmlns:a16="http://schemas.microsoft.com/office/drawing/2014/main" id="{F67D7C4E-DDC6-4794-803B-28B3E328BE69}"/>
              </a:ext>
            </a:extLst>
          </p:cNvPr>
          <p:cNvSpPr>
            <a:spLocks noGrp="1"/>
          </p:cNvSpPr>
          <p:nvPr>
            <p:ph type="subTitle" idx="1"/>
          </p:nvPr>
        </p:nvSpPr>
        <p:spPr>
          <a:xfrm>
            <a:off x="2417780" y="3531204"/>
            <a:ext cx="8637072" cy="1664251"/>
          </a:xfrm>
        </p:spPr>
        <p:txBody>
          <a:bodyPr>
            <a:normAutofit fontScale="92500" lnSpcReduction="20000"/>
          </a:bodyPr>
          <a:lstStyle/>
          <a:p>
            <a:r>
              <a:rPr lang="en-US" dirty="0"/>
              <a:t>Student’s Name</a:t>
            </a:r>
          </a:p>
          <a:p>
            <a:r>
              <a:rPr lang="en-US" dirty="0"/>
              <a:t>Institutional Affiliation</a:t>
            </a:r>
          </a:p>
          <a:p>
            <a:r>
              <a:rPr lang="en-US" dirty="0"/>
              <a:t>Professor</a:t>
            </a:r>
          </a:p>
          <a:p>
            <a:r>
              <a:rPr lang="en-US" dirty="0"/>
              <a:t>Date</a:t>
            </a:r>
          </a:p>
          <a:p>
            <a:endParaRPr lang="en-US" dirty="0"/>
          </a:p>
        </p:txBody>
      </p:sp>
    </p:spTree>
    <p:extLst>
      <p:ext uri="{BB962C8B-B14F-4D97-AF65-F5344CB8AC3E}">
        <p14:creationId xmlns:p14="http://schemas.microsoft.com/office/powerpoint/2010/main" val="2391274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BC428-5C00-48EE-88AF-D0C69F5DA527}"/>
              </a:ext>
            </a:extLst>
          </p:cNvPr>
          <p:cNvSpPr>
            <a:spLocks noGrp="1"/>
          </p:cNvSpPr>
          <p:nvPr>
            <p:ph type="title"/>
          </p:nvPr>
        </p:nvSpPr>
        <p:spPr/>
        <p:txBody>
          <a:bodyPr/>
          <a:lstStyle/>
          <a:p>
            <a:r>
              <a:rPr lang="en-US" dirty="0"/>
              <a:t>The Difference between Cultural Competency and Cultural diversity </a:t>
            </a:r>
          </a:p>
        </p:txBody>
      </p:sp>
      <p:sp>
        <p:nvSpPr>
          <p:cNvPr id="3" name="Content Placeholder 2">
            <a:extLst>
              <a:ext uri="{FF2B5EF4-FFF2-40B4-BE49-F238E27FC236}">
                <a16:creationId xmlns:a16="http://schemas.microsoft.com/office/drawing/2014/main" id="{329CD39B-9356-4F16-8784-EF647DC02229}"/>
              </a:ext>
            </a:extLst>
          </p:cNvPr>
          <p:cNvSpPr>
            <a:spLocks noGrp="1"/>
          </p:cNvSpPr>
          <p:nvPr>
            <p:ph idx="1"/>
          </p:nvPr>
        </p:nvSpPr>
        <p:spPr/>
        <p:txBody>
          <a:bodyPr>
            <a:normAutofit fontScale="92500" lnSpcReduction="10000"/>
          </a:bodyPr>
          <a:lstStyle/>
          <a:p>
            <a:r>
              <a:rPr lang="en-US" sz="2800" b="1" dirty="0"/>
              <a:t>Cultural diversity: </a:t>
            </a:r>
            <a:r>
              <a:rPr lang="en-US" sz="2800" dirty="0"/>
              <a:t>The extent to which a system or group reflects individuals from different identifiable cultural, racial, or ethnic backgrounds (Nair &amp; </a:t>
            </a:r>
            <a:r>
              <a:rPr lang="en-US" sz="2800" dirty="0" err="1"/>
              <a:t>Adetayo</a:t>
            </a:r>
            <a:r>
              <a:rPr lang="en-US" sz="2800" dirty="0"/>
              <a:t>, 2019). </a:t>
            </a:r>
          </a:p>
          <a:p>
            <a:r>
              <a:rPr lang="en-US" sz="2800" b="1" dirty="0"/>
              <a:t>Cultural competence</a:t>
            </a:r>
            <a:r>
              <a:rPr lang="en-US" sz="2800" dirty="0"/>
              <a:t>: A set of standards, values, beliefs, values, and practices within an organization,  system, program, or group of people that enables them to work efficiently and effectively across different cultural systems (Nair &amp; </a:t>
            </a:r>
            <a:r>
              <a:rPr lang="en-US" sz="2800" dirty="0" err="1"/>
              <a:t>Adetayo</a:t>
            </a:r>
            <a:r>
              <a:rPr lang="en-US" sz="2800" dirty="0"/>
              <a:t>, 2019). </a:t>
            </a:r>
          </a:p>
          <a:p>
            <a:endParaRPr lang="en-US" dirty="0"/>
          </a:p>
        </p:txBody>
      </p:sp>
    </p:spTree>
    <p:extLst>
      <p:ext uri="{BB962C8B-B14F-4D97-AF65-F5344CB8AC3E}">
        <p14:creationId xmlns:p14="http://schemas.microsoft.com/office/powerpoint/2010/main" val="257274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6BC04-AEA9-429C-AD1C-D0AA019C6528}"/>
              </a:ext>
            </a:extLst>
          </p:cNvPr>
          <p:cNvSpPr>
            <a:spLocks noGrp="1"/>
          </p:cNvSpPr>
          <p:nvPr>
            <p:ph type="title"/>
          </p:nvPr>
        </p:nvSpPr>
        <p:spPr/>
        <p:txBody>
          <a:bodyPr/>
          <a:lstStyle/>
          <a:p>
            <a:r>
              <a:rPr lang="en-US" dirty="0"/>
              <a:t>The Relationship between Cultural Competency and Cultural diversity </a:t>
            </a:r>
          </a:p>
        </p:txBody>
      </p:sp>
      <p:sp>
        <p:nvSpPr>
          <p:cNvPr id="3" name="Content Placeholder 2">
            <a:extLst>
              <a:ext uri="{FF2B5EF4-FFF2-40B4-BE49-F238E27FC236}">
                <a16:creationId xmlns:a16="http://schemas.microsoft.com/office/drawing/2014/main" id="{2A4F8AFF-8587-4086-9E0F-3D0FC8BBF8F9}"/>
              </a:ext>
            </a:extLst>
          </p:cNvPr>
          <p:cNvSpPr>
            <a:spLocks noGrp="1"/>
          </p:cNvSpPr>
          <p:nvPr>
            <p:ph idx="1"/>
          </p:nvPr>
        </p:nvSpPr>
        <p:spPr/>
        <p:txBody>
          <a:bodyPr/>
          <a:lstStyle/>
          <a:p>
            <a:r>
              <a:rPr lang="en-US" sz="2800" dirty="0"/>
              <a:t>Cultural competence is another effort to widen cultural diversity and inclusion.</a:t>
            </a:r>
          </a:p>
          <a:p>
            <a:r>
              <a:rPr lang="en-US" sz="2800" dirty="0"/>
              <a:t>Cultural diversity does not translate to cultural competency. </a:t>
            </a:r>
          </a:p>
          <a:p>
            <a:r>
              <a:rPr lang="en-US" sz="2800" dirty="0"/>
              <a:t>When a setting is culturally diverse, its people should be culturally competent to communicate and co-exist favorably (Tang et al., 2019).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54752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CFF71-28E6-4E2C-B4AA-067A763CAD8F}"/>
              </a:ext>
            </a:extLst>
          </p:cNvPr>
          <p:cNvSpPr>
            <a:spLocks noGrp="1"/>
          </p:cNvSpPr>
          <p:nvPr>
            <p:ph type="title"/>
          </p:nvPr>
        </p:nvSpPr>
        <p:spPr/>
        <p:txBody>
          <a:bodyPr/>
          <a:lstStyle/>
          <a:p>
            <a:r>
              <a:rPr lang="en-US" dirty="0"/>
              <a:t>Ethics of cultural competence </a:t>
            </a:r>
          </a:p>
        </p:txBody>
      </p:sp>
      <p:sp>
        <p:nvSpPr>
          <p:cNvPr id="3" name="Content Placeholder 2">
            <a:extLst>
              <a:ext uri="{FF2B5EF4-FFF2-40B4-BE49-F238E27FC236}">
                <a16:creationId xmlns:a16="http://schemas.microsoft.com/office/drawing/2014/main" id="{4A52C145-E267-498C-A519-01127BBF6DDA}"/>
              </a:ext>
            </a:extLst>
          </p:cNvPr>
          <p:cNvSpPr>
            <a:spLocks noGrp="1"/>
          </p:cNvSpPr>
          <p:nvPr>
            <p:ph idx="1"/>
          </p:nvPr>
        </p:nvSpPr>
        <p:spPr/>
        <p:txBody>
          <a:bodyPr/>
          <a:lstStyle/>
          <a:p>
            <a:pPr>
              <a:buFont typeface="Wingdings" panose="05000000000000000000" pitchFamily="2" charset="2"/>
              <a:buChar char="ü"/>
            </a:pPr>
            <a:r>
              <a:rPr lang="en-US" sz="2800" dirty="0"/>
              <a:t>Ethics play a major role in cultural competence. </a:t>
            </a:r>
          </a:p>
          <a:p>
            <a:pPr>
              <a:buFont typeface="Wingdings" panose="05000000000000000000" pitchFamily="2" charset="2"/>
              <a:buChar char="ü"/>
            </a:pPr>
            <a:r>
              <a:rPr lang="en-US" sz="2800" dirty="0"/>
              <a:t>Professionals have to be ethical to be fully culturally competent. </a:t>
            </a:r>
          </a:p>
          <a:p>
            <a:pPr>
              <a:buFont typeface="Wingdings" panose="05000000000000000000" pitchFamily="2" charset="2"/>
              <a:buChar char="ü"/>
            </a:pPr>
            <a:r>
              <a:rPr lang="en-US" sz="2800" dirty="0" err="1"/>
              <a:t>Paasche-Orlow</a:t>
            </a:r>
            <a:r>
              <a:rPr lang="en-US" sz="2800" dirty="0"/>
              <a:t> (2004) explores the moral agenda of cultural competence and dictates the values of culturally competent healthcare professionals. </a:t>
            </a:r>
          </a:p>
          <a:p>
            <a:endParaRPr lang="en-US" dirty="0"/>
          </a:p>
        </p:txBody>
      </p:sp>
    </p:spTree>
    <p:extLst>
      <p:ext uri="{BB962C8B-B14F-4D97-AF65-F5344CB8AC3E}">
        <p14:creationId xmlns:p14="http://schemas.microsoft.com/office/powerpoint/2010/main" val="869330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EBB68-BA48-411A-9D6D-567F8737B770}"/>
              </a:ext>
            </a:extLst>
          </p:cNvPr>
          <p:cNvSpPr>
            <a:spLocks noGrp="1"/>
          </p:cNvSpPr>
          <p:nvPr>
            <p:ph type="title"/>
          </p:nvPr>
        </p:nvSpPr>
        <p:spPr/>
        <p:txBody>
          <a:bodyPr/>
          <a:lstStyle/>
          <a:p>
            <a:r>
              <a:rPr lang="en-US" dirty="0"/>
              <a:t>Impact of cultural competency on healthcare decision making</a:t>
            </a:r>
          </a:p>
        </p:txBody>
      </p:sp>
      <p:sp>
        <p:nvSpPr>
          <p:cNvPr id="3" name="Content Placeholder 2">
            <a:extLst>
              <a:ext uri="{FF2B5EF4-FFF2-40B4-BE49-F238E27FC236}">
                <a16:creationId xmlns:a16="http://schemas.microsoft.com/office/drawing/2014/main" id="{F675537F-0254-4C47-8129-083850102BDC}"/>
              </a:ext>
            </a:extLst>
          </p:cNvPr>
          <p:cNvSpPr>
            <a:spLocks noGrp="1"/>
          </p:cNvSpPr>
          <p:nvPr>
            <p:ph idx="1"/>
          </p:nvPr>
        </p:nvSpPr>
        <p:spPr>
          <a:xfrm>
            <a:off x="838200" y="1690688"/>
            <a:ext cx="10515600" cy="4351338"/>
          </a:xfrm>
        </p:spPr>
        <p:txBody>
          <a:bodyPr/>
          <a:lstStyle/>
          <a:p>
            <a:pPr>
              <a:buFont typeface="Wingdings" panose="05000000000000000000" pitchFamily="2" charset="2"/>
              <a:buChar char="ü"/>
            </a:pPr>
            <a:r>
              <a:rPr lang="en-US" sz="2800" dirty="0"/>
              <a:t>Cultural competence is essential in ethical decision-making regarding healthcare. </a:t>
            </a:r>
          </a:p>
          <a:p>
            <a:pPr>
              <a:buFont typeface="Wingdings" panose="05000000000000000000" pitchFamily="2" charset="2"/>
              <a:buChar char="ü"/>
            </a:pPr>
            <a:r>
              <a:rPr lang="en-US" sz="2800" dirty="0"/>
              <a:t>Ethical decision-making and cultural competence are different but interconnected. </a:t>
            </a:r>
          </a:p>
          <a:p>
            <a:pPr>
              <a:buFont typeface="Wingdings" panose="05000000000000000000" pitchFamily="2" charset="2"/>
              <a:buChar char="ü"/>
            </a:pPr>
            <a:r>
              <a:rPr lang="en-US" sz="2800" dirty="0"/>
              <a:t>Cultural competence is based on ethical standards and principles, and cultural competence helps professionals make ethical decisions (Louw, 2016). </a:t>
            </a:r>
          </a:p>
          <a:p>
            <a:endParaRPr lang="en-US" dirty="0"/>
          </a:p>
        </p:txBody>
      </p:sp>
    </p:spTree>
    <p:extLst>
      <p:ext uri="{BB962C8B-B14F-4D97-AF65-F5344CB8AC3E}">
        <p14:creationId xmlns:p14="http://schemas.microsoft.com/office/powerpoint/2010/main" val="3014831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9922B-FD0C-446D-9D57-7BB0E5BD051F}"/>
              </a:ext>
            </a:extLst>
          </p:cNvPr>
          <p:cNvSpPr>
            <a:spLocks noGrp="1"/>
          </p:cNvSpPr>
          <p:nvPr>
            <p:ph type="title"/>
          </p:nvPr>
        </p:nvSpPr>
        <p:spPr/>
        <p:txBody>
          <a:bodyPr/>
          <a:lstStyle/>
          <a:p>
            <a:r>
              <a:rPr lang="en-US" dirty="0"/>
              <a:t>How to Improve Cultural Competences to Reduce Disparities in Healthcare </a:t>
            </a:r>
          </a:p>
        </p:txBody>
      </p:sp>
      <p:sp>
        <p:nvSpPr>
          <p:cNvPr id="3" name="Content Placeholder 2">
            <a:extLst>
              <a:ext uri="{FF2B5EF4-FFF2-40B4-BE49-F238E27FC236}">
                <a16:creationId xmlns:a16="http://schemas.microsoft.com/office/drawing/2014/main" id="{7743B61F-0808-4207-BD72-C8F3BCE5D951}"/>
              </a:ext>
            </a:extLst>
          </p:cNvPr>
          <p:cNvSpPr>
            <a:spLocks noGrp="1"/>
          </p:cNvSpPr>
          <p:nvPr>
            <p:ph idx="1"/>
          </p:nvPr>
        </p:nvSpPr>
        <p:spPr/>
        <p:txBody>
          <a:bodyPr>
            <a:normAutofit fontScale="85000" lnSpcReduction="20000"/>
          </a:bodyPr>
          <a:lstStyle/>
          <a:p>
            <a:pPr>
              <a:buFont typeface="Wingdings" panose="05000000000000000000" pitchFamily="2" charset="2"/>
              <a:buChar char="ü"/>
            </a:pPr>
            <a:r>
              <a:rPr lang="en-US" sz="3200" dirty="0"/>
              <a:t>Racial and ethnic disparities in health can be generally reduced by using cultural competence as a mitigation tool (</a:t>
            </a:r>
            <a:r>
              <a:rPr lang="en-US" sz="3200" dirty="0" err="1"/>
              <a:t>Nosyk</a:t>
            </a:r>
            <a:r>
              <a:rPr lang="en-US" sz="3200" dirty="0"/>
              <a:t> et al., 2020. </a:t>
            </a:r>
          </a:p>
          <a:p>
            <a:pPr>
              <a:buFont typeface="Wingdings" panose="05000000000000000000" pitchFamily="2" charset="2"/>
              <a:buChar char="ü"/>
            </a:pPr>
            <a:r>
              <a:rPr lang="en-US" sz="3200" dirty="0"/>
              <a:t>The activities to inform the achievement of this goal include: </a:t>
            </a:r>
          </a:p>
          <a:p>
            <a:pPr marL="1028700" lvl="1" indent="-571500">
              <a:buFont typeface="+mj-lt"/>
              <a:buAutoNum type="romanLcPeriod"/>
            </a:pPr>
            <a:r>
              <a:rPr lang="en-US" sz="3200" dirty="0"/>
              <a:t>Interpreter services</a:t>
            </a:r>
          </a:p>
          <a:p>
            <a:pPr marL="1028700" lvl="1" indent="-571500">
              <a:buFont typeface="+mj-lt"/>
              <a:buAutoNum type="romanLcPeriod"/>
            </a:pPr>
            <a:r>
              <a:rPr lang="en-US" sz="3200" dirty="0"/>
              <a:t>Accommodations at administrative and organizational levels.</a:t>
            </a:r>
          </a:p>
          <a:p>
            <a:pPr marL="1028700" lvl="1" indent="-571500">
              <a:buFont typeface="+mj-lt"/>
              <a:buAutoNum type="romanLcPeriod"/>
            </a:pPr>
            <a:r>
              <a:rPr lang="en-US" sz="3200" dirty="0"/>
              <a:t>Training and coordination with traditional healers</a:t>
            </a:r>
          </a:p>
          <a:p>
            <a:pPr marL="1028700" lvl="1" indent="-571500">
              <a:buFont typeface="+mj-lt"/>
              <a:buAutoNum type="romanLcPeriod"/>
            </a:pPr>
            <a:r>
              <a:rPr lang="en-US" sz="3200" dirty="0"/>
              <a:t>Recruiting minorities as healthcare professionals</a:t>
            </a:r>
          </a:p>
          <a:p>
            <a:pPr marL="0" indent="0">
              <a:buNone/>
            </a:pPr>
            <a:endParaRPr lang="en-US" dirty="0"/>
          </a:p>
        </p:txBody>
      </p:sp>
    </p:spTree>
    <p:extLst>
      <p:ext uri="{BB962C8B-B14F-4D97-AF65-F5344CB8AC3E}">
        <p14:creationId xmlns:p14="http://schemas.microsoft.com/office/powerpoint/2010/main" val="2067123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85780-3C3F-4ECC-BAA6-D691AD534913}"/>
              </a:ext>
            </a:extLst>
          </p:cNvPr>
          <p:cNvSpPr>
            <a:spLocks noGrp="1"/>
          </p:cNvSpPr>
          <p:nvPr>
            <p:ph type="title"/>
          </p:nvPr>
        </p:nvSpPr>
        <p:spPr/>
        <p:txBody>
          <a:bodyPr/>
          <a:lstStyle/>
          <a:p>
            <a:r>
              <a:rPr lang="en-US" dirty="0"/>
              <a:t>Improving Cultural Competence in Healthcare</a:t>
            </a:r>
          </a:p>
        </p:txBody>
      </p:sp>
      <p:sp>
        <p:nvSpPr>
          <p:cNvPr id="3" name="Content Placeholder 2">
            <a:extLst>
              <a:ext uri="{FF2B5EF4-FFF2-40B4-BE49-F238E27FC236}">
                <a16:creationId xmlns:a16="http://schemas.microsoft.com/office/drawing/2014/main" id="{81E62B5F-1DEC-4C7E-ADD5-80D15E48FA05}"/>
              </a:ext>
            </a:extLst>
          </p:cNvPr>
          <p:cNvSpPr>
            <a:spLocks noGrp="1"/>
          </p:cNvSpPr>
          <p:nvPr>
            <p:ph idx="1"/>
          </p:nvPr>
        </p:nvSpPr>
        <p:spPr/>
        <p:txBody>
          <a:bodyPr>
            <a:normAutofit fontScale="85000" lnSpcReduction="20000"/>
          </a:bodyPr>
          <a:lstStyle/>
          <a:p>
            <a:pPr>
              <a:buFont typeface="Wingdings" panose="05000000000000000000" pitchFamily="2" charset="2"/>
              <a:buChar char="ü"/>
            </a:pPr>
            <a:r>
              <a:rPr lang="en-US" dirty="0"/>
              <a:t>Combining cultural competence with cultural humility. </a:t>
            </a:r>
          </a:p>
          <a:p>
            <a:pPr lvl="1">
              <a:buFont typeface="Wingdings" panose="05000000000000000000" pitchFamily="2" charset="2"/>
              <a:buChar char="ü"/>
            </a:pPr>
            <a:r>
              <a:rPr lang="en-US" dirty="0"/>
              <a:t>Cultural humility: understanding that even culturally aware people may be unintentionally and unconsciously biased about cultures that are different from their own. Professionals can be culturally humble by evaluating how they are likely to be biased and fostering an approach to be open about their positions with their patients (Hunt, 2019). </a:t>
            </a:r>
          </a:p>
          <a:p>
            <a:pPr>
              <a:buFont typeface="Wingdings" panose="05000000000000000000" pitchFamily="2" charset="2"/>
              <a:buChar char="ü"/>
            </a:pPr>
            <a:r>
              <a:rPr lang="en-US" b="1" dirty="0"/>
              <a:t>Cultural competence training </a:t>
            </a:r>
          </a:p>
          <a:p>
            <a:pPr lvl="1">
              <a:buFont typeface="Wingdings" panose="05000000000000000000" pitchFamily="2" charset="2"/>
              <a:buChar char="ü"/>
            </a:pPr>
            <a:r>
              <a:rPr lang="en-US" dirty="0"/>
              <a:t>Follow the proposed cultural competency toolkit to determine the level of awareness and ethnic accommodations one has. </a:t>
            </a:r>
          </a:p>
          <a:p>
            <a:pPr>
              <a:buFont typeface="Wingdings" panose="05000000000000000000" pitchFamily="2" charset="2"/>
              <a:buChar char="ü"/>
            </a:pPr>
            <a:r>
              <a:rPr lang="en-US" dirty="0"/>
              <a:t>Tailoring treatment to different patients based on their preferences and cultural dictates. </a:t>
            </a:r>
          </a:p>
          <a:p>
            <a:pPr>
              <a:buFont typeface="Wingdings" panose="05000000000000000000" pitchFamily="2" charset="2"/>
              <a:buChar char="ü"/>
            </a:pPr>
            <a:r>
              <a:rPr lang="en-US" dirty="0"/>
              <a:t>Taking time to learn and build knowledge about the community we are serving (new and illegal immigrants). </a:t>
            </a:r>
          </a:p>
        </p:txBody>
      </p:sp>
    </p:spTree>
    <p:extLst>
      <p:ext uri="{BB962C8B-B14F-4D97-AF65-F5344CB8AC3E}">
        <p14:creationId xmlns:p14="http://schemas.microsoft.com/office/powerpoint/2010/main" val="186589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E4A71-B303-42DF-B3AD-717F099104CA}"/>
              </a:ext>
            </a:extLst>
          </p:cNvPr>
          <p:cNvSpPr>
            <a:spLocks noGrp="1"/>
          </p:cNvSpPr>
          <p:nvPr>
            <p:ph type="title"/>
          </p:nvPr>
        </p:nvSpPr>
        <p:spPr/>
        <p:txBody>
          <a:bodyPr/>
          <a:lstStyle/>
          <a:p>
            <a:r>
              <a:rPr lang="en-US" dirty="0"/>
              <a:t>Conclusion </a:t>
            </a:r>
          </a:p>
        </p:txBody>
      </p:sp>
      <p:sp>
        <p:nvSpPr>
          <p:cNvPr id="3" name="Content Placeholder 2">
            <a:extLst>
              <a:ext uri="{FF2B5EF4-FFF2-40B4-BE49-F238E27FC236}">
                <a16:creationId xmlns:a16="http://schemas.microsoft.com/office/drawing/2014/main" id="{941CC601-8D0D-42BA-ACAF-FE914D749317}"/>
              </a:ext>
            </a:extLst>
          </p:cNvPr>
          <p:cNvSpPr>
            <a:spLocks noGrp="1"/>
          </p:cNvSpPr>
          <p:nvPr>
            <p:ph idx="1"/>
          </p:nvPr>
        </p:nvSpPr>
        <p:spPr/>
        <p:txBody>
          <a:bodyPr/>
          <a:lstStyle/>
          <a:p>
            <a:r>
              <a:rPr lang="en-US" dirty="0"/>
              <a:t>Cultural competence is a crucial tool to quality healthcare. </a:t>
            </a:r>
          </a:p>
          <a:p>
            <a:r>
              <a:rPr lang="en-US" dirty="0"/>
              <a:t>Evidenced-Based Practice supports the use of cultural competence in improving health outcomes for patients. </a:t>
            </a:r>
          </a:p>
          <a:p>
            <a:r>
              <a:rPr lang="en-US" dirty="0"/>
              <a:t>There are numerous benefits of, and ways to implement, cultural competence in our healthcare system. </a:t>
            </a:r>
          </a:p>
          <a:p>
            <a:endParaRPr lang="en-US" dirty="0"/>
          </a:p>
        </p:txBody>
      </p:sp>
    </p:spTree>
    <p:extLst>
      <p:ext uri="{BB962C8B-B14F-4D97-AF65-F5344CB8AC3E}">
        <p14:creationId xmlns:p14="http://schemas.microsoft.com/office/powerpoint/2010/main" val="2701470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5C0B6-412B-480C-944B-AA1E894B0B14}"/>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BF7B1658-72BB-4D5A-89BD-52AC708DCD58}"/>
              </a:ext>
            </a:extLst>
          </p:cNvPr>
          <p:cNvSpPr>
            <a:spLocks noGrp="1"/>
          </p:cNvSpPr>
          <p:nvPr>
            <p:ph idx="1"/>
          </p:nvPr>
        </p:nvSpPr>
        <p:spPr>
          <a:xfrm>
            <a:off x="1451579" y="2015732"/>
            <a:ext cx="9603275" cy="3927868"/>
          </a:xfrm>
        </p:spPr>
        <p:txBody>
          <a:bodyPr>
            <a:normAutofit/>
          </a:bodyPr>
          <a:lstStyle/>
          <a:p>
            <a:pPr marR="0">
              <a:lnSpc>
                <a:spcPct val="110000"/>
              </a:lnSpc>
              <a:spcBef>
                <a:spcPts val="0"/>
              </a:spcBef>
              <a:spcAft>
                <a:spcPts val="800"/>
              </a:spcAft>
              <a:buFont typeface="Wingdings" panose="05000000000000000000" pitchFamily="2" charset="2"/>
              <a:buChar char="ü"/>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Betancourt, J. R., Green, A. R., Carrillo, J. E., &amp; Owusu </a:t>
            </a:r>
            <a:r>
              <a:rPr lang="en-US" sz="1100" dirty="0" err="1">
                <a:effectLst/>
                <a:latin typeface="Times New Roman" panose="02020603050405020304" pitchFamily="18" charset="0"/>
                <a:ea typeface="Calibri" panose="020F0502020204030204" pitchFamily="34" charset="0"/>
                <a:cs typeface="Times New Roman" panose="02020603050405020304" pitchFamily="18" charset="0"/>
              </a:rPr>
              <a:t>Ananeh-Firempong</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I. I. (2016). Defining cultural competence: a practical framework for addressing racial/ethnic disparities in health and health care.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Public health reports</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1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https://doi.org/10.1093/phr/118.4.293</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R="0">
              <a:lnSpc>
                <a:spcPct val="110000"/>
              </a:lnSpc>
              <a:spcBef>
                <a:spcPts val="0"/>
              </a:spcBef>
              <a:spcAft>
                <a:spcPts val="800"/>
              </a:spcAft>
              <a:buFont typeface="Wingdings" panose="05000000000000000000" pitchFamily="2" charset="2"/>
              <a:buChar char="ü"/>
            </a:pPr>
            <a:r>
              <a:rPr lang="en-US" sz="1100" dirty="0" err="1">
                <a:effectLst/>
                <a:latin typeface="Times New Roman" panose="02020603050405020304" pitchFamily="18" charset="0"/>
                <a:ea typeface="Calibri" panose="020F0502020204030204" pitchFamily="34" charset="0"/>
                <a:cs typeface="Times New Roman" panose="02020603050405020304" pitchFamily="18" charset="0"/>
              </a:rPr>
              <a:t>CommonWealthFund</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(2016). Cultural Competence In Healthcare. Retrieved October 15, 2017, from </a:t>
            </a:r>
            <a:r>
              <a:rPr lang="en-US" sz="11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3"/>
              </a:rPr>
              <a:t>http://servingohiobetter.org/site/wp-content/uploads/2016/10/ODH-CC-StandardsAssessment-Tool-v4.1.16.pdf</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R="0">
              <a:lnSpc>
                <a:spcPct val="110000"/>
              </a:lnSpc>
              <a:spcBef>
                <a:spcPts val="0"/>
              </a:spcBef>
              <a:spcAft>
                <a:spcPts val="800"/>
              </a:spcAft>
              <a:buFont typeface="Wingdings" panose="05000000000000000000" pitchFamily="2" charset="2"/>
              <a:buChar char="ü"/>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Hunt, L. M. (2019). Beyond cultural competence: Applying humility to clinical settings. In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The Social Medicine Reader, Volume II, Third Edition</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(pp. 127-131). Duke University Press. </a:t>
            </a:r>
            <a:r>
              <a:rPr lang="en-US" sz="11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4"/>
              </a:rPr>
              <a:t>https://doi.org/10.1515/9781478004363-020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R="0">
              <a:lnSpc>
                <a:spcPct val="110000"/>
              </a:lnSpc>
              <a:spcBef>
                <a:spcPts val="0"/>
              </a:spcBef>
              <a:spcAft>
                <a:spcPts val="800"/>
              </a:spcAft>
              <a:buFont typeface="Wingdings" panose="05000000000000000000" pitchFamily="2" charset="2"/>
              <a:buChar char="ü"/>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Louw, B. (2016). Cultural competence and ethical decision making for health care professionals.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Humanities and Social Sciences</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4</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(2), 41. </a:t>
            </a:r>
            <a:r>
              <a:rPr lang="en-US" sz="11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https://doi.org/</a:t>
            </a:r>
            <a:r>
              <a:rPr lang="en-US" sz="1100" u="sng" spc="15"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5"/>
              </a:rPr>
              <a:t>10.11648/j.hss.s.2016040201.17</a:t>
            </a:r>
            <a:endParaRPr lang="en-US" sz="1100" u="sng" spc="15"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a:p>
            <a:pPr marR="0">
              <a:lnSpc>
                <a:spcPct val="110000"/>
              </a:lnSpc>
              <a:spcBef>
                <a:spcPts val="0"/>
              </a:spcBef>
              <a:spcAft>
                <a:spcPts val="800"/>
              </a:spcAft>
              <a:buFont typeface="Wingdings" panose="05000000000000000000" pitchFamily="2" charset="2"/>
              <a:buChar char="ü"/>
            </a:pPr>
            <a:r>
              <a:rPr lang="en-US" sz="1100" dirty="0" err="1">
                <a:effectLst/>
                <a:latin typeface="Times New Roman" panose="02020603050405020304" pitchFamily="18" charset="0"/>
                <a:ea typeface="Calibri" panose="020F0502020204030204" pitchFamily="34" charset="0"/>
                <a:cs typeface="Times New Roman" panose="02020603050405020304" pitchFamily="18" charset="0"/>
              </a:rPr>
              <a:t>Nosyk</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B., Krebs, E., Zang, X., </a:t>
            </a:r>
            <a:r>
              <a:rPr lang="en-US" sz="1100" dirty="0" err="1">
                <a:effectLst/>
                <a:latin typeface="Times New Roman" panose="02020603050405020304" pitchFamily="18" charset="0"/>
                <a:ea typeface="Calibri" panose="020F0502020204030204" pitchFamily="34" charset="0"/>
                <a:cs typeface="Times New Roman" panose="02020603050405020304" pitchFamily="18" charset="0"/>
              </a:rPr>
              <a:t>Piske</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M., Enns, B., Min, J. E., ... &amp; </a:t>
            </a:r>
            <a:r>
              <a:rPr lang="en-US" sz="1100" dirty="0" err="1">
                <a:effectLst/>
                <a:latin typeface="Times New Roman" panose="02020603050405020304" pitchFamily="18" charset="0"/>
                <a:ea typeface="Calibri" panose="020F0502020204030204" pitchFamily="34" charset="0"/>
                <a:cs typeface="Times New Roman" panose="02020603050405020304" pitchFamily="18" charset="0"/>
              </a:rPr>
              <a:t>Strathdee</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S. A. (2020). “Ending the Epidemic” Will Not Happen Without Addressing Racial/Ethnic Disparities in the United States Human Immunodeficiency Virus Epidemic.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Clinical Infectious Diseases</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71</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(11), 2968-2971. </a:t>
            </a:r>
            <a:r>
              <a:rPr lang="en-US" sz="11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6"/>
              </a:rPr>
              <a:t>https://doi.org/10.1093/cid/ciaa566</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0000"/>
              </a:lnSpc>
              <a:spcBef>
                <a:spcPts val="0"/>
              </a:spcBef>
              <a:spcAft>
                <a:spcPts val="800"/>
              </a:spcAft>
              <a:buFont typeface="Wingdings" panose="05000000000000000000" pitchFamily="2" charset="2"/>
              <a:buChar char="ü"/>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Nair, L., &amp; </a:t>
            </a:r>
            <a:r>
              <a:rPr lang="en-US" sz="1100" dirty="0" err="1">
                <a:effectLst/>
                <a:latin typeface="Times New Roman" panose="02020603050405020304" pitchFamily="18" charset="0"/>
                <a:ea typeface="Calibri" panose="020F0502020204030204" pitchFamily="34" charset="0"/>
                <a:cs typeface="Times New Roman" panose="02020603050405020304" pitchFamily="18" charset="0"/>
              </a:rPr>
              <a:t>Adetayo</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O. A. (2019). Cultural competence and ethnic diversity in healthcare.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Plastic and Reconstructive Surgery Global Open</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7</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(5) </a:t>
            </a:r>
            <a:r>
              <a:rPr lang="en-US" sz="11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7"/>
              </a:rPr>
              <a:t>https://doi.org/10.1097/GOX.0000000000002219</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0000"/>
              </a:lnSpc>
              <a:spcBef>
                <a:spcPts val="0"/>
              </a:spcBef>
              <a:spcAft>
                <a:spcPts val="800"/>
              </a:spcAft>
              <a:buFont typeface="Wingdings" panose="05000000000000000000" pitchFamily="2" charset="2"/>
              <a:buChar char="ü"/>
            </a:pPr>
            <a:r>
              <a:rPr lang="en-US" sz="1100" dirty="0" err="1">
                <a:effectLst/>
                <a:latin typeface="Times New Roman" panose="02020603050405020304" pitchFamily="18" charset="0"/>
                <a:ea typeface="Calibri" panose="020F0502020204030204" pitchFamily="34" charset="0"/>
                <a:cs typeface="Times New Roman" panose="02020603050405020304" pitchFamily="18" charset="0"/>
              </a:rPr>
              <a:t>Paasche-Orlow</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M. (2004). The ethics of cultural competence.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Academic Medicine</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79</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(4), 347-350. </a:t>
            </a:r>
            <a:r>
              <a:rPr lang="en-US" sz="11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8"/>
              </a:rPr>
              <a:t>https://journals.lww.com/academicmedicine/Fulltext/2004/04000/The_Ethics_of_Cultural_Competence.12.aspx#O3-12-2</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0000"/>
              </a:lnSpc>
              <a:spcBef>
                <a:spcPts val="0"/>
              </a:spcBef>
              <a:spcAft>
                <a:spcPts val="800"/>
              </a:spcAft>
              <a:buFont typeface="Wingdings" panose="05000000000000000000" pitchFamily="2" charset="2"/>
              <a:buChar char="ü"/>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Tang, C., Tian, B., Zhang, X., Zhang, K., Xiao, X., Simoni, J. M., &amp; Wang, H. (2019). The influence of cultural competence of nurses on patient satisfaction and the mediating effect of patient trust.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Journal of advanced nursing</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100" i="1" dirty="0">
                <a:effectLst/>
                <a:latin typeface="Times New Roman" panose="02020603050405020304" pitchFamily="18" charset="0"/>
                <a:ea typeface="Calibri" panose="020F0502020204030204" pitchFamily="34" charset="0"/>
                <a:cs typeface="Times New Roman" panose="02020603050405020304" pitchFamily="18" charset="0"/>
              </a:rPr>
              <a:t>75</a:t>
            </a: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(4), 749-759. </a:t>
            </a:r>
            <a:r>
              <a:rPr lang="en-US" sz="11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9"/>
              </a:rPr>
              <a:t>https://doi.org/10.1111/jan.13854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31849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9EB86-AD2D-4A7E-B10F-CEB4975AB8BA}"/>
              </a:ext>
            </a:extLst>
          </p:cNvPr>
          <p:cNvSpPr>
            <a:spLocks noGrp="1"/>
          </p:cNvSpPr>
          <p:nvPr>
            <p:ph type="title"/>
          </p:nvPr>
        </p:nvSpPr>
        <p:spPr/>
        <p:txBody>
          <a:bodyPr/>
          <a:lstStyle/>
          <a:p>
            <a:r>
              <a:rPr lang="en-US" dirty="0"/>
              <a:t> Introduction</a:t>
            </a:r>
          </a:p>
        </p:txBody>
      </p:sp>
      <p:sp>
        <p:nvSpPr>
          <p:cNvPr id="3" name="Content Placeholder 2">
            <a:extLst>
              <a:ext uri="{FF2B5EF4-FFF2-40B4-BE49-F238E27FC236}">
                <a16:creationId xmlns:a16="http://schemas.microsoft.com/office/drawing/2014/main" id="{89DD2DE9-C3FC-4F20-B1C1-21CCDC26F1F1}"/>
              </a:ext>
            </a:extLst>
          </p:cNvPr>
          <p:cNvSpPr>
            <a:spLocks noGrp="1"/>
          </p:cNvSpPr>
          <p:nvPr>
            <p:ph idx="1"/>
          </p:nvPr>
        </p:nvSpPr>
        <p:spPr/>
        <p:txBody>
          <a:bodyPr/>
          <a:lstStyle/>
          <a:p>
            <a:r>
              <a:rPr lang="en-US" sz="2400" dirty="0"/>
              <a:t>Cultural competency training tool-provides reference points for quality and sensitive care (</a:t>
            </a:r>
            <a:r>
              <a:rPr lang="en-US" sz="2400" dirty="0" err="1"/>
              <a:t>CommonWealthFund</a:t>
            </a:r>
            <a:r>
              <a:rPr lang="en-US" sz="2400" dirty="0"/>
              <a:t>, 2016). </a:t>
            </a:r>
          </a:p>
          <a:p>
            <a:r>
              <a:rPr lang="en-US" sz="2400" dirty="0"/>
              <a:t>The tool helps professionals avoid stumbling blocks related to cultural differences with patients. </a:t>
            </a:r>
          </a:p>
          <a:p>
            <a:r>
              <a:rPr lang="en-US" sz="2400" dirty="0"/>
              <a:t>Different cultural backgrounds inform different health-related opinions. </a:t>
            </a:r>
          </a:p>
          <a:p>
            <a:endParaRPr lang="en-US" dirty="0"/>
          </a:p>
        </p:txBody>
      </p:sp>
    </p:spTree>
    <p:extLst>
      <p:ext uri="{BB962C8B-B14F-4D97-AF65-F5344CB8AC3E}">
        <p14:creationId xmlns:p14="http://schemas.microsoft.com/office/powerpoint/2010/main" val="1282280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C8890-3B3C-4F53-9C67-2E1C02FE1EC0}"/>
              </a:ext>
            </a:extLst>
          </p:cNvPr>
          <p:cNvSpPr>
            <a:spLocks noGrp="1"/>
          </p:cNvSpPr>
          <p:nvPr>
            <p:ph type="title"/>
          </p:nvPr>
        </p:nvSpPr>
        <p:spPr/>
        <p:txBody>
          <a:bodyPr/>
          <a:lstStyle/>
          <a:p>
            <a:r>
              <a:rPr lang="en-US" dirty="0"/>
              <a:t>Cultural Competency Explained </a:t>
            </a:r>
          </a:p>
        </p:txBody>
      </p:sp>
      <p:sp>
        <p:nvSpPr>
          <p:cNvPr id="3" name="Content Placeholder 2">
            <a:extLst>
              <a:ext uri="{FF2B5EF4-FFF2-40B4-BE49-F238E27FC236}">
                <a16:creationId xmlns:a16="http://schemas.microsoft.com/office/drawing/2014/main" id="{C1AC6DC0-CFED-4713-951F-C8A2CF69D860}"/>
              </a:ext>
            </a:extLst>
          </p:cNvPr>
          <p:cNvSpPr>
            <a:spLocks noGrp="1"/>
          </p:cNvSpPr>
          <p:nvPr>
            <p:ph idx="1"/>
          </p:nvPr>
        </p:nvSpPr>
        <p:spPr/>
        <p:txBody>
          <a:bodyPr/>
          <a:lstStyle/>
          <a:p>
            <a:r>
              <a:rPr lang="en-US" sz="2800" dirty="0"/>
              <a:t>With increased globalization, cultural diversity has become common in all areas. </a:t>
            </a:r>
          </a:p>
          <a:p>
            <a:r>
              <a:rPr lang="en-US" sz="2800" dirty="0"/>
              <a:t>Diversity brings new challenges for healthcare systems and practitioners. </a:t>
            </a:r>
          </a:p>
          <a:p>
            <a:r>
              <a:rPr lang="en-US" sz="2800" dirty="0"/>
              <a:t>All services have to be culturally aware and competent </a:t>
            </a:r>
          </a:p>
          <a:p>
            <a:endParaRPr lang="en-US" dirty="0"/>
          </a:p>
        </p:txBody>
      </p:sp>
    </p:spTree>
    <p:extLst>
      <p:ext uri="{BB962C8B-B14F-4D97-AF65-F5344CB8AC3E}">
        <p14:creationId xmlns:p14="http://schemas.microsoft.com/office/powerpoint/2010/main" val="3490722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C8431-B707-4449-8547-8B487502D838}"/>
              </a:ext>
            </a:extLst>
          </p:cNvPr>
          <p:cNvSpPr>
            <a:spLocks noGrp="1"/>
          </p:cNvSpPr>
          <p:nvPr>
            <p:ph type="title"/>
          </p:nvPr>
        </p:nvSpPr>
        <p:spPr/>
        <p:txBody>
          <a:bodyPr/>
          <a:lstStyle/>
          <a:p>
            <a:r>
              <a:rPr lang="en-US" dirty="0"/>
              <a:t>Importance of a culturally competent healthcare system </a:t>
            </a:r>
          </a:p>
        </p:txBody>
      </p:sp>
      <p:sp>
        <p:nvSpPr>
          <p:cNvPr id="3" name="Content Placeholder 2">
            <a:extLst>
              <a:ext uri="{FF2B5EF4-FFF2-40B4-BE49-F238E27FC236}">
                <a16:creationId xmlns:a16="http://schemas.microsoft.com/office/drawing/2014/main" id="{2055F6B6-E495-4362-8758-99E7DAD9BA8A}"/>
              </a:ext>
            </a:extLst>
          </p:cNvPr>
          <p:cNvSpPr>
            <a:spLocks noGrp="1"/>
          </p:cNvSpPr>
          <p:nvPr>
            <p:ph idx="1"/>
          </p:nvPr>
        </p:nvSpPr>
        <p:spPr/>
        <p:txBody>
          <a:bodyPr/>
          <a:lstStyle/>
          <a:p>
            <a:r>
              <a:rPr lang="en-US" sz="2800" dirty="0"/>
              <a:t>It helps improve health outcomes. </a:t>
            </a:r>
          </a:p>
          <a:p>
            <a:r>
              <a:rPr lang="en-US" sz="2800" dirty="0"/>
              <a:t>Improved quality of care is recorded. </a:t>
            </a:r>
          </a:p>
          <a:p>
            <a:r>
              <a:rPr lang="en-US" sz="2800" dirty="0"/>
              <a:t>Disparities related to racial and ethnic language differences may be eliminated. </a:t>
            </a:r>
          </a:p>
          <a:p>
            <a:endParaRPr lang="en-US" dirty="0"/>
          </a:p>
        </p:txBody>
      </p:sp>
    </p:spTree>
    <p:extLst>
      <p:ext uri="{BB962C8B-B14F-4D97-AF65-F5344CB8AC3E}">
        <p14:creationId xmlns:p14="http://schemas.microsoft.com/office/powerpoint/2010/main" val="4081684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17396-0200-4575-90FE-D3D421C1891E}"/>
              </a:ext>
            </a:extLst>
          </p:cNvPr>
          <p:cNvSpPr>
            <a:spLocks noGrp="1"/>
          </p:cNvSpPr>
          <p:nvPr>
            <p:ph type="title"/>
          </p:nvPr>
        </p:nvSpPr>
        <p:spPr/>
        <p:txBody>
          <a:bodyPr/>
          <a:lstStyle/>
          <a:p>
            <a:r>
              <a:rPr lang="en-US" dirty="0"/>
              <a:t>How to make a healthcare system culturally competent</a:t>
            </a:r>
          </a:p>
        </p:txBody>
      </p:sp>
      <p:sp>
        <p:nvSpPr>
          <p:cNvPr id="3" name="Content Placeholder 2">
            <a:extLst>
              <a:ext uri="{FF2B5EF4-FFF2-40B4-BE49-F238E27FC236}">
                <a16:creationId xmlns:a16="http://schemas.microsoft.com/office/drawing/2014/main" id="{A0A6361B-073B-4043-9BC6-106FF37D0E2B}"/>
              </a:ext>
            </a:extLst>
          </p:cNvPr>
          <p:cNvSpPr>
            <a:spLocks noGrp="1"/>
          </p:cNvSpPr>
          <p:nvPr>
            <p:ph idx="1"/>
          </p:nvPr>
        </p:nvSpPr>
        <p:spPr/>
        <p:txBody>
          <a:bodyPr>
            <a:normAutofit fontScale="92500"/>
          </a:bodyPr>
          <a:lstStyle/>
          <a:p>
            <a:r>
              <a:rPr lang="en-US" sz="2800" dirty="0"/>
              <a:t>Training staff on cultural competence (hence the need for the toolkit). </a:t>
            </a:r>
          </a:p>
          <a:p>
            <a:r>
              <a:rPr lang="en-US" sz="2800" dirty="0"/>
              <a:t>Accommodating clients from all cultural backgrounds. </a:t>
            </a:r>
          </a:p>
          <a:p>
            <a:r>
              <a:rPr lang="en-US" sz="2800" dirty="0"/>
              <a:t>Finding solutions to linguistic barriers such as offering translation. </a:t>
            </a:r>
          </a:p>
          <a:p>
            <a:r>
              <a:rPr lang="en-US" sz="2800" dirty="0"/>
              <a:t>Opening up the administration of the healthcare system to all people despite their cultural, ethnic, or racial background</a:t>
            </a:r>
          </a:p>
          <a:p>
            <a:endParaRPr lang="en-US" dirty="0"/>
          </a:p>
        </p:txBody>
      </p:sp>
    </p:spTree>
    <p:extLst>
      <p:ext uri="{BB962C8B-B14F-4D97-AF65-F5344CB8AC3E}">
        <p14:creationId xmlns:p14="http://schemas.microsoft.com/office/powerpoint/2010/main" val="3432764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50D8D-76AF-4E1E-B43A-3E67D61B3114}"/>
              </a:ext>
            </a:extLst>
          </p:cNvPr>
          <p:cNvSpPr>
            <a:spLocks noGrp="1"/>
          </p:cNvSpPr>
          <p:nvPr>
            <p:ph type="title"/>
          </p:nvPr>
        </p:nvSpPr>
        <p:spPr/>
        <p:txBody>
          <a:bodyPr/>
          <a:lstStyle/>
          <a:p>
            <a:r>
              <a:rPr lang="en-US" dirty="0"/>
              <a:t>Patient Care and Cultural Competency</a:t>
            </a:r>
          </a:p>
        </p:txBody>
      </p:sp>
      <p:sp>
        <p:nvSpPr>
          <p:cNvPr id="3" name="Content Placeholder 2">
            <a:extLst>
              <a:ext uri="{FF2B5EF4-FFF2-40B4-BE49-F238E27FC236}">
                <a16:creationId xmlns:a16="http://schemas.microsoft.com/office/drawing/2014/main" id="{E98705C4-000F-4E70-BD5D-37BCA6813414}"/>
              </a:ext>
            </a:extLst>
          </p:cNvPr>
          <p:cNvSpPr>
            <a:spLocks noGrp="1"/>
          </p:cNvSpPr>
          <p:nvPr>
            <p:ph idx="1"/>
          </p:nvPr>
        </p:nvSpPr>
        <p:spPr/>
        <p:txBody>
          <a:bodyPr/>
          <a:lstStyle/>
          <a:p>
            <a:pPr>
              <a:buFont typeface="Wingdings" panose="05000000000000000000" pitchFamily="2" charset="2"/>
              <a:buChar char="ü"/>
            </a:pPr>
            <a:r>
              <a:rPr lang="en-US" dirty="0"/>
              <a:t>According to Betancourt et al. (2016), ethnic and racial minorities often grappled with chronic illness's worst burdens. </a:t>
            </a:r>
          </a:p>
          <a:p>
            <a:pPr>
              <a:buFont typeface="Wingdings" panose="05000000000000000000" pitchFamily="2" charset="2"/>
              <a:buChar char="ü"/>
            </a:pPr>
            <a:r>
              <a:rPr lang="en-US" dirty="0"/>
              <a:t>Migrant workers, illegal immigrants, and recent immigrants form a great percentage of ethnic minorities seeking medical care. </a:t>
            </a:r>
          </a:p>
          <a:p>
            <a:pPr>
              <a:buFont typeface="Wingdings" panose="05000000000000000000" pitchFamily="2" charset="2"/>
              <a:buChar char="ü"/>
            </a:pPr>
            <a:r>
              <a:rPr lang="en-US" dirty="0"/>
              <a:t>These patient categories need specialized care. </a:t>
            </a:r>
          </a:p>
          <a:p>
            <a:pPr>
              <a:buFont typeface="Wingdings" panose="05000000000000000000" pitchFamily="2" charset="2"/>
              <a:buChar char="ü"/>
            </a:pPr>
            <a:r>
              <a:rPr lang="en-US" dirty="0"/>
              <a:t>Culture shock is common for both the immigrants being served at the center and the staff serving them. </a:t>
            </a:r>
          </a:p>
          <a:p>
            <a:endParaRPr lang="en-US" dirty="0"/>
          </a:p>
        </p:txBody>
      </p:sp>
    </p:spTree>
    <p:extLst>
      <p:ext uri="{BB962C8B-B14F-4D97-AF65-F5344CB8AC3E}">
        <p14:creationId xmlns:p14="http://schemas.microsoft.com/office/powerpoint/2010/main" val="1599420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27BBF-B8CB-4183-98D6-EC075733BD43}"/>
              </a:ext>
            </a:extLst>
          </p:cNvPr>
          <p:cNvSpPr>
            <a:spLocks noGrp="1"/>
          </p:cNvSpPr>
          <p:nvPr>
            <p:ph type="title"/>
          </p:nvPr>
        </p:nvSpPr>
        <p:spPr/>
        <p:txBody>
          <a:bodyPr/>
          <a:lstStyle/>
          <a:p>
            <a:r>
              <a:rPr lang="en-US" dirty="0"/>
              <a:t>Health disparities and cultural competency </a:t>
            </a:r>
          </a:p>
        </p:txBody>
      </p:sp>
      <p:sp>
        <p:nvSpPr>
          <p:cNvPr id="3" name="Content Placeholder 2">
            <a:extLst>
              <a:ext uri="{FF2B5EF4-FFF2-40B4-BE49-F238E27FC236}">
                <a16:creationId xmlns:a16="http://schemas.microsoft.com/office/drawing/2014/main" id="{66B72583-52EC-4128-9C43-A1A4281A9F9D}"/>
              </a:ext>
            </a:extLst>
          </p:cNvPr>
          <p:cNvSpPr>
            <a:spLocks noGrp="1"/>
          </p:cNvSpPr>
          <p:nvPr>
            <p:ph idx="1"/>
          </p:nvPr>
        </p:nvSpPr>
        <p:spPr/>
        <p:txBody>
          <a:bodyPr/>
          <a:lstStyle/>
          <a:p>
            <a:pPr>
              <a:buFont typeface="Wingdings" panose="05000000000000000000" pitchFamily="2" charset="2"/>
              <a:buChar char="ü"/>
            </a:pPr>
            <a:r>
              <a:rPr lang="en-US" dirty="0"/>
              <a:t>Access to and availability of healthcare is different for people of different races and ethnicities. </a:t>
            </a:r>
          </a:p>
          <a:p>
            <a:pPr>
              <a:buFont typeface="Wingdings" panose="05000000000000000000" pitchFamily="2" charset="2"/>
              <a:buChar char="ü"/>
            </a:pPr>
            <a:r>
              <a:rPr lang="en-US" dirty="0"/>
              <a:t>People who don’t have a specific regular doctor rarely access preventative medicine. </a:t>
            </a:r>
          </a:p>
          <a:p>
            <a:pPr>
              <a:buFont typeface="Wingdings" panose="05000000000000000000" pitchFamily="2" charset="2"/>
              <a:buChar char="ü"/>
            </a:pPr>
            <a:r>
              <a:rPr lang="en-US" dirty="0"/>
              <a:t>The mission of the center is to provide timely and quality healthcare services for ethnic minorities. </a:t>
            </a:r>
          </a:p>
          <a:p>
            <a:pPr>
              <a:buFont typeface="Wingdings" panose="05000000000000000000" pitchFamily="2" charset="2"/>
              <a:buChar char="ü"/>
            </a:pPr>
            <a:r>
              <a:rPr lang="en-US" dirty="0"/>
              <a:t>Cultural competency is necessary to ensure those disparities are bridged </a:t>
            </a:r>
          </a:p>
          <a:p>
            <a:endParaRPr lang="en-US" dirty="0"/>
          </a:p>
        </p:txBody>
      </p:sp>
    </p:spTree>
    <p:extLst>
      <p:ext uri="{BB962C8B-B14F-4D97-AF65-F5344CB8AC3E}">
        <p14:creationId xmlns:p14="http://schemas.microsoft.com/office/powerpoint/2010/main" val="2794563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3C3DB-8B3B-4138-80DA-6D3D87465B0E}"/>
              </a:ext>
            </a:extLst>
          </p:cNvPr>
          <p:cNvSpPr>
            <a:spLocks noGrp="1"/>
          </p:cNvSpPr>
          <p:nvPr>
            <p:ph type="title"/>
          </p:nvPr>
        </p:nvSpPr>
        <p:spPr/>
        <p:txBody>
          <a:bodyPr/>
          <a:lstStyle/>
          <a:p>
            <a:r>
              <a:rPr lang="en-US" dirty="0"/>
              <a:t>Language and Communication barriers in healthcare </a:t>
            </a:r>
          </a:p>
        </p:txBody>
      </p:sp>
      <p:sp>
        <p:nvSpPr>
          <p:cNvPr id="3" name="Content Placeholder 2">
            <a:extLst>
              <a:ext uri="{FF2B5EF4-FFF2-40B4-BE49-F238E27FC236}">
                <a16:creationId xmlns:a16="http://schemas.microsoft.com/office/drawing/2014/main" id="{C28FA2F9-3D5B-4059-8C67-3D16E525F733}"/>
              </a:ext>
            </a:extLst>
          </p:cNvPr>
          <p:cNvSpPr>
            <a:spLocks noGrp="1"/>
          </p:cNvSpPr>
          <p:nvPr>
            <p:ph idx="1"/>
          </p:nvPr>
        </p:nvSpPr>
        <p:spPr/>
        <p:txBody>
          <a:bodyPr/>
          <a:lstStyle/>
          <a:p>
            <a:r>
              <a:rPr lang="en-US" dirty="0"/>
              <a:t>48% of the American population do not speak English ‘very well’ (</a:t>
            </a:r>
            <a:r>
              <a:rPr lang="en-US" dirty="0" err="1"/>
              <a:t>Nosyk</a:t>
            </a:r>
            <a:r>
              <a:rPr lang="en-US" dirty="0"/>
              <a:t> et al., 2020). </a:t>
            </a:r>
          </a:p>
          <a:p>
            <a:r>
              <a:rPr lang="en-US" dirty="0"/>
              <a:t>The population being served by our health center is purely from different cultures. </a:t>
            </a:r>
          </a:p>
          <a:p>
            <a:r>
              <a:rPr lang="en-US" dirty="0"/>
              <a:t>To most of the immigrants being served at this health center, English is not the first language. </a:t>
            </a:r>
          </a:p>
          <a:p>
            <a:endParaRPr lang="en-US" dirty="0"/>
          </a:p>
        </p:txBody>
      </p:sp>
    </p:spTree>
    <p:extLst>
      <p:ext uri="{BB962C8B-B14F-4D97-AF65-F5344CB8AC3E}">
        <p14:creationId xmlns:p14="http://schemas.microsoft.com/office/powerpoint/2010/main" val="1468633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7CF38-5E77-45D4-B94B-A2301FB99474}"/>
              </a:ext>
            </a:extLst>
          </p:cNvPr>
          <p:cNvSpPr>
            <a:spLocks noGrp="1"/>
          </p:cNvSpPr>
          <p:nvPr>
            <p:ph type="title"/>
          </p:nvPr>
        </p:nvSpPr>
        <p:spPr/>
        <p:txBody>
          <a:bodyPr/>
          <a:lstStyle/>
          <a:p>
            <a:r>
              <a:rPr lang="en-US" dirty="0"/>
              <a:t>Cultural Competency in healthcare employees</a:t>
            </a:r>
          </a:p>
        </p:txBody>
      </p:sp>
      <p:sp>
        <p:nvSpPr>
          <p:cNvPr id="3" name="Content Placeholder 2">
            <a:extLst>
              <a:ext uri="{FF2B5EF4-FFF2-40B4-BE49-F238E27FC236}">
                <a16:creationId xmlns:a16="http://schemas.microsoft.com/office/drawing/2014/main" id="{37B9D5A2-A149-46D6-A7D1-228A8DC6C2F4}"/>
              </a:ext>
            </a:extLst>
          </p:cNvPr>
          <p:cNvSpPr>
            <a:spLocks noGrp="1"/>
          </p:cNvSpPr>
          <p:nvPr>
            <p:ph idx="1"/>
          </p:nvPr>
        </p:nvSpPr>
        <p:spPr/>
        <p:txBody>
          <a:bodyPr/>
          <a:lstStyle/>
          <a:p>
            <a:r>
              <a:rPr lang="en-US" sz="2800" dirty="0"/>
              <a:t>Culturally competent employees can comprehend and incorporate factors of mental capacity, socio-economic status, language, race, and ethnicity into their provision of quality care to every patient regardless of their ethnicity, race, or cultural backgrounds</a:t>
            </a:r>
            <a:r>
              <a:rPr lang="en-US" dirty="0"/>
              <a:t>. </a:t>
            </a:r>
          </a:p>
        </p:txBody>
      </p:sp>
    </p:spTree>
    <p:extLst>
      <p:ext uri="{BB962C8B-B14F-4D97-AF65-F5344CB8AC3E}">
        <p14:creationId xmlns:p14="http://schemas.microsoft.com/office/powerpoint/2010/main" val="6771574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5</TotalTime>
  <Words>2204</Words>
  <Application>Microsoft Office PowerPoint</Application>
  <PresentationFormat>Widescreen</PresentationFormat>
  <Paragraphs>115</Paragraphs>
  <Slides>17</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Gill Sans MT</vt:lpstr>
      <vt:lpstr>Times New Roman</vt:lpstr>
      <vt:lpstr>Wingdings</vt:lpstr>
      <vt:lpstr>Gallery</vt:lpstr>
      <vt:lpstr>Cultural Competency Virtual Training Manual</vt:lpstr>
      <vt:lpstr> Introduction</vt:lpstr>
      <vt:lpstr>Cultural Competency Explained </vt:lpstr>
      <vt:lpstr>Importance of a culturally competent healthcare system </vt:lpstr>
      <vt:lpstr>How to make a healthcare system culturally competent</vt:lpstr>
      <vt:lpstr>Patient Care and Cultural Competency</vt:lpstr>
      <vt:lpstr>Health disparities and cultural competency </vt:lpstr>
      <vt:lpstr>Language and Communication barriers in healthcare </vt:lpstr>
      <vt:lpstr>Cultural Competency in healthcare employees</vt:lpstr>
      <vt:lpstr>The Difference between Cultural Competency and Cultural diversity </vt:lpstr>
      <vt:lpstr>The Relationship between Cultural Competency and Cultural diversity </vt:lpstr>
      <vt:lpstr>Ethics of cultural competence </vt:lpstr>
      <vt:lpstr>Impact of cultural competency on healthcare decision making</vt:lpstr>
      <vt:lpstr>How to Improve Cultural Competences to Reduce Disparities in Healthcare </vt:lpstr>
      <vt:lpstr>Improving Cultural Competence in Healthcare</vt:lpstr>
      <vt:lpstr>Conclusion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Competency Virtual Training Manual</dc:title>
  <dc:creator>Student</dc:creator>
  <cp:lastModifiedBy>Student</cp:lastModifiedBy>
  <cp:revision>1</cp:revision>
  <dcterms:created xsi:type="dcterms:W3CDTF">2021-09-22T13:24:19Z</dcterms:created>
  <dcterms:modified xsi:type="dcterms:W3CDTF">2021-09-22T13:29:44Z</dcterms:modified>
</cp:coreProperties>
</file>