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3"/>
  </p:notesMasterIdLst>
  <p:sldIdLst>
    <p:sldId id="256" r:id="rId2"/>
    <p:sldId id="257" r:id="rId3"/>
    <p:sldId id="260" r:id="rId4"/>
    <p:sldId id="261" r:id="rId5"/>
    <p:sldId id="262" r:id="rId6"/>
    <p:sldId id="263" r:id="rId7"/>
    <p:sldId id="264" r:id="rId8"/>
    <p:sldId id="265" r:id="rId9"/>
    <p:sldId id="266" r:id="rId10"/>
    <p:sldId id="258" r:id="rId11"/>
    <p:sldId id="25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693" autoAdjust="0"/>
  </p:normalViewPr>
  <p:slideViewPr>
    <p:cSldViewPr snapToGrid="0">
      <p:cViewPr varScale="1">
        <p:scale>
          <a:sx n="66" d="100"/>
          <a:sy n="66" d="100"/>
        </p:scale>
        <p:origin x="90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DD8091-57FF-4C09-8EC6-5CAF426F00D0}" type="datetimeFigureOut">
              <a:rPr lang="en-US" smtClean="0"/>
              <a:t>5/6/2021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12C791-7E7A-443D-9D25-113EFE739471}" type="slidenum">
              <a:rPr lang="en-US" smtClean="0"/>
              <a:t>‹#›</a:t>
            </a:fld>
            <a:endParaRPr lang="en-US" dirty="0"/>
          </a:p>
        </p:txBody>
      </p:sp>
    </p:spTree>
    <p:extLst>
      <p:ext uri="{BB962C8B-B14F-4D97-AF65-F5344CB8AC3E}">
        <p14:creationId xmlns:p14="http://schemas.microsoft.com/office/powerpoint/2010/main" val="2941434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George Herbert Mead and Erving Goffman are great theorists who have greatly influenced the perspectives in sociology. Their works have been analyzed and studied by other theorists because they are incredibly similar. The two theories concentrate on viewing how a person views themselves in their own eyes and society. The two theorists have written several articles to explain their views, such as the ‘’Mind, Self, and Society’’ by Herbert Mead. Their articles explain their ideas extensively, allowing readers to support or criticize the theories. George Mead concentrated on the development of a person’s identity. Ervin Goffman is one of the greatest sociologists in sociology.</a:t>
            </a:r>
          </a:p>
        </p:txBody>
      </p:sp>
      <p:sp>
        <p:nvSpPr>
          <p:cNvPr id="4" name="Slide Number Placeholder 3"/>
          <p:cNvSpPr>
            <a:spLocks noGrp="1"/>
          </p:cNvSpPr>
          <p:nvPr>
            <p:ph type="sldNum" sz="quarter" idx="10"/>
          </p:nvPr>
        </p:nvSpPr>
        <p:spPr/>
        <p:txBody>
          <a:bodyPr/>
          <a:lstStyle/>
          <a:p>
            <a:fld id="{D912C791-7E7A-443D-9D25-113EFE739471}" type="slidenum">
              <a:rPr lang="en-US" smtClean="0"/>
              <a:t>2</a:t>
            </a:fld>
            <a:endParaRPr lang="en-US" dirty="0"/>
          </a:p>
        </p:txBody>
      </p:sp>
    </p:spTree>
    <p:extLst>
      <p:ext uri="{BB962C8B-B14F-4D97-AF65-F5344CB8AC3E}">
        <p14:creationId xmlns:p14="http://schemas.microsoft.com/office/powerpoint/2010/main" val="50328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Irving Goffman is a great sociologist since, in symbolic interactionism, he is one of the leading proponents. The sociologist used the ‘’dramatology’’ framework to portray humans as actors whose actions are influenced by their interactions in society. In 1959 he wrote the ‘’ The Presentation of the Self in Everyday Life’’ the development of these theories was influenced by other theorists who include Herbert Blumer, Herbert Mead, and Charles Cooley(Scheff, Phillips, &amp; Kincaid, 2015). Symbolic interactions involve using symbols and finding their meaning of how they react to different interactions in society. Therefore symbolic interactions refer to the distinctive and peculiar character of interaction as it happens in people.</a:t>
            </a:r>
          </a:p>
        </p:txBody>
      </p:sp>
      <p:sp>
        <p:nvSpPr>
          <p:cNvPr id="4" name="Slide Number Placeholder 3"/>
          <p:cNvSpPr>
            <a:spLocks noGrp="1"/>
          </p:cNvSpPr>
          <p:nvPr>
            <p:ph type="sldNum" sz="quarter" idx="10"/>
          </p:nvPr>
        </p:nvSpPr>
        <p:spPr/>
        <p:txBody>
          <a:bodyPr/>
          <a:lstStyle/>
          <a:p>
            <a:fld id="{D912C791-7E7A-443D-9D25-113EFE739471}" type="slidenum">
              <a:rPr lang="en-US" smtClean="0"/>
              <a:t>3</a:t>
            </a:fld>
            <a:endParaRPr lang="en-US" dirty="0"/>
          </a:p>
        </p:txBody>
      </p:sp>
    </p:spTree>
    <p:extLst>
      <p:ext uri="{BB962C8B-B14F-4D97-AF65-F5344CB8AC3E}">
        <p14:creationId xmlns:p14="http://schemas.microsoft.com/office/powerpoint/2010/main" val="1139079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 have the capacity of thought as compared to other lower humans. This has given them the ability to interact. The capacity of thought in humans is shaped by the social interactions they have. During social interactions, humans can learn symbols and meanings of events allowing them to exercise their thought capacity (Scheff, Phillips, &amp; Kincaid, 2015). Individuals can modify a sense or symbol depending on the interpretation they have of a situation. Intertwined patterns of interactions and action make society and group because they develop similar behaviors. Their behavior develops with each other through their interactions.</a:t>
            </a:r>
          </a:p>
        </p:txBody>
      </p:sp>
      <p:sp>
        <p:nvSpPr>
          <p:cNvPr id="4" name="Slide Number Placeholder 3"/>
          <p:cNvSpPr>
            <a:spLocks noGrp="1"/>
          </p:cNvSpPr>
          <p:nvPr>
            <p:ph type="sldNum" sz="quarter" idx="10"/>
          </p:nvPr>
        </p:nvSpPr>
        <p:spPr/>
        <p:txBody>
          <a:bodyPr/>
          <a:lstStyle/>
          <a:p>
            <a:fld id="{D912C791-7E7A-443D-9D25-113EFE739471}" type="slidenum">
              <a:rPr lang="en-US" smtClean="0"/>
              <a:t>4</a:t>
            </a:fld>
            <a:endParaRPr lang="en-US" dirty="0"/>
          </a:p>
        </p:txBody>
      </p:sp>
    </p:spTree>
    <p:extLst>
      <p:ext uri="{BB962C8B-B14F-4D97-AF65-F5344CB8AC3E}">
        <p14:creationId xmlns:p14="http://schemas.microsoft.com/office/powerpoint/2010/main" val="4292107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theorists claim that the theory is overly impressionistic and unsystematic. This means that the subjects' reactions are not systematic; therefore, there cannot be a conclusive theory. The idea has also been said to be highly subjective. That is, it lacks precision for operationalization and testing. It isn't easy to test the theory's accuracy because of the different interpretations of symbols (Scheff, Phillips, &amp; Kincaid, 2015). The final critique is that the theory is only applicable to small groups where people have frequent interactions, mostly face to face. In large groups, people may have different interpretations of symbols, making it difficult to understand how the social groups influence their behavior and perception of their identity.</a:t>
            </a:r>
          </a:p>
        </p:txBody>
      </p:sp>
      <p:sp>
        <p:nvSpPr>
          <p:cNvPr id="4" name="Slide Number Placeholder 3"/>
          <p:cNvSpPr>
            <a:spLocks noGrp="1"/>
          </p:cNvSpPr>
          <p:nvPr>
            <p:ph type="sldNum" sz="quarter" idx="10"/>
          </p:nvPr>
        </p:nvSpPr>
        <p:spPr/>
        <p:txBody>
          <a:bodyPr/>
          <a:lstStyle/>
          <a:p>
            <a:fld id="{D912C791-7E7A-443D-9D25-113EFE739471}" type="slidenum">
              <a:rPr lang="en-US" smtClean="0"/>
              <a:t>5</a:t>
            </a:fld>
            <a:endParaRPr lang="en-US" dirty="0"/>
          </a:p>
        </p:txBody>
      </p:sp>
    </p:spTree>
    <p:extLst>
      <p:ext uri="{BB962C8B-B14F-4D97-AF65-F5344CB8AC3E}">
        <p14:creationId xmlns:p14="http://schemas.microsoft.com/office/powerpoint/2010/main" val="1356058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George Herbert is one of the greatest sociologists who was American. He practiced in Chicago and became one of the most popular pragmatists. George Herbert is recognized as one of the sociologists who contributed to the formation of symbolic interaction. His theory states that in a mind of a person, there are a series of actions that play a significant role in the construction of a complete individual’s character and social behaviors in society (Manning, 2017). He presents the self and mind as a social process that interprets the attitudes of others and reacts accordingly. Therefore a person’s behavior is influenced by social interactions since the mind interprets other's perspectives through their gestures.</a:t>
            </a:r>
          </a:p>
        </p:txBody>
      </p:sp>
      <p:sp>
        <p:nvSpPr>
          <p:cNvPr id="4" name="Slide Number Placeholder 3"/>
          <p:cNvSpPr>
            <a:spLocks noGrp="1"/>
          </p:cNvSpPr>
          <p:nvPr>
            <p:ph type="sldNum" sz="quarter" idx="10"/>
          </p:nvPr>
        </p:nvSpPr>
        <p:spPr/>
        <p:txBody>
          <a:bodyPr/>
          <a:lstStyle/>
          <a:p>
            <a:fld id="{D912C791-7E7A-443D-9D25-113EFE739471}" type="slidenum">
              <a:rPr lang="en-US" smtClean="0"/>
              <a:t>6</a:t>
            </a:fld>
            <a:endParaRPr lang="en-US" dirty="0"/>
          </a:p>
        </p:txBody>
      </p:sp>
    </p:spTree>
    <p:extLst>
      <p:ext uri="{BB962C8B-B14F-4D97-AF65-F5344CB8AC3E}">
        <p14:creationId xmlns:p14="http://schemas.microsoft.com/office/powerpoint/2010/main" val="2887179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social process of Mead involves the ‘I’ and ‘Me.’ the ‘Me’ refers to the social self. At the same time, the ‘I’ is the response to the ‘Me.’ ‘Me’ is an organized set of the attitudes of others which a person assumes, while ‘I’ is a response to the attitudes collectively gathered by ‘Me.’ Therefore the mind involves a social process before an action is taken (Manning, 2017). A person requires to be part of society before they can develop an identity since they need to react to the attitudes of others. Therefore a community exists before the self-consciousness of an individual.</a:t>
            </a:r>
          </a:p>
        </p:txBody>
      </p:sp>
      <p:sp>
        <p:nvSpPr>
          <p:cNvPr id="4" name="Slide Number Placeholder 3"/>
          <p:cNvSpPr>
            <a:spLocks noGrp="1"/>
          </p:cNvSpPr>
          <p:nvPr>
            <p:ph type="sldNum" sz="quarter" idx="10"/>
          </p:nvPr>
        </p:nvSpPr>
        <p:spPr/>
        <p:txBody>
          <a:bodyPr/>
          <a:lstStyle/>
          <a:p>
            <a:fld id="{D912C791-7E7A-443D-9D25-113EFE739471}" type="slidenum">
              <a:rPr lang="en-US" smtClean="0"/>
              <a:t>7</a:t>
            </a:fld>
            <a:endParaRPr lang="en-US" dirty="0"/>
          </a:p>
        </p:txBody>
      </p:sp>
    </p:spTree>
    <p:extLst>
      <p:ext uri="{BB962C8B-B14F-4D97-AF65-F5344CB8AC3E}">
        <p14:creationId xmlns:p14="http://schemas.microsoft.com/office/powerpoint/2010/main" val="4252776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sociologist was interested in the self-consciousness and identity of a person. The created theory focused on the perception of oneself from their own eyes and others. The ideas also stated how others' attitudes affect one's behaviors and perception of self (Shalin, 2020). The two theories by the sociologist also state that it’s a process where one must interact with others before forming a perception of their self. The theories of the two sociologists agree that social interactions influence the development of an individual's identity.</a:t>
            </a:r>
            <a:endParaRPr lang="en-US" dirty="0"/>
          </a:p>
        </p:txBody>
      </p:sp>
      <p:sp>
        <p:nvSpPr>
          <p:cNvPr id="4" name="Slide Number Placeholder 3"/>
          <p:cNvSpPr>
            <a:spLocks noGrp="1"/>
          </p:cNvSpPr>
          <p:nvPr>
            <p:ph type="sldNum" sz="quarter" idx="10"/>
          </p:nvPr>
        </p:nvSpPr>
        <p:spPr/>
        <p:txBody>
          <a:bodyPr/>
          <a:lstStyle/>
          <a:p>
            <a:fld id="{D912C791-7E7A-443D-9D25-113EFE739471}" type="slidenum">
              <a:rPr lang="en-US" smtClean="0"/>
              <a:t>8</a:t>
            </a:fld>
            <a:endParaRPr lang="en-US" dirty="0"/>
          </a:p>
        </p:txBody>
      </p:sp>
    </p:spTree>
    <p:extLst>
      <p:ext uri="{BB962C8B-B14F-4D97-AF65-F5344CB8AC3E}">
        <p14:creationId xmlns:p14="http://schemas.microsoft.com/office/powerpoint/2010/main" val="1034351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George Herbert’s theory social process happens in mind. In mind, there is a continuous dialogue of how a person perceives the attitudes of the people around them. These help those create an identity of who they are concerning the collective attitudes they assume people around them have. In Irving’s theory, the symbols and meaning in society are fast developed (Shalin, 2020). A person, therefore, interprets the characters and their meaning and takes action, which leads to the development of identity. A person thus becomes a product of the social interactions around them. Therefore Mead’s theory occurs in mind, while Irving’s theory occurs after interpreting the symbols in the society.</a:t>
            </a:r>
            <a:endParaRPr lang="en-US" dirty="0"/>
          </a:p>
        </p:txBody>
      </p:sp>
      <p:sp>
        <p:nvSpPr>
          <p:cNvPr id="4" name="Slide Number Placeholder 3"/>
          <p:cNvSpPr>
            <a:spLocks noGrp="1"/>
          </p:cNvSpPr>
          <p:nvPr>
            <p:ph type="sldNum" sz="quarter" idx="10"/>
          </p:nvPr>
        </p:nvSpPr>
        <p:spPr/>
        <p:txBody>
          <a:bodyPr/>
          <a:lstStyle/>
          <a:p>
            <a:fld id="{D912C791-7E7A-443D-9D25-113EFE739471}" type="slidenum">
              <a:rPr lang="en-US" smtClean="0"/>
              <a:t>9</a:t>
            </a:fld>
            <a:endParaRPr lang="en-US" dirty="0"/>
          </a:p>
        </p:txBody>
      </p:sp>
    </p:spTree>
    <p:extLst>
      <p:ext uri="{BB962C8B-B14F-4D97-AF65-F5344CB8AC3E}">
        <p14:creationId xmlns:p14="http://schemas.microsoft.com/office/powerpoint/2010/main" val="1029217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George Herbert and Irving are great sociologists whose views have played a significant role. George Herbert's theory which consists of an ‘I’ and ‘Me.’ Perception, states that the process of self-development involves perceiving the attitudes of others to create one's attitudes. Therefore a society exists before the consciousness of a person. Irving states that a person’s behavior is formed after interacting with others in the community. A person interpreters the symbols and meanings of actions which leads to the development of a self-identity. It is therefore essential to understand how social interactions affect the outcome of other people in society.</a:t>
            </a:r>
            <a:endParaRPr lang="en-US" dirty="0"/>
          </a:p>
        </p:txBody>
      </p:sp>
      <p:sp>
        <p:nvSpPr>
          <p:cNvPr id="4" name="Slide Number Placeholder 3"/>
          <p:cNvSpPr>
            <a:spLocks noGrp="1"/>
          </p:cNvSpPr>
          <p:nvPr>
            <p:ph type="sldNum" sz="quarter" idx="10"/>
          </p:nvPr>
        </p:nvSpPr>
        <p:spPr/>
        <p:txBody>
          <a:bodyPr/>
          <a:lstStyle/>
          <a:p>
            <a:fld id="{D912C791-7E7A-443D-9D25-113EFE739471}" type="slidenum">
              <a:rPr lang="en-US" smtClean="0"/>
              <a:t>10</a:t>
            </a:fld>
            <a:endParaRPr lang="en-US" dirty="0"/>
          </a:p>
        </p:txBody>
      </p:sp>
    </p:spTree>
    <p:extLst>
      <p:ext uri="{BB962C8B-B14F-4D97-AF65-F5344CB8AC3E}">
        <p14:creationId xmlns:p14="http://schemas.microsoft.com/office/powerpoint/2010/main" val="1453246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12C791-7E7A-443D-9D25-113EFE739471}" type="slidenum">
              <a:rPr lang="en-US" smtClean="0"/>
              <a:t>11</a:t>
            </a:fld>
            <a:endParaRPr lang="en-US" dirty="0"/>
          </a:p>
        </p:txBody>
      </p:sp>
    </p:spTree>
    <p:extLst>
      <p:ext uri="{BB962C8B-B14F-4D97-AF65-F5344CB8AC3E}">
        <p14:creationId xmlns:p14="http://schemas.microsoft.com/office/powerpoint/2010/main" val="792059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3043418057"/>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2763332072"/>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2674103857"/>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1768229541"/>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2733707145"/>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2032030503"/>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4272442025"/>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824263829"/>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1886638695"/>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4080835366"/>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1670773413"/>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9031C5-A8CB-4856-B00D-2B01F5D958E4}"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639716708"/>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2895840357"/>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3744267028"/>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3471447531"/>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2914468522"/>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3C46B1-52BD-48A3-9DAC-F0C1DEA9D557}" type="datetimeFigureOut">
              <a:rPr lang="en-US" smtClean="0"/>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9031C5-A8CB-4856-B00D-2B01F5D958E4}" type="slidenum">
              <a:rPr lang="en-US" smtClean="0"/>
              <a:t>‹#›</a:t>
            </a:fld>
            <a:endParaRPr lang="en-US" dirty="0"/>
          </a:p>
        </p:txBody>
      </p:sp>
    </p:spTree>
    <p:extLst>
      <p:ext uri="{BB962C8B-B14F-4D97-AF65-F5344CB8AC3E}">
        <p14:creationId xmlns:p14="http://schemas.microsoft.com/office/powerpoint/2010/main" val="3372118613"/>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43C46B1-52BD-48A3-9DAC-F0C1DEA9D557}" type="datetimeFigureOut">
              <a:rPr lang="en-US" smtClean="0"/>
              <a:t>5/6/2021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29031C5-A8CB-4856-B00D-2B01F5D958E4}" type="slidenum">
              <a:rPr lang="en-US" smtClean="0"/>
              <a:t>‹#›</a:t>
            </a:fld>
            <a:endParaRPr lang="en-US" dirty="0"/>
          </a:p>
        </p:txBody>
      </p:sp>
    </p:spTree>
    <p:extLst>
      <p:ext uri="{BB962C8B-B14F-4D97-AF65-F5344CB8AC3E}">
        <p14:creationId xmlns:p14="http://schemas.microsoft.com/office/powerpoint/2010/main" val="869985824"/>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3149" y="324394"/>
            <a:ext cx="8825658" cy="3329581"/>
          </a:xfrm>
        </p:spPr>
        <p:txBody>
          <a:bodyPr/>
          <a:lstStyle/>
          <a:p>
            <a:pPr algn="ctr"/>
            <a:r>
              <a:rPr lang="en-US" sz="6000" dirty="0"/>
              <a:t>George Herbert Mead and </a:t>
            </a:r>
            <a:r>
              <a:rPr lang="en-US" sz="6000" dirty="0" smtClean="0"/>
              <a:t/>
            </a:r>
            <a:br>
              <a:rPr lang="en-US" sz="6000" dirty="0" smtClean="0"/>
            </a:br>
            <a:r>
              <a:rPr lang="en-US" sz="6000" dirty="0" smtClean="0"/>
              <a:t>Erving </a:t>
            </a:r>
            <a:r>
              <a:rPr lang="en-US" sz="6000" dirty="0"/>
              <a:t>Goffman</a:t>
            </a:r>
          </a:p>
        </p:txBody>
      </p:sp>
    </p:spTree>
    <p:extLst>
      <p:ext uri="{BB962C8B-B14F-4D97-AF65-F5344CB8AC3E}">
        <p14:creationId xmlns:p14="http://schemas.microsoft.com/office/powerpoint/2010/main" val="1271095620"/>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lstStyle/>
          <a:p>
            <a:r>
              <a:rPr lang="en-US" dirty="0" smtClean="0"/>
              <a:t>George Herbert and Erving Goffman have played a great role in the perspectives of sociologist today</a:t>
            </a:r>
          </a:p>
          <a:p>
            <a:r>
              <a:rPr lang="en-US" dirty="0" smtClean="0"/>
              <a:t>Their theorist share similarities since thy both were interested in the perception of a person from their own eyes and that of others.</a:t>
            </a:r>
          </a:p>
          <a:p>
            <a:r>
              <a:rPr lang="en-US" dirty="0" smtClean="0"/>
              <a:t>Therefore they both concentrated in the development of identities.</a:t>
            </a:r>
          </a:p>
          <a:p>
            <a:endParaRPr lang="en-US" dirty="0"/>
          </a:p>
        </p:txBody>
      </p:sp>
    </p:spTree>
    <p:extLst>
      <p:ext uri="{BB962C8B-B14F-4D97-AF65-F5344CB8AC3E}">
        <p14:creationId xmlns:p14="http://schemas.microsoft.com/office/powerpoint/2010/main" val="1344957476"/>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Irving Goffman</a:t>
            </a:r>
            <a:endParaRPr lang="en-US" dirty="0"/>
          </a:p>
        </p:txBody>
      </p:sp>
      <p:sp>
        <p:nvSpPr>
          <p:cNvPr id="3" name="Content Placeholder 2"/>
          <p:cNvSpPr>
            <a:spLocks noGrp="1"/>
          </p:cNvSpPr>
          <p:nvPr>
            <p:ph idx="1"/>
          </p:nvPr>
        </p:nvSpPr>
        <p:spPr/>
        <p:txBody>
          <a:bodyPr/>
          <a:lstStyle/>
          <a:p>
            <a:r>
              <a:rPr lang="en-US" dirty="0" smtClean="0"/>
              <a:t>Goffman has a legacy of one of the leading proponents in symbolic interaction.</a:t>
            </a:r>
          </a:p>
          <a:p>
            <a:r>
              <a:rPr lang="en-US" dirty="0" smtClean="0"/>
              <a:t>He used a ‘’dramatology’’ framework to portray how people’s actions are influenced by the interactions they have in society (Scheff, Phillips, &amp; Kincaid, 2015).</a:t>
            </a:r>
            <a:endParaRPr lang="en-US" dirty="0"/>
          </a:p>
          <a:p>
            <a:r>
              <a:rPr lang="en-US" dirty="0" smtClean="0"/>
              <a:t>Symbolic interactions involves interaction, use if symbols and giving meaning to the symbols and their interpretation of responses , and development of self identity of the construct from the interaction and use of symbols and their interpretation.</a:t>
            </a:r>
            <a:endParaRPr lang="en-US" dirty="0"/>
          </a:p>
        </p:txBody>
      </p:sp>
    </p:spTree>
    <p:extLst>
      <p:ext uri="{BB962C8B-B14F-4D97-AF65-F5344CB8AC3E}">
        <p14:creationId xmlns:p14="http://schemas.microsoft.com/office/powerpoint/2010/main" val="2973624410"/>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Symbolic Interactionism</a:t>
            </a:r>
            <a:br>
              <a:rPr lang="en-US" dirty="0" smtClean="0"/>
            </a:br>
            <a:endParaRPr lang="en-US" dirty="0"/>
          </a:p>
        </p:txBody>
      </p:sp>
      <p:sp>
        <p:nvSpPr>
          <p:cNvPr id="3" name="Content Placeholder 2"/>
          <p:cNvSpPr>
            <a:spLocks noGrp="1"/>
          </p:cNvSpPr>
          <p:nvPr>
            <p:ph idx="1"/>
          </p:nvPr>
        </p:nvSpPr>
        <p:spPr/>
        <p:txBody>
          <a:bodyPr/>
          <a:lstStyle/>
          <a:p>
            <a:r>
              <a:rPr lang="en-US" dirty="0" smtClean="0"/>
              <a:t>Human beings have the capacity to think unlike animals</a:t>
            </a:r>
          </a:p>
          <a:p>
            <a:r>
              <a:rPr lang="en-US" dirty="0" smtClean="0"/>
              <a:t>The capacity of thought is influenced by their social interactions</a:t>
            </a:r>
          </a:p>
          <a:p>
            <a:r>
              <a:rPr lang="en-US" dirty="0" smtClean="0"/>
              <a:t>People can learn meaning and symbols that allow them to exercise their capacity of thought(Scheff, Phillips, &amp; Kincaid, 2015)</a:t>
            </a:r>
          </a:p>
          <a:p>
            <a:r>
              <a:rPr lang="en-US" dirty="0" smtClean="0"/>
              <a:t>People can interpret different situations therefore have the ability to alter or modify symbols</a:t>
            </a:r>
          </a:p>
          <a:p>
            <a:endParaRPr lang="en-US" dirty="0"/>
          </a:p>
        </p:txBody>
      </p:sp>
    </p:spTree>
    <p:extLst>
      <p:ext uri="{BB962C8B-B14F-4D97-AF65-F5344CB8AC3E}">
        <p14:creationId xmlns:p14="http://schemas.microsoft.com/office/powerpoint/2010/main" val="2608305235"/>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a:t>
            </a:r>
            <a:endParaRPr lang="en-US" dirty="0"/>
          </a:p>
        </p:txBody>
      </p:sp>
      <p:sp>
        <p:nvSpPr>
          <p:cNvPr id="3" name="Content Placeholder 2"/>
          <p:cNvSpPr>
            <a:spLocks noGrp="1"/>
          </p:cNvSpPr>
          <p:nvPr>
            <p:ph idx="1"/>
          </p:nvPr>
        </p:nvSpPr>
        <p:spPr/>
        <p:txBody>
          <a:bodyPr/>
          <a:lstStyle/>
          <a:p>
            <a:r>
              <a:rPr lang="en-US" dirty="0" smtClean="0"/>
              <a:t>Overly impressionistic and unsystematic</a:t>
            </a:r>
          </a:p>
          <a:p>
            <a:r>
              <a:rPr lang="en-US" dirty="0" smtClean="0"/>
              <a:t>Lacks precision for testing and operationalization</a:t>
            </a:r>
          </a:p>
          <a:p>
            <a:r>
              <a:rPr lang="en-US" dirty="0" smtClean="0"/>
              <a:t>Applicable to small groups with frequent interactions</a:t>
            </a:r>
          </a:p>
          <a:p>
            <a:r>
              <a:rPr lang="en-US" dirty="0" smtClean="0"/>
              <a:t>It is difficult to study in large groups and interpret symbols and their meaning (Scheff</a:t>
            </a:r>
            <a:r>
              <a:rPr lang="en-US" dirty="0"/>
              <a:t>, </a:t>
            </a:r>
            <a:r>
              <a:rPr lang="en-US" dirty="0" smtClean="0"/>
              <a:t>Phillips</a:t>
            </a:r>
            <a:r>
              <a:rPr lang="en-US" dirty="0"/>
              <a:t>, </a:t>
            </a:r>
            <a:r>
              <a:rPr lang="en-US" dirty="0" smtClean="0"/>
              <a:t>&amp; </a:t>
            </a:r>
            <a:r>
              <a:rPr lang="en-US" dirty="0"/>
              <a:t>Kincaid, </a:t>
            </a:r>
            <a:r>
              <a:rPr lang="en-US" dirty="0" smtClean="0"/>
              <a:t>2015).</a:t>
            </a:r>
            <a:endParaRPr lang="en-US" dirty="0"/>
          </a:p>
        </p:txBody>
      </p:sp>
    </p:spTree>
    <p:extLst>
      <p:ext uri="{BB962C8B-B14F-4D97-AF65-F5344CB8AC3E}">
        <p14:creationId xmlns:p14="http://schemas.microsoft.com/office/powerpoint/2010/main" val="2859345558"/>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George Herbert</a:t>
            </a:r>
            <a:endParaRPr lang="en-US" dirty="0"/>
          </a:p>
        </p:txBody>
      </p:sp>
      <p:sp>
        <p:nvSpPr>
          <p:cNvPr id="3" name="Content Placeholder 2"/>
          <p:cNvSpPr>
            <a:spLocks noGrp="1"/>
          </p:cNvSpPr>
          <p:nvPr>
            <p:ph idx="1"/>
          </p:nvPr>
        </p:nvSpPr>
        <p:spPr/>
        <p:txBody>
          <a:bodyPr/>
          <a:lstStyle/>
          <a:p>
            <a:r>
              <a:rPr lang="en-US" dirty="0" smtClean="0"/>
              <a:t>He was a philososphist, phycologist and sociologist from America whose primary work station was the University of Chicago.</a:t>
            </a:r>
          </a:p>
          <a:p>
            <a:r>
              <a:rPr lang="en-US" dirty="0" smtClean="0"/>
              <a:t>He become one of the most distinguished pragmatists and is referred to as the founder of symbolic interactionism. </a:t>
            </a:r>
          </a:p>
          <a:p>
            <a:r>
              <a:rPr lang="en-US" dirty="0" smtClean="0"/>
              <a:t>Mead states that the series of action in an individuals mind help to formulate one’s complete self</a:t>
            </a:r>
            <a:r>
              <a:rPr lang="en-US" dirty="0"/>
              <a:t>(Manning, 2017</a:t>
            </a:r>
            <a:r>
              <a:rPr lang="en-US" dirty="0" smtClean="0"/>
              <a:t>).</a:t>
            </a:r>
          </a:p>
          <a:p>
            <a:r>
              <a:rPr lang="en-US" dirty="0"/>
              <a:t> </a:t>
            </a:r>
            <a:r>
              <a:rPr lang="en-US" dirty="0" smtClean="0"/>
              <a:t>he then presents the mind and self as social process that leads to self identification</a:t>
            </a:r>
            <a:endParaRPr lang="en-US" dirty="0"/>
          </a:p>
        </p:txBody>
      </p:sp>
    </p:spTree>
    <p:extLst>
      <p:ext uri="{BB962C8B-B14F-4D97-AF65-F5344CB8AC3E}">
        <p14:creationId xmlns:p14="http://schemas.microsoft.com/office/powerpoint/2010/main" val="660239433"/>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George Herbert</a:t>
            </a:r>
            <a:endParaRPr lang="en-US" dirty="0"/>
          </a:p>
        </p:txBody>
      </p:sp>
      <p:sp>
        <p:nvSpPr>
          <p:cNvPr id="3" name="Content Placeholder 2"/>
          <p:cNvSpPr>
            <a:spLocks noGrp="1"/>
          </p:cNvSpPr>
          <p:nvPr>
            <p:ph idx="1"/>
          </p:nvPr>
        </p:nvSpPr>
        <p:spPr/>
        <p:txBody>
          <a:bodyPr/>
          <a:lstStyle/>
          <a:p>
            <a:r>
              <a:rPr lang="en-US" dirty="0" smtClean="0"/>
              <a:t>The social process in the mind is characterized as the I and the Me.</a:t>
            </a:r>
          </a:p>
          <a:p>
            <a:r>
              <a:rPr lang="en-US" dirty="0" smtClean="0"/>
              <a:t>I is the social self and Me is the response to the I</a:t>
            </a:r>
          </a:p>
          <a:p>
            <a:r>
              <a:rPr lang="en-US" dirty="0" smtClean="0"/>
              <a:t>The ‘Me’ is the accumulated understanding of the attitudes of others.</a:t>
            </a:r>
          </a:p>
          <a:p>
            <a:r>
              <a:rPr lang="en-US" dirty="0" smtClean="0"/>
              <a:t>The thinking process therefore involves a dialogue between the I AND THE Me since the Me involves the collective attitudes and the I is a response to the Me</a:t>
            </a:r>
            <a:r>
              <a:rPr lang="en-US" dirty="0"/>
              <a:t>(Manning, 2017</a:t>
            </a:r>
            <a:r>
              <a:rPr lang="en-US" dirty="0" smtClean="0"/>
              <a:t>).</a:t>
            </a:r>
          </a:p>
          <a:p>
            <a:r>
              <a:rPr lang="en-US" dirty="0" smtClean="0"/>
              <a:t>Therefore the society comes before the existence of ones consciousness which involves self identity.</a:t>
            </a:r>
            <a:endParaRPr lang="en-US" dirty="0"/>
          </a:p>
        </p:txBody>
      </p:sp>
    </p:spTree>
    <p:extLst>
      <p:ext uri="{BB962C8B-B14F-4D97-AF65-F5344CB8AC3E}">
        <p14:creationId xmlns:p14="http://schemas.microsoft.com/office/powerpoint/2010/main" val="1186874040"/>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Similarities of the theories</a:t>
            </a:r>
            <a:endParaRPr lang="en-US" dirty="0"/>
          </a:p>
        </p:txBody>
      </p:sp>
      <p:sp>
        <p:nvSpPr>
          <p:cNvPr id="3" name="Content Placeholder 2"/>
          <p:cNvSpPr>
            <a:spLocks noGrp="1"/>
          </p:cNvSpPr>
          <p:nvPr>
            <p:ph idx="1"/>
          </p:nvPr>
        </p:nvSpPr>
        <p:spPr/>
        <p:txBody>
          <a:bodyPr/>
          <a:lstStyle/>
          <a:p>
            <a:r>
              <a:rPr lang="en-US" dirty="0" smtClean="0"/>
              <a:t>Both theorists were interested in the perception of self from one’s eyes and that of others</a:t>
            </a:r>
          </a:p>
          <a:p>
            <a:r>
              <a:rPr lang="en-US" dirty="0" smtClean="0"/>
              <a:t>Both theories involved a social process</a:t>
            </a:r>
            <a:r>
              <a:rPr lang="en-US" dirty="0"/>
              <a:t>(Shalin, 2020)</a:t>
            </a:r>
            <a:endParaRPr lang="en-US" dirty="0" smtClean="0"/>
          </a:p>
          <a:p>
            <a:r>
              <a:rPr lang="en-US" dirty="0" smtClean="0"/>
              <a:t>Both theories agree that the society influences the perception of a persons self</a:t>
            </a:r>
            <a:endParaRPr lang="en-US" dirty="0"/>
          </a:p>
        </p:txBody>
      </p:sp>
    </p:spTree>
    <p:extLst>
      <p:ext uri="{BB962C8B-B14F-4D97-AF65-F5344CB8AC3E}">
        <p14:creationId xmlns:p14="http://schemas.microsoft.com/office/powerpoint/2010/main" val="2616537360"/>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Differences of the theories</a:t>
            </a:r>
            <a:endParaRPr lang="en-US" dirty="0"/>
          </a:p>
        </p:txBody>
      </p:sp>
      <p:sp>
        <p:nvSpPr>
          <p:cNvPr id="3" name="Content Placeholder 2"/>
          <p:cNvSpPr>
            <a:spLocks noGrp="1"/>
          </p:cNvSpPr>
          <p:nvPr>
            <p:ph idx="1"/>
          </p:nvPr>
        </p:nvSpPr>
        <p:spPr/>
        <p:txBody>
          <a:bodyPr/>
          <a:lstStyle/>
          <a:p>
            <a:r>
              <a:rPr lang="en-US" dirty="0" smtClean="0"/>
              <a:t>George Herbert theory is a backstage process while Irving theory is front stage </a:t>
            </a:r>
            <a:r>
              <a:rPr lang="en-US" dirty="0"/>
              <a:t>(Shalin, 2020)</a:t>
            </a:r>
            <a:r>
              <a:rPr lang="en-US" dirty="0" smtClean="0"/>
              <a:t>. </a:t>
            </a:r>
            <a:endParaRPr lang="en-US" dirty="0"/>
          </a:p>
          <a:p>
            <a:r>
              <a:rPr lang="en-US" dirty="0" smtClean="0"/>
              <a:t>The social process in Meads theory happens in a persons mind while in Irving's theory it happens during interactions</a:t>
            </a:r>
            <a:endParaRPr lang="en-US" dirty="0"/>
          </a:p>
        </p:txBody>
      </p:sp>
    </p:spTree>
    <p:extLst>
      <p:ext uri="{BB962C8B-B14F-4D97-AF65-F5344CB8AC3E}">
        <p14:creationId xmlns:p14="http://schemas.microsoft.com/office/powerpoint/2010/main" val="1788768717"/>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George Herbert and Irving Goffman are one of the most famous sociologist.</a:t>
            </a:r>
          </a:p>
          <a:p>
            <a:r>
              <a:rPr lang="en-US" dirty="0" smtClean="0"/>
              <a:t>George Herbert describes the development of conscious as a process that happens in the brain</a:t>
            </a:r>
          </a:p>
          <a:p>
            <a:r>
              <a:rPr lang="en-US" dirty="0" smtClean="0"/>
              <a:t>Irving Goffman describes the development of self as a process that involves the interpretation of symbols and meanings formed in a society.</a:t>
            </a:r>
            <a:endParaRPr lang="en-US" dirty="0"/>
          </a:p>
        </p:txBody>
      </p:sp>
    </p:spTree>
    <p:extLst>
      <p:ext uri="{BB962C8B-B14F-4D97-AF65-F5344CB8AC3E}">
        <p14:creationId xmlns:p14="http://schemas.microsoft.com/office/powerpoint/2010/main" val="573906799"/>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a:xfrm>
            <a:off x="997804" y="1152983"/>
            <a:ext cx="10432196" cy="4195481"/>
          </a:xfrm>
        </p:spPr>
        <p:txBody>
          <a:bodyPr/>
          <a:lstStyle/>
          <a:p>
            <a:pPr marL="0" indent="0">
              <a:buNone/>
            </a:pPr>
            <a:endParaRPr lang="en-US" dirty="0"/>
          </a:p>
          <a:p>
            <a:r>
              <a:rPr lang="en-US" dirty="0" smtClean="0"/>
              <a:t>Manning, P. (2017). Erving Goffman and Dramaturgical Sociology. Cleveland State University. ResearchGate.</a:t>
            </a:r>
          </a:p>
          <a:p>
            <a:r>
              <a:rPr lang="en-US" dirty="0" smtClean="0"/>
              <a:t>Shalin, D. N. (2020). Norbert Elias, George Herbert Mead, and the Promise of Embodied Sociology. The American Sociologist, 51(4), 526-544.</a:t>
            </a:r>
          </a:p>
          <a:p>
            <a:r>
              <a:rPr lang="en-US" dirty="0" smtClean="0"/>
              <a:t>Scheff, T. J., Phillips, B. S., &amp; Kincaid, H. (2015). Goffman unbound!: A new paradigm for social science. Routledge.</a:t>
            </a:r>
          </a:p>
          <a:p>
            <a:endParaRPr lang="en-US" dirty="0"/>
          </a:p>
        </p:txBody>
      </p:sp>
    </p:spTree>
    <p:extLst>
      <p:ext uri="{BB962C8B-B14F-4D97-AF65-F5344CB8AC3E}">
        <p14:creationId xmlns:p14="http://schemas.microsoft.com/office/powerpoint/2010/main" val="2161799830"/>
      </p:ext>
    </p:extLst>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175</TotalTime>
  <Words>1699</Words>
  <Application>Microsoft Office PowerPoint</Application>
  <PresentationFormat>Widescreen</PresentationFormat>
  <Paragraphs>65</Paragraphs>
  <Slides>11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Wingdings 3</vt:lpstr>
      <vt:lpstr>Ion</vt:lpstr>
      <vt:lpstr>George Herbert Mead and  Erving Goffman</vt:lpstr>
      <vt:lpstr>Introduction </vt:lpstr>
      <vt:lpstr>Irving Goffman</vt:lpstr>
      <vt:lpstr>Principles of Symbolic Interactionism </vt:lpstr>
      <vt:lpstr>Criticism</vt:lpstr>
      <vt:lpstr>George Herbert</vt:lpstr>
      <vt:lpstr>George Herbert</vt:lpstr>
      <vt:lpstr>Similarities of the theories</vt:lpstr>
      <vt:lpstr>Differences of the theories</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George Herbert Mead and Erving Goffman</dc:title>
  <dc:creator>Rev muraguri</dc:creator>
  <cp:lastModifiedBy>Hp</cp:lastModifiedBy>
  <cp:revision>37</cp:revision>
  <dcterms:created xsi:type="dcterms:W3CDTF">2021-05-06T03:20:32Z</dcterms:created>
  <dcterms:modified xsi:type="dcterms:W3CDTF">2021-05-06T07:17:03Z</dcterms:modified>
</cp:coreProperties>
</file>