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8.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9.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0.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11.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2.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16" r:id="rId3"/>
    <p:sldMasterId id="2147483724" r:id="rId4"/>
    <p:sldMasterId id="2147483732" r:id="rId5"/>
    <p:sldMasterId id="2147483742" r:id="rId6"/>
    <p:sldMasterId id="2147483870" r:id="rId7"/>
    <p:sldMasterId id="2147483880" r:id="rId8"/>
    <p:sldMasterId id="2147483890" r:id="rId9"/>
    <p:sldMasterId id="2147483898" r:id="rId10"/>
    <p:sldMasterId id="2147483906" r:id="rId11"/>
    <p:sldMasterId id="2147483916" r:id="rId12"/>
    <p:sldMasterId id="2147483924" r:id="rId13"/>
  </p:sldMasterIdLst>
  <p:notesMasterIdLst>
    <p:notesMasterId r:id="rId22"/>
  </p:notesMasterIdLst>
  <p:sldIdLst>
    <p:sldId id="256" r:id="rId14"/>
    <p:sldId id="257" r:id="rId15"/>
    <p:sldId id="258" r:id="rId16"/>
    <p:sldId id="259" r:id="rId17"/>
    <p:sldId id="260" r:id="rId18"/>
    <p:sldId id="261" r:id="rId19"/>
    <p:sldId id="262" r:id="rId20"/>
    <p:sldId id="263" r:id="rId21"/>
  </p:sldIdLst>
  <p:sldSz cx="109728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4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333" autoAdjust="0"/>
  </p:normalViewPr>
  <p:slideViewPr>
    <p:cSldViewPr>
      <p:cViewPr varScale="1">
        <p:scale>
          <a:sx n="62" d="100"/>
          <a:sy n="62" d="100"/>
        </p:scale>
        <p:origin x="546" y="66"/>
      </p:cViewPr>
      <p:guideLst>
        <p:guide orient="horz" pos="2160"/>
        <p:guide pos="34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6E6153-0077-42D7-909D-AA06E875C4D7}" type="datetimeFigureOut">
              <a:rPr lang="en-US" smtClean="0"/>
              <a:pPr/>
              <a:t>5/9/2021</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8DD99A-928D-4C6D-8189-B78A5FD75CE4}" type="slidenum">
              <a:rPr lang="en-US" smtClean="0"/>
              <a:pPr/>
              <a:t>‹#›</a:t>
            </a:fld>
            <a:endParaRPr lang="en-US"/>
          </a:p>
        </p:txBody>
      </p:sp>
    </p:spTree>
    <p:extLst>
      <p:ext uri="{BB962C8B-B14F-4D97-AF65-F5344CB8AC3E}">
        <p14:creationId xmlns:p14="http://schemas.microsoft.com/office/powerpoint/2010/main" val="2239345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r>
              <a:rPr lang="en-US" dirty="0" smtClean="0"/>
              <a:t>-The above is the mission statement of the company. </a:t>
            </a:r>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pPr/>
              <a:t>2</a:t>
            </a:fld>
            <a:endParaRPr lang="en-US"/>
          </a:p>
        </p:txBody>
      </p:sp>
    </p:spTree>
    <p:extLst>
      <p:ext uri="{BB962C8B-B14F-4D97-AF65-F5344CB8AC3E}">
        <p14:creationId xmlns:p14="http://schemas.microsoft.com/office/powerpoint/2010/main" val="2984714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latin typeface="+mn-lt"/>
                <a:ea typeface="+mn-ea"/>
                <a:cs typeface="+mn-cs"/>
              </a:rPr>
              <a:t>Amazon's unique brand helps them to be distinguished from the rest of the firms, thereby making them better than its competitors. This strength enhances a unique partnership to ensure competitive advantage notwithstanding aggressive competition. The company has succeeded over the years in the entertainment industry due to its potential driven by a proficient team. The team comprises of graphic designers story, scriptwriters and artists that have a creative ability to deliver great films that meet customer's needs and demands. Despite aggressive competition,</a:t>
            </a:r>
            <a:r>
              <a:rPr lang="en-US" sz="1200" kern="1200" baseline="0" dirty="0" smtClean="0">
                <a:solidFill>
                  <a:schemeClr val="tx1"/>
                </a:solidFill>
                <a:latin typeface="+mn-lt"/>
                <a:ea typeface="+mn-ea"/>
                <a:cs typeface="+mn-cs"/>
              </a:rPr>
              <a:t> the organization still supports long-term growth. Through its rapid technological innovation, the company is able to respond to trends.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pPr/>
              <a:t>3</a:t>
            </a:fld>
            <a:endParaRPr lang="en-US"/>
          </a:p>
        </p:txBody>
      </p:sp>
    </p:spTree>
    <p:extLst>
      <p:ext uri="{BB962C8B-B14F-4D97-AF65-F5344CB8AC3E}">
        <p14:creationId xmlns:p14="http://schemas.microsoft.com/office/powerpoint/2010/main" val="3990202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-Basically, the company’s model is easily imitated thus it creates opportunities for other organizations impose greater competition. Also, its limited penetration </a:t>
            </a:r>
            <a:r>
              <a:rPr lang="en-US" sz="1200" kern="1200" baseline="0" dirty="0" smtClean="0">
                <a:solidFill>
                  <a:schemeClr val="tx1"/>
                </a:solidFill>
                <a:latin typeface="+mn-lt"/>
                <a:ea typeface="+mn-ea"/>
                <a:cs typeface="+mn-cs"/>
              </a:rPr>
              <a:t>in </a:t>
            </a:r>
            <a:r>
              <a:rPr lang="en-US" sz="1200" kern="1200" baseline="0" dirty="0" smtClean="0">
                <a:solidFill>
                  <a:schemeClr val="tx1"/>
                </a:solidFill>
                <a:latin typeface="+mn-lt"/>
                <a:ea typeface="+mn-ea"/>
                <a:cs typeface="+mn-cs"/>
              </a:rPr>
              <a:t>developing markets is a weaknesses that prevents it from benefitting from the high financial growth rates of these markets. Diversification is a weakness because the organization’s aims at synergy via its business segments. On the other hand, the limited brick-and-mortar acts as a barrier to the organization to rapidly expanding in the non-online market </a:t>
            </a:r>
            <a:r>
              <a:rPr lang="pt-BR" sz="1200" dirty="0" smtClean="0"/>
              <a:t>(Greenspan, 2019).</a:t>
            </a:r>
            <a:r>
              <a:rPr lang="en-US" sz="1200" kern="1200" baseline="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pPr/>
              <a:t>4</a:t>
            </a:fld>
            <a:endParaRPr lang="en-US"/>
          </a:p>
        </p:txBody>
      </p:sp>
    </p:spTree>
    <p:extLst>
      <p:ext uri="{BB962C8B-B14F-4D97-AF65-F5344CB8AC3E}">
        <p14:creationId xmlns:p14="http://schemas.microsoft.com/office/powerpoint/2010/main" val="31715646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latin typeface="+mn-lt"/>
                <a:ea typeface="+mn-ea"/>
                <a:cs typeface="+mn-cs"/>
              </a:rPr>
              <a:t>This opportunity it's significant in that it can help the company to develop and grow its revenue. As the market grows, so is the demand for services. It gives the company an opportunity to provide extensive film to customers and reach as many people as possible. Through market penetration in social media companies will assist the company to serve its customer's needs. Also, it has</a:t>
            </a:r>
            <a:r>
              <a:rPr lang="en-US" sz="1200" kern="1200" baseline="0" dirty="0" smtClean="0">
                <a:solidFill>
                  <a:schemeClr val="tx1"/>
                </a:solidFill>
                <a:latin typeface="+mn-lt"/>
                <a:ea typeface="+mn-ea"/>
                <a:cs typeface="+mn-cs"/>
              </a:rPr>
              <a:t> a recognized brand globally making it an opportunity to grow. The opportunity to form partnership with other organization can be exploited to expand the firm’s reach in global e-commerce industry.  </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pPr/>
              <a:t>5</a:t>
            </a:fld>
            <a:endParaRPr lang="en-US"/>
          </a:p>
        </p:txBody>
      </p:sp>
    </p:spTree>
    <p:extLst>
      <p:ext uri="{BB962C8B-B14F-4D97-AF65-F5344CB8AC3E}">
        <p14:creationId xmlns:p14="http://schemas.microsoft.com/office/powerpoint/2010/main" val="489168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-Competition remains</a:t>
            </a:r>
            <a:r>
              <a:rPr lang="en-US" baseline="0" dirty="0" smtClean="0"/>
              <a:t> of the major threats facing the organization. </a:t>
            </a:r>
            <a:r>
              <a:rPr lang="en-US" sz="1200" kern="1200" dirty="0" smtClean="0">
                <a:solidFill>
                  <a:schemeClr val="tx1"/>
                </a:solidFill>
                <a:latin typeface="+mn-lt"/>
                <a:ea typeface="+mn-ea"/>
                <a:cs typeface="+mn-cs"/>
              </a:rPr>
              <a:t>Aggressive companies tend to offer similar products</a:t>
            </a:r>
            <a:r>
              <a:rPr lang="en-US" sz="1200" kern="1200" baseline="0" dirty="0" smtClean="0">
                <a:solidFill>
                  <a:schemeClr val="tx1"/>
                </a:solidFill>
                <a:latin typeface="+mn-lt"/>
                <a:ea typeface="+mn-ea"/>
                <a:cs typeface="+mn-cs"/>
              </a:rPr>
              <a:t> and services such Walmart, Netflix, etc</a:t>
            </a:r>
            <a:r>
              <a:rPr lang="en-US" sz="1200" kern="1200" dirty="0" smtClean="0">
                <a:solidFill>
                  <a:schemeClr val="tx1"/>
                </a:solidFill>
                <a:latin typeface="+mn-lt"/>
                <a:ea typeface="+mn-ea"/>
                <a:cs typeface="+mn-cs"/>
              </a:rPr>
              <a:t> to the ones from Amazon.</a:t>
            </a:r>
            <a:r>
              <a:rPr lang="en-US" sz="1200" kern="1200" baseline="0" dirty="0" smtClean="0">
                <a:solidFill>
                  <a:schemeClr val="tx1"/>
                </a:solidFill>
                <a:latin typeface="+mn-lt"/>
                <a:ea typeface="+mn-ea"/>
                <a:cs typeface="+mn-cs"/>
              </a:rPr>
              <a:t>com</a:t>
            </a:r>
            <a:r>
              <a:rPr lang="en-US" sz="1200" kern="1200" dirty="0" smtClean="0">
                <a:solidFill>
                  <a:schemeClr val="tx1"/>
                </a:solidFill>
                <a:latin typeface="+mn-lt"/>
                <a:ea typeface="+mn-ea"/>
                <a:cs typeface="+mn-cs"/>
              </a:rPr>
              <a:t>. Through this threat, the company becomes limited in relation to serving its customers effectively. Cybercrime</a:t>
            </a:r>
            <a:r>
              <a:rPr lang="en-US" sz="1200" kern="1200" baseline="0" dirty="0" smtClean="0">
                <a:solidFill>
                  <a:schemeClr val="tx1"/>
                </a:solidFill>
                <a:latin typeface="+mn-lt"/>
                <a:ea typeface="+mn-ea"/>
                <a:cs typeface="+mn-cs"/>
              </a:rPr>
              <a:t> is pertinent because it threatens the integrity and security of the business, including customer confidence. Imitation is also another threat that reduces the firm’s brand value and market share. Also, economic collapse can result in a fall in price, causing severe effects on investment.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pPr/>
              <a:t>6</a:t>
            </a:fld>
            <a:endParaRPr lang="en-US"/>
          </a:p>
        </p:txBody>
      </p:sp>
    </p:spTree>
    <p:extLst>
      <p:ext uri="{BB962C8B-B14F-4D97-AF65-F5344CB8AC3E}">
        <p14:creationId xmlns:p14="http://schemas.microsoft.com/office/powerpoint/2010/main" val="4062587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pPr/>
              <a:t>7</a:t>
            </a:fld>
            <a:endParaRPr lang="en-US"/>
          </a:p>
        </p:txBody>
      </p:sp>
    </p:spTree>
    <p:extLst>
      <p:ext uri="{BB962C8B-B14F-4D97-AF65-F5344CB8AC3E}">
        <p14:creationId xmlns:p14="http://schemas.microsoft.com/office/powerpoint/2010/main" val="518058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pPr/>
              <a:t>8</a:t>
            </a:fld>
            <a:endParaRPr lang="en-US"/>
          </a:p>
        </p:txBody>
      </p:sp>
    </p:spTree>
    <p:extLst>
      <p:ext uri="{BB962C8B-B14F-4D97-AF65-F5344CB8AC3E}">
        <p14:creationId xmlns:p14="http://schemas.microsoft.com/office/powerpoint/2010/main" val="19201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0"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0"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546012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56827640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2187095613"/>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365128"/>
            <a:ext cx="946404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55810" y="1681163"/>
            <a:ext cx="464200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5810" y="2505075"/>
            <a:ext cx="464200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554980" y="1681163"/>
            <a:ext cx="466487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54980" y="2505075"/>
            <a:ext cx="466487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D932D6D-D84C-478B-963A-3775C07CF48D}" type="slidenum">
              <a:rPr lang="en-US" smtClean="0"/>
              <a:pPr/>
              <a:t>‹#›</a:t>
            </a:fld>
            <a:endParaRPr lang="en-US"/>
          </a:p>
        </p:txBody>
      </p:sp>
    </p:spTree>
    <p:extLst>
      <p:ext uri="{BB962C8B-B14F-4D97-AF65-F5344CB8AC3E}">
        <p14:creationId xmlns:p14="http://schemas.microsoft.com/office/powerpoint/2010/main" val="3230943336"/>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3761319862"/>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242605213"/>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664870" y="987428"/>
            <a:ext cx="55549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932D6D-D84C-478B-963A-3775C07CF48D}" type="slidenum">
              <a:rPr lang="en-US" smtClean="0"/>
              <a:pPr/>
              <a:t>‹#›</a:t>
            </a:fld>
            <a:endParaRPr lang="en-US"/>
          </a:p>
        </p:txBody>
      </p:sp>
    </p:spTree>
    <p:extLst>
      <p:ext uri="{BB962C8B-B14F-4D97-AF65-F5344CB8AC3E}">
        <p14:creationId xmlns:p14="http://schemas.microsoft.com/office/powerpoint/2010/main" val="3011052886"/>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2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88186107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932D6D-D84C-478B-963A-3775C07CF48D}" type="slidenum">
              <a:rPr lang="en-US" smtClean="0"/>
              <a:pPr/>
              <a:t>‹#›</a:t>
            </a:fld>
            <a:endParaRPr lang="en-US"/>
          </a:p>
        </p:txBody>
      </p:sp>
    </p:spTree>
    <p:extLst>
      <p:ext uri="{BB962C8B-B14F-4D97-AF65-F5344CB8AC3E}">
        <p14:creationId xmlns:p14="http://schemas.microsoft.com/office/powerpoint/2010/main" val="364351988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1" y="365125"/>
            <a:ext cx="236601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54380" y="365125"/>
            <a:ext cx="696087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932D6D-D84C-478B-963A-3775C07CF48D}" type="slidenum">
              <a:rPr lang="en-US" smtClean="0"/>
              <a:pPr/>
              <a:t>‹#›</a:t>
            </a:fld>
            <a:endParaRPr lang="en-US"/>
          </a:p>
        </p:txBody>
      </p:sp>
    </p:spTree>
    <p:extLst>
      <p:ext uri="{BB962C8B-B14F-4D97-AF65-F5344CB8AC3E}">
        <p14:creationId xmlns:p14="http://schemas.microsoft.com/office/powerpoint/2010/main" val="444941168"/>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031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770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259787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043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1"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761257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2"/>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87378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1CF6D5B-50DF-3D4A-A73F-BC48EB89133A}"/>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68400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04931A5-93F5-984D-ADB5-D88F0E879C18}"/>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21216352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7283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2317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4391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69808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5902271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7777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2"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7297263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4"/>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661161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5468247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16860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16278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40568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86532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0770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3"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7424418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6"/>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8913139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259460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34389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63561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68970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4853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4"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2049543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088809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3968805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A4DA0ACB-75EF-0245-846B-24010AB69286}"/>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1565749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840C907B-7EB5-4646-8E6C-A0DCF5C81294}"/>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417552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2044069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43083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55444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876565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6260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5"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6958874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40"/>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9963594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0"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0"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546012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5755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23170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86532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3968805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5755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28"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632218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2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6453584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347166F8-5299-9F4F-B50D-A95C9470457A}"/>
              </a:ext>
            </a:extLst>
          </p:cNvPr>
          <p:cNvPicPr>
            <a:picLocks noChangeAspect="1"/>
          </p:cNvPicPr>
          <p:nvPr/>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9483080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6606115-7CE6-1D4A-A3FA-E2A33C6D51D4}"/>
              </a:ext>
            </a:extLst>
          </p:cNvPr>
          <p:cNvPicPr>
            <a:picLocks noChangeAspect="1"/>
          </p:cNvPicPr>
          <p:nvPr/>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39076109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5682764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0310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28"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632218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7707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2597878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04365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1"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7612573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2"/>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873784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1CF6D5B-50DF-3D4A-A73F-BC48EB89133A}"/>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6840079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04931A5-93F5-984D-ADB5-D88F0E879C18}"/>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21216352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728345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43913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69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2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64535846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5902271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77775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2"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729726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4"/>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66116111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54682473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16860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162787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405683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0770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3"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742441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347166F8-5299-9F4F-B50D-A95C9470457A}"/>
              </a:ext>
            </a:extLst>
          </p:cNvPr>
          <p:cNvPicPr>
            <a:picLocks noChangeAspect="1"/>
          </p:cNvPicPr>
          <p:nvPr/>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9483080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6"/>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8913139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259460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343899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635617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68970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4853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4"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2049543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0888093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A4DA0ACB-75EF-0245-846B-24010AB69286}"/>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15657495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840C907B-7EB5-4646-8E6C-A0DCF5C81294}"/>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41755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6606115-7CE6-1D4A-A3FA-E2A33C6D51D4}"/>
              </a:ext>
            </a:extLst>
          </p:cNvPr>
          <p:cNvPicPr>
            <a:picLocks noChangeAspect="1"/>
          </p:cNvPicPr>
          <p:nvPr/>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390761095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2044069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43083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55444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876565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62602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5"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69588741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40"/>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99635942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1" y="1122363"/>
            <a:ext cx="82296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1" y="3602038"/>
            <a:ext cx="82296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2021648371"/>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127367863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1709741"/>
            <a:ext cx="946404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748665" y="4589466"/>
            <a:ext cx="946404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4DF990-D87E-49CA-82D9-D1FF96F4CC16}" type="datetimeFigureOut">
              <a:rPr lang="en-US" smtClean="0"/>
              <a:pPr/>
              <a:t>5/9/2021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932D6D-D84C-478B-963A-3775C07CF48D}" type="slidenum">
              <a:rPr lang="en-US" smtClean="0"/>
              <a:pPr/>
              <a:t>‹#›</a:t>
            </a:fld>
            <a:endParaRPr lang="en-US"/>
          </a:p>
        </p:txBody>
      </p:sp>
    </p:spTree>
    <p:extLst>
      <p:ext uri="{BB962C8B-B14F-4D97-AF65-F5344CB8AC3E}">
        <p14:creationId xmlns:p14="http://schemas.microsoft.com/office/powerpoint/2010/main" val="1158177450"/>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76.xml"/><Relationship Id="rId7" Type="http://schemas.openxmlformats.org/officeDocument/2006/relationships/slideLayout" Target="../slideLayouts/slideLayout80.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5" Type="http://schemas.openxmlformats.org/officeDocument/2006/relationships/slideLayout" Target="../slideLayouts/slideLayout78.xml"/><Relationship Id="rId10" Type="http://schemas.openxmlformats.org/officeDocument/2006/relationships/image" Target="../media/image7.png"/><Relationship Id="rId4" Type="http://schemas.openxmlformats.org/officeDocument/2006/relationships/slideLayout" Target="../slideLayouts/slideLayout77.xml"/><Relationship Id="rId9" Type="http://schemas.openxmlformats.org/officeDocument/2006/relationships/image" Target="../media/image1.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image" Target="../media/image1.jpeg"/><Relationship Id="rId5" Type="http://schemas.openxmlformats.org/officeDocument/2006/relationships/slideLayout" Target="../slideLayouts/slideLayout85.xml"/><Relationship Id="rId10" Type="http://schemas.openxmlformats.org/officeDocument/2006/relationships/theme" Target="../theme/theme11.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5" Type="http://schemas.openxmlformats.org/officeDocument/2006/relationships/slideLayout" Target="../slideLayouts/slideLayout94.xml"/><Relationship Id="rId10" Type="http://schemas.openxmlformats.org/officeDocument/2006/relationships/image" Target="../media/image6.png"/><Relationship Id="rId4" Type="http://schemas.openxmlformats.org/officeDocument/2006/relationships/slideLayout" Target="../slideLayouts/slideLayout93.xml"/><Relationship Id="rId9" Type="http://schemas.openxmlformats.org/officeDocument/2006/relationships/image" Target="../media/image1.jpe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image" Target="../media/image1.jpeg"/><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theme" Target="../theme/theme13.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jpe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image" Target="../media/image6.png"/><Relationship Id="rId4" Type="http://schemas.openxmlformats.org/officeDocument/2006/relationships/slideLayout" Target="../slideLayouts/slideLayout22.xml"/><Relationship Id="rId9"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10" Type="http://schemas.openxmlformats.org/officeDocument/2006/relationships/image" Target="../media/image7.png"/><Relationship Id="rId4" Type="http://schemas.openxmlformats.org/officeDocument/2006/relationships/slideLayout" Target="../slideLayouts/slideLayout29.xml"/><Relationship Id="rId9"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image" Target="../media/image1.jpeg"/><Relationship Id="rId5" Type="http://schemas.openxmlformats.org/officeDocument/2006/relationships/slideLayout" Target="../slideLayouts/slideLayout37.xml"/><Relationship Id="rId10" Type="http://schemas.openxmlformats.org/officeDocument/2006/relationships/theme" Target="../theme/theme5.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10" Type="http://schemas.openxmlformats.org/officeDocument/2006/relationships/image" Target="../media/image6.png"/><Relationship Id="rId4" Type="http://schemas.openxmlformats.org/officeDocument/2006/relationships/slideLayout" Target="../slideLayouts/slideLayout45.xml"/><Relationship Id="rId9"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image" Target="../media/image1.jpeg"/><Relationship Id="rId5" Type="http://schemas.openxmlformats.org/officeDocument/2006/relationships/slideLayout" Target="../slideLayouts/slideLayout53.xml"/><Relationship Id="rId10" Type="http://schemas.openxmlformats.org/officeDocument/2006/relationships/theme" Target="../theme/theme7.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image" Target="../media/image1.jpeg"/><Relationship Id="rId5" Type="http://schemas.openxmlformats.org/officeDocument/2006/relationships/slideLayout" Target="../slideLayouts/slideLayout62.xml"/><Relationship Id="rId10" Type="http://schemas.openxmlformats.org/officeDocument/2006/relationships/theme" Target="../theme/theme8.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5" Type="http://schemas.openxmlformats.org/officeDocument/2006/relationships/slideLayout" Target="../slideLayouts/slideLayout71.xml"/><Relationship Id="rId10" Type="http://schemas.openxmlformats.org/officeDocument/2006/relationships/image" Target="../media/image6.png"/><Relationship Id="rId4" Type="http://schemas.openxmlformats.org/officeDocument/2006/relationships/slideLayout" Target="../slideLayouts/slideLayout70.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8"/>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3"/>
            <a:ext cx="2468880" cy="365125"/>
          </a:xfrm>
          <a:prstGeom prst="rect">
            <a:avLst/>
          </a:prstGeom>
        </p:spPr>
        <p:txBody>
          <a:bodyPr vert="horz" lIns="91440" tIns="45720" rIns="91440" bIns="45720" rtlCol="0" anchor="ctr"/>
          <a:lstStyle>
            <a:lvl1pPr algn="r">
              <a:defRPr sz="1200" b="0" i="0">
                <a:solidFill>
                  <a:srgbClr val="FFD100"/>
                </a:solidFill>
                <a:latin typeface="Raleway" panose="020B0503030101060003" pitchFamily="34" charset="77"/>
              </a:defRPr>
            </a:lvl1pPr>
          </a:lstStyle>
          <a:p>
            <a:fld id="{FD932D6D-D84C-478B-963A-3775C07CF48D}" type="slidenum">
              <a:rPr lang="en-US" smtClean="0"/>
              <a:pPr/>
              <a:t>‹#›</a:t>
            </a:fld>
            <a:endParaRPr lang="en-US"/>
          </a:p>
        </p:txBody>
      </p:sp>
    </p:spTree>
    <p:extLst>
      <p:ext uri="{BB962C8B-B14F-4D97-AF65-F5344CB8AC3E}">
        <p14:creationId xmlns:p14="http://schemas.microsoft.com/office/powerpoint/2010/main" val="3777742583"/>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Lst>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a:extLst>
              <a:ext uri="{FF2B5EF4-FFF2-40B4-BE49-F238E27FC236}">
                <a16:creationId xmlns="" xmlns:a16="http://schemas.microsoft.com/office/drawing/2014/main" id="{2B3F8B12-918D-4C4D-9592-653697BEC04F}"/>
              </a:ext>
            </a:extLst>
          </p:cNvPr>
          <p:cNvPicPr>
            <a:picLocks noChangeAspect="1"/>
          </p:cNvPicPr>
          <p:nvPr/>
        </p:nvPicPr>
        <p:blipFill>
          <a:blip r:embed="rId10" cstate="print"/>
          <a:stretch>
            <a:fillRect/>
          </a:stretch>
        </p:blipFill>
        <p:spPr>
          <a:xfrm>
            <a:off x="8842039" y="5148251"/>
            <a:ext cx="1846876" cy="1353706"/>
          </a:xfrm>
          <a:prstGeom prst="rect">
            <a:avLst/>
          </a:prstGeom>
        </p:spPr>
      </p:pic>
    </p:spTree>
    <p:extLst>
      <p:ext uri="{BB962C8B-B14F-4D97-AF65-F5344CB8AC3E}">
        <p14:creationId xmlns:p14="http://schemas.microsoft.com/office/powerpoint/2010/main" val="275861597"/>
      </p:ext>
    </p:extLst>
  </p:cSld>
  <p:clrMap bg1="dk1" tx1="lt1" bg2="dk2" tx2="lt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61"/>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2384313095"/>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a:extLst>
              <a:ext uri="{FF2B5EF4-FFF2-40B4-BE49-F238E27FC236}">
                <a16:creationId xmlns="" xmlns:a16="http://schemas.microsoft.com/office/drawing/2014/main" id="{87E6E1FC-9BD8-A747-9362-7C4B21B9DE58}"/>
              </a:ext>
            </a:extLst>
          </p:cNvPr>
          <p:cNvPicPr>
            <a:picLocks noChangeAspect="1"/>
          </p:cNvPicPr>
          <p:nvPr/>
        </p:nvPicPr>
        <p:blipFill>
          <a:blip r:embed="rId10"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844812274"/>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8"/>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4381" y="6356353"/>
            <a:ext cx="246888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DF990-D87E-49CA-82D9-D1FF96F4CC16}" type="datetimeFigureOut">
              <a:rPr lang="en-US" smtClean="0"/>
              <a:pPr/>
              <a:t>5/9/2021</a:t>
            </a:fld>
            <a:endParaRPr lang="en-US" dirty="0"/>
          </a:p>
        </p:txBody>
      </p:sp>
      <p:sp>
        <p:nvSpPr>
          <p:cNvPr id="5" name="Footer Placeholder 4"/>
          <p:cNvSpPr>
            <a:spLocks noGrp="1"/>
          </p:cNvSpPr>
          <p:nvPr>
            <p:ph type="ftr" sz="quarter" idx="3"/>
          </p:nvPr>
        </p:nvSpPr>
        <p:spPr>
          <a:xfrm>
            <a:off x="3634741" y="6356353"/>
            <a:ext cx="37033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49540" y="6356353"/>
            <a:ext cx="24688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32D6D-D84C-478B-963A-3775C07CF48D}" type="slidenum">
              <a:rPr lang="en-US" smtClean="0"/>
              <a:pPr/>
              <a:t>‹#›</a:t>
            </a:fld>
            <a:endParaRPr lang="en-US"/>
          </a:p>
        </p:txBody>
      </p:sp>
    </p:spTree>
    <p:extLst>
      <p:ext uri="{BB962C8B-B14F-4D97-AF65-F5344CB8AC3E}">
        <p14:creationId xmlns:p14="http://schemas.microsoft.com/office/powerpoint/2010/main" val="2160655286"/>
      </p:ext>
    </p:extLst>
  </p:cSld>
  <p:clrMap bg1="dk1" tx1="lt1" bg2="dk2" tx2="lt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5"/>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149909885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a:extLst>
              <a:ext uri="{FF2B5EF4-FFF2-40B4-BE49-F238E27FC236}">
                <a16:creationId xmlns="" xmlns:a16="http://schemas.microsoft.com/office/drawing/2014/main" id="{0DAE7C0A-3C02-5F4B-BFB5-4D7C7993B29D}"/>
              </a:ext>
            </a:extLst>
          </p:cNvPr>
          <p:cNvPicPr>
            <a:picLocks noChangeAspect="1"/>
          </p:cNvPicPr>
          <p:nvPr/>
        </p:nvPicPr>
        <p:blipFill>
          <a:blip r:embed="rId10"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5814250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a:extLst>
              <a:ext uri="{FF2B5EF4-FFF2-40B4-BE49-F238E27FC236}">
                <a16:creationId xmlns="" xmlns:a16="http://schemas.microsoft.com/office/drawing/2014/main" id="{2B3F8B12-918D-4C4D-9592-653697BEC04F}"/>
              </a:ext>
            </a:extLst>
          </p:cNvPr>
          <p:cNvPicPr>
            <a:picLocks noChangeAspect="1"/>
          </p:cNvPicPr>
          <p:nvPr/>
        </p:nvPicPr>
        <p:blipFill>
          <a:blip r:embed="rId10" cstate="print"/>
          <a:stretch>
            <a:fillRect/>
          </a:stretch>
        </p:blipFill>
        <p:spPr>
          <a:xfrm>
            <a:off x="8842039" y="5148251"/>
            <a:ext cx="1846876" cy="1353706"/>
          </a:xfrm>
          <a:prstGeom prst="rect">
            <a:avLst/>
          </a:prstGeom>
        </p:spPr>
      </p:pic>
    </p:spTree>
    <p:extLst>
      <p:ext uri="{BB962C8B-B14F-4D97-AF65-F5344CB8AC3E}">
        <p14:creationId xmlns:p14="http://schemas.microsoft.com/office/powerpoint/2010/main" val="275861597"/>
      </p:ext>
    </p:extLst>
  </p:cSld>
  <p:clrMap bg1="dk1" tx1="lt1" bg2="dk2"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61"/>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238431309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a:extLst>
              <a:ext uri="{FF2B5EF4-FFF2-40B4-BE49-F238E27FC236}">
                <a16:creationId xmlns="" xmlns:a16="http://schemas.microsoft.com/office/drawing/2014/main" id="{87E6E1FC-9BD8-A747-9362-7C4B21B9DE58}"/>
              </a:ext>
            </a:extLst>
          </p:cNvPr>
          <p:cNvPicPr>
            <a:picLocks noChangeAspect="1"/>
          </p:cNvPicPr>
          <p:nvPr/>
        </p:nvPicPr>
        <p:blipFill>
          <a:blip r:embed="rId10"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844812274"/>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8"/>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3"/>
            <a:ext cx="2468880" cy="365125"/>
          </a:xfrm>
          <a:prstGeom prst="rect">
            <a:avLst/>
          </a:prstGeom>
        </p:spPr>
        <p:txBody>
          <a:bodyPr vert="horz" lIns="91440" tIns="45720" rIns="91440" bIns="45720" rtlCol="0" anchor="ctr"/>
          <a:lstStyle>
            <a:lvl1pPr algn="r">
              <a:defRPr sz="1200" b="0" i="0">
                <a:solidFill>
                  <a:srgbClr val="FFD100"/>
                </a:solidFill>
                <a:latin typeface="Raleway" panose="020B0503030101060003" pitchFamily="34" charset="77"/>
              </a:defRPr>
            </a:lvl1pPr>
          </a:lstStyle>
          <a:p>
            <a:fld id="{FD932D6D-D84C-478B-963A-3775C07CF48D}" type="slidenum">
              <a:rPr lang="en-US" smtClean="0"/>
              <a:pPr/>
              <a:t>‹#›</a:t>
            </a:fld>
            <a:endParaRPr lang="en-US"/>
          </a:p>
        </p:txBody>
      </p:sp>
    </p:spTree>
    <p:extLst>
      <p:ext uri="{BB962C8B-B14F-4D97-AF65-F5344CB8AC3E}">
        <p14:creationId xmlns:p14="http://schemas.microsoft.com/office/powerpoint/2010/main" val="3777742583"/>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Lst>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5"/>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1499098859"/>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a:extLst>
              <a:ext uri="{FF2B5EF4-FFF2-40B4-BE49-F238E27FC236}">
                <a16:creationId xmlns="" xmlns:a16="http://schemas.microsoft.com/office/drawing/2014/main" id="{0DAE7C0A-3C02-5F4B-BFB5-4D7C7993B29D}"/>
              </a:ext>
            </a:extLst>
          </p:cNvPr>
          <p:cNvPicPr>
            <a:picLocks noChangeAspect="1"/>
          </p:cNvPicPr>
          <p:nvPr/>
        </p:nvPicPr>
        <p:blipFill>
          <a:blip r:embed="rId10"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58142502"/>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98.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98.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98.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98.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98.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98.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98.xml"/><Relationship Id="rId4" Type="http://schemas.openxmlformats.org/officeDocument/2006/relationships/hyperlink" Target="https://mitsloan.mit.edu/sites/default/files/2020-03/Amazon.com_.%20Inc.IC_.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42" y="5202238"/>
            <a:ext cx="6645442" cy="1655762"/>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solidFill>
                  <a:schemeClr val="tx1">
                    <a:lumMod val="95000"/>
                  </a:schemeClr>
                </a:solidFill>
                <a:latin typeface="Cooper Black" panose="0208090404030B020404" pitchFamily="18" charset="0"/>
              </a:rPr>
              <a:t>SWOT Analysis of </a:t>
            </a:r>
            <a:r>
              <a:rPr lang="en-US" dirty="0" smtClean="0">
                <a:solidFill>
                  <a:schemeClr val="tx1">
                    <a:lumMod val="95000"/>
                  </a:schemeClr>
                </a:solidFill>
                <a:latin typeface="Cooper Black" panose="0208090404030B020404" pitchFamily="18" charset="0"/>
              </a:rPr>
              <a:t>Amazon </a:t>
            </a:r>
            <a:r>
              <a:rPr lang="en-US" dirty="0" smtClean="0">
                <a:solidFill>
                  <a:schemeClr val="tx1">
                    <a:lumMod val="95000"/>
                  </a:schemeClr>
                </a:solidFill>
                <a:latin typeface="Cooper Black" panose="0208090404030B020404" pitchFamily="18" charset="0"/>
              </a:rPr>
              <a:t>Inc. </a:t>
            </a:r>
            <a:endParaRPr lang="en-US" dirty="0">
              <a:solidFill>
                <a:schemeClr val="tx1">
                  <a:lumMod val="95000"/>
                </a:schemeClr>
              </a:solidFill>
              <a:latin typeface="Cooper Black" panose="0208090404030B020404" pitchFamily="18" charset="0"/>
            </a:endParaRPr>
          </a:p>
        </p:txBody>
      </p:sp>
      <p:sp>
        <p:nvSpPr>
          <p:cNvPr id="3" name="Subtitle 2"/>
          <p:cNvSpPr>
            <a:spLocks noGrp="1"/>
          </p:cNvSpPr>
          <p:nvPr>
            <p:ph type="subTitle" idx="1"/>
          </p:nvPr>
        </p:nvSpPr>
        <p:spPr>
          <a:xfrm>
            <a:off x="6629400" y="5202238"/>
            <a:ext cx="4343400" cy="1655762"/>
          </a:xfrm>
        </p:spPr>
        <p:txBody>
          <a:bodyPr>
            <a:normAutofit fontScale="92500" lnSpcReduction="10000"/>
          </a:bodyPr>
          <a:lstStyle/>
          <a:p>
            <a:r>
              <a:rPr lang="en-US" sz="4000" dirty="0" smtClean="0">
                <a:solidFill>
                  <a:schemeClr val="tx1">
                    <a:lumMod val="95000"/>
                  </a:schemeClr>
                </a:solidFill>
                <a:latin typeface="Cooper Black" panose="0208090404030B020404" pitchFamily="18" charset="0"/>
              </a:rPr>
              <a:t>Student’s Name</a:t>
            </a:r>
          </a:p>
          <a:p>
            <a:r>
              <a:rPr lang="en-US" sz="4000" dirty="0" smtClean="0">
                <a:solidFill>
                  <a:schemeClr val="tx1">
                    <a:lumMod val="95000"/>
                  </a:schemeClr>
                </a:solidFill>
                <a:latin typeface="Cooper Black" panose="0208090404030B020404" pitchFamily="18" charset="0"/>
              </a:rPr>
              <a:t>Date </a:t>
            </a:r>
            <a:r>
              <a:rPr lang="en-US" sz="4000" dirty="0" smtClean="0">
                <a:solidFill>
                  <a:schemeClr val="tx1">
                    <a:lumMod val="95000"/>
                  </a:schemeClr>
                </a:solidFill>
                <a:latin typeface="Cooper Black" panose="0208090404030B020404" pitchFamily="18" charset="0"/>
              </a:rPr>
              <a:t>of Submission </a:t>
            </a:r>
            <a:endParaRPr lang="en-US" sz="4000" dirty="0">
              <a:solidFill>
                <a:schemeClr val="tx1">
                  <a:lumMod val="95000"/>
                </a:schemeClr>
              </a:solidFill>
              <a:latin typeface="Cooper Black" panose="0208090404030B020404" pitchFamily="18" charset="0"/>
            </a:endParaRPr>
          </a:p>
        </p:txBody>
      </p:sp>
      <p:cxnSp>
        <p:nvCxnSpPr>
          <p:cNvPr id="6" name="Straight Connector 5"/>
          <p:cNvCxnSpPr/>
          <p:nvPr/>
        </p:nvCxnSpPr>
        <p:spPr>
          <a:xfrm>
            <a:off x="6629400" y="5202238"/>
            <a:ext cx="0" cy="1655762"/>
          </a:xfrm>
          <a:prstGeom prst="line">
            <a:avLst/>
          </a:prstGeom>
        </p:spPr>
        <p:style>
          <a:lnRef idx="3">
            <a:schemeClr val="accent6"/>
          </a:lnRef>
          <a:fillRef idx="0">
            <a:schemeClr val="accent6"/>
          </a:fillRef>
          <a:effectRef idx="2">
            <a:schemeClr val="accent6"/>
          </a:effectRef>
          <a:fontRef idx="minor">
            <a:schemeClr val="tx1"/>
          </a:fontRef>
        </p:style>
      </p:cxnSp>
    </p:spTree>
  </p:cSld>
  <p:clrMapOvr>
    <a:masterClrMapping/>
  </p:clrMapOvr>
  <p:transition spd="slow">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latin typeface="Cooper Black" panose="0208090404030B020404" pitchFamily="18" charset="0"/>
              </a:rPr>
              <a:t>Mission of the Company </a:t>
            </a:r>
            <a:endParaRPr lang="en-US" dirty="0">
              <a:solidFill>
                <a:schemeClr val="bg1"/>
              </a:solidFill>
              <a:latin typeface="Cooper Black" panose="0208090404030B020404" pitchFamily="18" charset="0"/>
            </a:endParaRPr>
          </a:p>
        </p:txBody>
      </p:sp>
      <p:sp>
        <p:nvSpPr>
          <p:cNvPr id="3" name="Content Placeholder 2"/>
          <p:cNvSpPr>
            <a:spLocks noGrp="1"/>
          </p:cNvSpPr>
          <p:nvPr>
            <p:ph idx="1"/>
          </p:nvPr>
        </p:nvSpPr>
        <p:spPr>
          <a:xfrm>
            <a:off x="754381" y="1600201"/>
            <a:ext cx="9464040" cy="4576763"/>
          </a:xfrm>
        </p:spPr>
        <p:txBody>
          <a:bodyPr>
            <a:normAutofit/>
          </a:bodyPr>
          <a:lstStyle/>
          <a:p>
            <a:endParaRPr lang="en-US" dirty="0" smtClean="0"/>
          </a:p>
          <a:p>
            <a:r>
              <a:rPr lang="en-US" dirty="0" smtClean="0">
                <a:solidFill>
                  <a:schemeClr val="bg1"/>
                </a:solidFill>
              </a:rPr>
              <a:t>The current Amazon’s mission is: </a:t>
            </a:r>
          </a:p>
          <a:p>
            <a:pPr>
              <a:buNone/>
            </a:pPr>
            <a:endParaRPr lang="en-US" dirty="0" smtClean="0">
              <a:solidFill>
                <a:schemeClr val="bg1"/>
              </a:solidFill>
            </a:endParaRPr>
          </a:p>
          <a:p>
            <a:pPr marL="457200" lvl="1" indent="0">
              <a:buNone/>
            </a:pPr>
            <a:r>
              <a:rPr lang="en-US" sz="2800" i="1" dirty="0" smtClean="0">
                <a:solidFill>
                  <a:schemeClr val="bg1"/>
                </a:solidFill>
              </a:rPr>
              <a:t>"We strive to offer our customers the utmost convenience, the best available selection, and the lowest possible prices.“</a:t>
            </a:r>
          </a:p>
          <a:p>
            <a:pPr lvl="1"/>
            <a:endParaRPr lang="en-US" sz="2800" i="1" dirty="0" smtClean="0">
              <a:solidFill>
                <a:schemeClr val="bg1"/>
              </a:solidFill>
            </a:endParaRPr>
          </a:p>
          <a:p>
            <a:pPr lvl="1" algn="r">
              <a:buNone/>
            </a:pPr>
            <a:r>
              <a:rPr lang="en-US" sz="2800" i="1" dirty="0" smtClean="0">
                <a:solidFill>
                  <a:schemeClr val="bg1"/>
                </a:solidFill>
              </a:rPr>
              <a:t>(Cho, 2019). </a:t>
            </a:r>
            <a:endParaRPr lang="en-US" sz="2800" dirty="0" smtClean="0">
              <a:solidFill>
                <a:schemeClr val="bg1"/>
              </a:solidFill>
            </a:endParaRPr>
          </a:p>
          <a:p>
            <a:pPr lvl="1">
              <a:buNone/>
            </a:pPr>
            <a:r>
              <a:rPr lang="en-US" sz="2800" dirty="0" smtClean="0">
                <a:solidFill>
                  <a:schemeClr val="bg1"/>
                </a:solidFill>
              </a:rPr>
              <a:t>  </a:t>
            </a:r>
          </a:p>
          <a:p>
            <a:pPr lvl="1">
              <a:buNone/>
            </a:pPr>
            <a:endParaRPr lang="en-US" sz="2800" dirty="0" smtClean="0"/>
          </a:p>
          <a:p>
            <a:pPr lvl="1">
              <a:buNone/>
            </a:pPr>
            <a:r>
              <a:rPr lang="en-US" sz="2800" dirty="0" smtClean="0"/>
              <a:t>                    </a:t>
            </a:r>
            <a:endParaRPr lang="en-US" sz="2800" dirty="0"/>
          </a:p>
        </p:txBody>
      </p:sp>
      <p:pic>
        <p:nvPicPr>
          <p:cNvPr id="7" name="Picture 2" descr="Amazon Mission Statement - Strategic Management Insight"/>
          <p:cNvPicPr>
            <a:picLocks noChangeAspect="1" noChangeArrowheads="1"/>
          </p:cNvPicPr>
          <p:nvPr/>
        </p:nvPicPr>
        <p:blipFill>
          <a:blip r:embed="rId4"/>
          <a:srcRect/>
          <a:stretch>
            <a:fillRect/>
          </a:stretch>
        </p:blipFill>
        <p:spPr bwMode="auto">
          <a:xfrm>
            <a:off x="5843337" y="5334001"/>
            <a:ext cx="5105400" cy="1523999"/>
          </a:xfrm>
          <a:prstGeom prst="rect">
            <a:avLst/>
          </a:prstGeom>
          <a:noFill/>
        </p:spPr>
      </p:pic>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4381" y="365128"/>
            <a:ext cx="9464040" cy="1006473"/>
          </a:xfrm>
        </p:spPr>
        <p:txBody>
          <a:bodyPr/>
          <a:lstStyle/>
          <a:p>
            <a:pPr algn="ctr"/>
            <a:r>
              <a:rPr lang="en-US" dirty="0" smtClean="0">
                <a:solidFill>
                  <a:schemeClr val="bg1"/>
                </a:solidFill>
                <a:latin typeface="Cooper Black" panose="0208090404030B020404" pitchFamily="18" charset="0"/>
              </a:rPr>
              <a:t>Strengths of the Company</a:t>
            </a:r>
            <a:endParaRPr lang="en-US" dirty="0">
              <a:solidFill>
                <a:schemeClr val="bg1"/>
              </a:solidFill>
              <a:latin typeface="Cooper Black" panose="0208090404030B020404" pitchFamily="18" charset="0"/>
            </a:endParaRPr>
          </a:p>
        </p:txBody>
      </p:sp>
      <p:sp>
        <p:nvSpPr>
          <p:cNvPr id="3" name="Content Placeholder 2"/>
          <p:cNvSpPr>
            <a:spLocks noGrp="1"/>
          </p:cNvSpPr>
          <p:nvPr>
            <p:ph idx="1"/>
          </p:nvPr>
        </p:nvSpPr>
        <p:spPr>
          <a:xfrm>
            <a:off x="914400" y="1371601"/>
            <a:ext cx="9464040" cy="4800600"/>
          </a:xfrm>
        </p:spPr>
        <p:txBody>
          <a:bodyPr>
            <a:normAutofit fontScale="55000" lnSpcReduction="20000"/>
          </a:bodyPr>
          <a:lstStyle/>
          <a:p>
            <a:pPr>
              <a:lnSpc>
                <a:spcPct val="120000"/>
              </a:lnSpc>
              <a:spcBef>
                <a:spcPts val="0"/>
              </a:spcBef>
            </a:pPr>
            <a:r>
              <a:rPr lang="en-US" sz="5100" dirty="0" smtClean="0">
                <a:solidFill>
                  <a:schemeClr val="bg1"/>
                </a:solidFill>
              </a:rPr>
              <a:t>The Amazon. Com has several strengths, which include the following; </a:t>
            </a:r>
          </a:p>
          <a:p>
            <a:pPr>
              <a:lnSpc>
                <a:spcPct val="120000"/>
              </a:lnSpc>
              <a:spcBef>
                <a:spcPts val="0"/>
              </a:spcBef>
              <a:buNone/>
            </a:pPr>
            <a:endParaRPr lang="en-US" sz="5100" dirty="0" smtClean="0">
              <a:solidFill>
                <a:schemeClr val="bg1"/>
              </a:solidFill>
            </a:endParaRPr>
          </a:p>
          <a:p>
            <a:pPr lvl="1">
              <a:lnSpc>
                <a:spcPct val="120000"/>
              </a:lnSpc>
              <a:spcBef>
                <a:spcPts val="0"/>
              </a:spcBef>
              <a:buFont typeface="Wingdings" pitchFamily="2" charset="2"/>
              <a:buChar char="ü"/>
            </a:pPr>
            <a:r>
              <a:rPr lang="en-US" sz="5100" dirty="0" smtClean="0">
                <a:solidFill>
                  <a:schemeClr val="bg1"/>
                </a:solidFill>
              </a:rPr>
              <a:t>Strong brand</a:t>
            </a:r>
          </a:p>
          <a:p>
            <a:pPr lvl="1">
              <a:lnSpc>
                <a:spcPct val="120000"/>
              </a:lnSpc>
              <a:spcBef>
                <a:spcPts val="0"/>
              </a:spcBef>
              <a:buFont typeface="Wingdings" pitchFamily="2" charset="2"/>
              <a:buChar char="ü"/>
            </a:pPr>
            <a:r>
              <a:rPr lang="en-US" sz="5100" dirty="0" smtClean="0">
                <a:solidFill>
                  <a:schemeClr val="bg1"/>
                </a:solidFill>
              </a:rPr>
              <a:t>Moderate and expanding business diversification</a:t>
            </a:r>
          </a:p>
          <a:p>
            <a:pPr lvl="1">
              <a:lnSpc>
                <a:spcPct val="120000"/>
              </a:lnSpc>
              <a:spcBef>
                <a:spcPts val="0"/>
              </a:spcBef>
              <a:buFont typeface="Wingdings" pitchFamily="2" charset="2"/>
              <a:buChar char="ü"/>
            </a:pPr>
            <a:r>
              <a:rPr lang="en-US" sz="5100" dirty="0" smtClean="0">
                <a:solidFill>
                  <a:schemeClr val="bg1"/>
                </a:solidFill>
              </a:rPr>
              <a:t>Proficient team</a:t>
            </a:r>
          </a:p>
          <a:p>
            <a:pPr lvl="1">
              <a:lnSpc>
                <a:spcPct val="120000"/>
              </a:lnSpc>
              <a:spcBef>
                <a:spcPts val="0"/>
              </a:spcBef>
              <a:buFont typeface="Wingdings" pitchFamily="2" charset="2"/>
              <a:buChar char="ü"/>
            </a:pPr>
            <a:r>
              <a:rPr lang="en-US" sz="5100" dirty="0" smtClean="0">
                <a:solidFill>
                  <a:schemeClr val="bg1"/>
                </a:solidFill>
              </a:rPr>
              <a:t>High capability for rapid technological innovation, particularly in online services. </a:t>
            </a:r>
          </a:p>
          <a:p>
            <a:pPr lvl="1">
              <a:buFont typeface="Wingdings" pitchFamily="2" charset="2"/>
              <a:buChar char="ü"/>
            </a:pPr>
            <a:endParaRPr lang="en-US" sz="5100" dirty="0" smtClean="0">
              <a:solidFill>
                <a:schemeClr val="bg1"/>
              </a:solidFill>
            </a:endParaRPr>
          </a:p>
          <a:p>
            <a:pPr lvl="1">
              <a:buNone/>
            </a:pPr>
            <a:r>
              <a:rPr lang="en-US" sz="5100" dirty="0" smtClean="0">
                <a:solidFill>
                  <a:schemeClr val="bg1"/>
                </a:solidFill>
              </a:rPr>
              <a:t>                                                               (Donici, et al. 2012).</a:t>
            </a:r>
          </a:p>
          <a:p>
            <a:pPr lvl="1">
              <a:buNone/>
            </a:pPr>
            <a:endParaRPr lang="en-US" sz="2800" dirty="0" smtClean="0"/>
          </a:p>
        </p:txBody>
      </p:sp>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latin typeface="Cooper Black" panose="0208090404030B020404" pitchFamily="18" charset="0"/>
              </a:rPr>
              <a:t>Weaknesses of the Company </a:t>
            </a:r>
            <a:endParaRPr lang="en-US" dirty="0">
              <a:solidFill>
                <a:schemeClr val="bg1"/>
              </a:solidFill>
              <a:latin typeface="Cooper Black" panose="0208090404030B020404" pitchFamily="18" charset="0"/>
            </a:endParaRPr>
          </a:p>
        </p:txBody>
      </p:sp>
      <p:sp>
        <p:nvSpPr>
          <p:cNvPr id="3" name="Content Placeholder 2"/>
          <p:cNvSpPr>
            <a:spLocks noGrp="1"/>
          </p:cNvSpPr>
          <p:nvPr>
            <p:ph idx="1"/>
          </p:nvPr>
        </p:nvSpPr>
        <p:spPr>
          <a:xfrm>
            <a:off x="754381" y="1825624"/>
            <a:ext cx="9464040" cy="4651375"/>
          </a:xfrm>
        </p:spPr>
        <p:txBody>
          <a:bodyPr>
            <a:normAutofit/>
          </a:bodyPr>
          <a:lstStyle/>
          <a:p>
            <a:r>
              <a:rPr lang="en-US" dirty="0" smtClean="0">
                <a:solidFill>
                  <a:schemeClr val="bg1"/>
                </a:solidFill>
              </a:rPr>
              <a:t>The </a:t>
            </a:r>
            <a:r>
              <a:rPr lang="en-US" dirty="0" smtClean="0">
                <a:solidFill>
                  <a:schemeClr val="bg1"/>
                </a:solidFill>
              </a:rPr>
              <a:t>weaknesses of the company include the following; </a:t>
            </a:r>
          </a:p>
          <a:p>
            <a:pPr lvl="1">
              <a:buFont typeface="Wingdings" pitchFamily="2" charset="2"/>
              <a:buChar char="ü"/>
            </a:pPr>
            <a:endParaRPr lang="en-US" sz="2800" dirty="0" smtClean="0">
              <a:solidFill>
                <a:schemeClr val="bg1"/>
              </a:solidFill>
            </a:endParaRPr>
          </a:p>
          <a:p>
            <a:pPr lvl="1">
              <a:buFont typeface="Wingdings" pitchFamily="2" charset="2"/>
              <a:buChar char="ü"/>
            </a:pPr>
            <a:r>
              <a:rPr lang="en-US" sz="2800" dirty="0" smtClean="0">
                <a:solidFill>
                  <a:schemeClr val="bg1"/>
                </a:solidFill>
              </a:rPr>
              <a:t>Limited Business Model</a:t>
            </a:r>
          </a:p>
          <a:p>
            <a:pPr lvl="1">
              <a:buFont typeface="Wingdings" pitchFamily="2" charset="2"/>
              <a:buChar char="ü"/>
            </a:pPr>
            <a:r>
              <a:rPr lang="en-US" sz="2800" dirty="0" smtClean="0">
                <a:solidFill>
                  <a:schemeClr val="bg1"/>
                </a:solidFill>
              </a:rPr>
              <a:t>Limited  Penetration in Developing Markets </a:t>
            </a:r>
          </a:p>
          <a:p>
            <a:pPr lvl="1">
              <a:buFont typeface="Wingdings" pitchFamily="2" charset="2"/>
              <a:buChar char="ü"/>
            </a:pPr>
            <a:r>
              <a:rPr lang="en-US" sz="2800" dirty="0" smtClean="0">
                <a:solidFill>
                  <a:schemeClr val="bg1"/>
                </a:solidFill>
              </a:rPr>
              <a:t>Limited Diversification</a:t>
            </a:r>
          </a:p>
          <a:p>
            <a:pPr lvl="1">
              <a:buFont typeface="Wingdings" pitchFamily="2" charset="2"/>
              <a:buChar char="ü"/>
            </a:pPr>
            <a:r>
              <a:rPr lang="en-US" sz="2800" dirty="0" smtClean="0">
                <a:solidFill>
                  <a:schemeClr val="bg1"/>
                </a:solidFill>
              </a:rPr>
              <a:t>Limited Brick-and-Mortar Presence. </a:t>
            </a:r>
          </a:p>
          <a:p>
            <a:pPr lvl="1">
              <a:buNone/>
            </a:pPr>
            <a:r>
              <a:rPr lang="pt-BR" dirty="0" smtClean="0">
                <a:solidFill>
                  <a:schemeClr val="bg1"/>
                </a:solidFill>
              </a:rPr>
              <a:t> </a:t>
            </a:r>
          </a:p>
          <a:p>
            <a:pPr lvl="1">
              <a:buNone/>
            </a:pPr>
            <a:r>
              <a:rPr lang="pt-BR" dirty="0" smtClean="0">
                <a:solidFill>
                  <a:schemeClr val="bg1"/>
                </a:solidFill>
              </a:rPr>
              <a:t>                                                                                    (</a:t>
            </a:r>
            <a:r>
              <a:rPr lang="pt-BR" sz="3000" dirty="0" smtClean="0">
                <a:solidFill>
                  <a:schemeClr val="bg1"/>
                </a:solidFill>
              </a:rPr>
              <a:t>Greenspan, 2019</a:t>
            </a:r>
            <a:r>
              <a:rPr lang="pt-BR" sz="3000" dirty="0" smtClean="0">
                <a:solidFill>
                  <a:schemeClr val="bg1"/>
                </a:solidFill>
              </a:rPr>
              <a:t>).</a:t>
            </a:r>
            <a:endParaRPr lang="en-US" dirty="0" smtClean="0">
              <a:solidFill>
                <a:schemeClr val="bg1"/>
              </a:solidFill>
            </a:endParaRPr>
          </a:p>
          <a:p>
            <a:pPr lvl="1">
              <a:buNone/>
            </a:pPr>
            <a:r>
              <a:rPr lang="en-US" dirty="0" smtClean="0">
                <a:solidFill>
                  <a:schemeClr val="bg1"/>
                </a:solidFill>
              </a:rPr>
              <a:t>                                                   </a:t>
            </a:r>
            <a:endParaRPr lang="en-US" sz="28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latin typeface="Cooper Black" panose="0208090404030B020404" pitchFamily="18" charset="0"/>
              </a:rPr>
              <a:t>Opportunities of the Company</a:t>
            </a:r>
            <a:endParaRPr lang="en-US" dirty="0">
              <a:solidFill>
                <a:schemeClr val="bg1"/>
              </a:solidFill>
              <a:latin typeface="Cooper Black" panose="0208090404030B020404" pitchFamily="18" charset="0"/>
            </a:endParaRPr>
          </a:p>
        </p:txBody>
      </p:sp>
      <p:sp>
        <p:nvSpPr>
          <p:cNvPr id="3" name="Content Placeholder 2"/>
          <p:cNvSpPr>
            <a:spLocks noGrp="1"/>
          </p:cNvSpPr>
          <p:nvPr>
            <p:ph idx="1"/>
          </p:nvPr>
        </p:nvSpPr>
        <p:spPr>
          <a:xfrm>
            <a:off x="685800" y="1371600"/>
            <a:ext cx="9464040" cy="5033963"/>
          </a:xfrm>
        </p:spPr>
        <p:txBody>
          <a:bodyPr>
            <a:normAutofit/>
          </a:bodyPr>
          <a:lstStyle/>
          <a:p>
            <a:r>
              <a:rPr lang="en-US" dirty="0" smtClean="0">
                <a:solidFill>
                  <a:schemeClr val="bg1"/>
                </a:solidFill>
              </a:rPr>
              <a:t>For Amazon Company, there are several opportunities that they can utilize for their development; </a:t>
            </a:r>
          </a:p>
          <a:p>
            <a:pPr>
              <a:buNone/>
            </a:pPr>
            <a:endParaRPr lang="en-US" dirty="0" smtClean="0">
              <a:solidFill>
                <a:schemeClr val="bg1"/>
              </a:solidFill>
            </a:endParaRPr>
          </a:p>
          <a:p>
            <a:pPr lvl="1">
              <a:buFont typeface="Wingdings" pitchFamily="2" charset="2"/>
              <a:buChar char="ü"/>
            </a:pPr>
            <a:r>
              <a:rPr lang="en-US" sz="2800" dirty="0" smtClean="0">
                <a:solidFill>
                  <a:schemeClr val="bg1"/>
                </a:solidFill>
              </a:rPr>
              <a:t>Expansion in Developing Markets</a:t>
            </a:r>
          </a:p>
          <a:p>
            <a:pPr lvl="1">
              <a:buFont typeface="Wingdings" pitchFamily="2" charset="2"/>
              <a:buChar char="ü"/>
            </a:pPr>
            <a:r>
              <a:rPr lang="en-US" sz="2800" dirty="0" smtClean="0">
                <a:solidFill>
                  <a:schemeClr val="bg1"/>
                </a:solidFill>
              </a:rPr>
              <a:t>Expansion of Brick-and-Mortar business operations</a:t>
            </a:r>
          </a:p>
          <a:p>
            <a:pPr lvl="1">
              <a:buFont typeface="Wingdings" pitchFamily="2" charset="2"/>
              <a:buChar char="ü"/>
            </a:pPr>
            <a:r>
              <a:rPr lang="en-US" sz="2800" dirty="0" smtClean="0">
                <a:solidFill>
                  <a:schemeClr val="bg1"/>
                </a:solidFill>
              </a:rPr>
              <a:t>Recognized Brand Globally</a:t>
            </a:r>
          </a:p>
          <a:p>
            <a:pPr lvl="1">
              <a:buFont typeface="Wingdings" pitchFamily="2" charset="2"/>
              <a:buChar char="ü"/>
            </a:pPr>
            <a:r>
              <a:rPr lang="en-US" sz="2800" dirty="0" smtClean="0">
                <a:solidFill>
                  <a:schemeClr val="bg1"/>
                </a:solidFill>
              </a:rPr>
              <a:t>New Partnership with other Organizations, Particularly in Developing Markets </a:t>
            </a:r>
          </a:p>
          <a:p>
            <a:pPr lvl="1">
              <a:buFont typeface="Wingdings" pitchFamily="2" charset="2"/>
              <a:buChar char="ü"/>
            </a:pPr>
            <a:endParaRPr lang="en-US" sz="2800" dirty="0" smtClean="0">
              <a:solidFill>
                <a:schemeClr val="bg1"/>
              </a:solidFill>
            </a:endParaRPr>
          </a:p>
          <a:p>
            <a:pPr lvl="1">
              <a:buNone/>
            </a:pPr>
            <a:r>
              <a:rPr lang="pt-BR" sz="2800" dirty="0" smtClean="0">
                <a:solidFill>
                  <a:schemeClr val="bg1"/>
                </a:solidFill>
              </a:rPr>
              <a:t>                                                                  (Greenspan, 2019</a:t>
            </a:r>
            <a:r>
              <a:rPr lang="pt-BR" sz="2800" dirty="0" smtClean="0">
                <a:solidFill>
                  <a:schemeClr val="bg1"/>
                </a:solidFill>
              </a:rPr>
              <a:t>).</a:t>
            </a:r>
            <a:endParaRPr lang="en-US" sz="2800" dirty="0" smtClean="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latin typeface="Cooper Black" panose="0208090404030B020404" pitchFamily="18" charset="0"/>
              </a:rPr>
              <a:t>Threats for the Company</a:t>
            </a:r>
            <a:endParaRPr lang="en-US" dirty="0">
              <a:solidFill>
                <a:schemeClr val="bg1"/>
              </a:solidFill>
              <a:latin typeface="Cooper Black" panose="0208090404030B020404" pitchFamily="18" charset="0"/>
            </a:endParaRPr>
          </a:p>
        </p:txBody>
      </p:sp>
      <p:sp>
        <p:nvSpPr>
          <p:cNvPr id="3" name="Content Placeholder 2"/>
          <p:cNvSpPr>
            <a:spLocks noGrp="1"/>
          </p:cNvSpPr>
          <p:nvPr>
            <p:ph idx="1"/>
          </p:nvPr>
        </p:nvSpPr>
        <p:spPr>
          <a:xfrm>
            <a:off x="754381" y="1600200"/>
            <a:ext cx="9464040" cy="4724400"/>
          </a:xfrm>
        </p:spPr>
        <p:txBody>
          <a:bodyPr>
            <a:normAutofit/>
          </a:bodyPr>
          <a:lstStyle/>
          <a:p>
            <a:r>
              <a:rPr lang="en-US" dirty="0" smtClean="0">
                <a:solidFill>
                  <a:schemeClr val="bg1"/>
                </a:solidFill>
              </a:rPr>
              <a:t>In a competitive market, a firm may face threats. These threats include the following; </a:t>
            </a:r>
          </a:p>
          <a:p>
            <a:pPr lvl="1">
              <a:buFont typeface="Wingdings" pitchFamily="2" charset="2"/>
              <a:buChar char="ü"/>
            </a:pPr>
            <a:endParaRPr lang="en-US" sz="2800" dirty="0" smtClean="0">
              <a:solidFill>
                <a:schemeClr val="bg1"/>
              </a:solidFill>
            </a:endParaRPr>
          </a:p>
          <a:p>
            <a:pPr lvl="1">
              <a:buFont typeface="Wingdings" pitchFamily="2" charset="2"/>
              <a:buChar char="ü"/>
            </a:pPr>
            <a:r>
              <a:rPr lang="en-US" sz="2800" dirty="0" smtClean="0">
                <a:solidFill>
                  <a:schemeClr val="bg1"/>
                </a:solidFill>
              </a:rPr>
              <a:t>Aggressive Competition with Online and Non-Online organizations. </a:t>
            </a:r>
          </a:p>
          <a:p>
            <a:pPr lvl="1">
              <a:buFont typeface="Wingdings" pitchFamily="2" charset="2"/>
              <a:buChar char="ü"/>
            </a:pPr>
            <a:r>
              <a:rPr lang="en-US" sz="2800" dirty="0" smtClean="0">
                <a:solidFill>
                  <a:schemeClr val="bg1"/>
                </a:solidFill>
              </a:rPr>
              <a:t>Cybercrime</a:t>
            </a:r>
          </a:p>
          <a:p>
            <a:pPr lvl="1">
              <a:buFont typeface="Wingdings" pitchFamily="2" charset="2"/>
              <a:buChar char="ü"/>
            </a:pPr>
            <a:r>
              <a:rPr lang="en-US" sz="2800" dirty="0" smtClean="0">
                <a:solidFill>
                  <a:schemeClr val="bg1"/>
                </a:solidFill>
              </a:rPr>
              <a:t>Imitation of Business Products and Model</a:t>
            </a:r>
          </a:p>
          <a:p>
            <a:pPr lvl="1">
              <a:buFont typeface="Wingdings" pitchFamily="2" charset="2"/>
              <a:buChar char="ü"/>
            </a:pPr>
            <a:r>
              <a:rPr lang="en-US" sz="2800" dirty="0" smtClean="0">
                <a:solidFill>
                  <a:schemeClr val="bg1"/>
                </a:solidFill>
              </a:rPr>
              <a:t>Economic collapse </a:t>
            </a:r>
          </a:p>
          <a:p>
            <a:pPr lvl="1">
              <a:buNone/>
            </a:pPr>
            <a:r>
              <a:rPr lang="en-US" sz="2800" dirty="0" smtClean="0">
                <a:solidFill>
                  <a:schemeClr val="bg1"/>
                </a:solidFill>
              </a:rPr>
              <a:t> </a:t>
            </a:r>
          </a:p>
          <a:p>
            <a:pPr lvl="1">
              <a:buNone/>
            </a:pPr>
            <a:r>
              <a:rPr lang="en-US" sz="2800" dirty="0" smtClean="0">
                <a:solidFill>
                  <a:schemeClr val="bg1"/>
                </a:solidFill>
              </a:rPr>
              <a:t>                                                                (Donici, et al. 2012).</a:t>
            </a:r>
          </a:p>
          <a:p>
            <a:pPr lvl="1">
              <a:buNone/>
            </a:pPr>
            <a:endParaRPr lang="en-US" sz="2800" dirty="0" smtClean="0">
              <a:solidFill>
                <a:schemeClr val="bg1"/>
              </a:solidFill>
            </a:endParaRPr>
          </a:p>
          <a:p>
            <a:pPr marL="182880" lvl="1">
              <a:buNone/>
            </a:pPr>
            <a:endParaRPr lang="en-US" sz="28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latin typeface="Cooper Black" panose="0208090404030B020404" pitchFamily="18" charset="0"/>
              </a:rPr>
              <a:t>Conclusion</a:t>
            </a:r>
            <a:endParaRPr lang="en-US" dirty="0">
              <a:solidFill>
                <a:schemeClr val="bg1"/>
              </a:solidFill>
              <a:latin typeface="Cooper Black" panose="0208090404030B020404" pitchFamily="18" charset="0"/>
            </a:endParaRPr>
          </a:p>
        </p:txBody>
      </p:sp>
      <p:sp>
        <p:nvSpPr>
          <p:cNvPr id="3" name="Content Placeholder 2"/>
          <p:cNvSpPr>
            <a:spLocks noGrp="1"/>
          </p:cNvSpPr>
          <p:nvPr>
            <p:ph idx="1"/>
          </p:nvPr>
        </p:nvSpPr>
        <p:spPr>
          <a:xfrm>
            <a:off x="762000" y="1600200"/>
            <a:ext cx="9464040" cy="4652963"/>
          </a:xfrm>
        </p:spPr>
        <p:txBody>
          <a:bodyPr>
            <a:normAutofit/>
          </a:bodyPr>
          <a:lstStyle/>
          <a:p>
            <a:r>
              <a:rPr lang="en-US" sz="3200" dirty="0" smtClean="0">
                <a:solidFill>
                  <a:schemeClr val="bg1"/>
                </a:solidFill>
              </a:rPr>
              <a:t>In conclusion, based on the findings of the SWOT analysis, my opinion on the firm’s strategic position is </a:t>
            </a:r>
            <a:r>
              <a:rPr lang="en-US" sz="3200" dirty="0" smtClean="0">
                <a:solidFill>
                  <a:schemeClr val="bg1"/>
                </a:solidFill>
              </a:rPr>
              <a:t>that currently Amazon befits to be crowned as the </a:t>
            </a:r>
            <a:r>
              <a:rPr lang="en-US" sz="3200" dirty="0" smtClean="0">
                <a:solidFill>
                  <a:schemeClr val="bg1"/>
                </a:solidFill>
              </a:rPr>
              <a:t>leading </a:t>
            </a:r>
            <a:r>
              <a:rPr lang="en-US" sz="3200" dirty="0" smtClean="0">
                <a:solidFill>
                  <a:schemeClr val="bg1"/>
                </a:solidFill>
              </a:rPr>
              <a:t>e-retail venture, although the position is bound to be threatened in the near future. </a:t>
            </a:r>
            <a:endParaRPr lang="en-US" sz="3200" dirty="0" smtClean="0">
              <a:solidFill>
                <a:schemeClr val="bg1"/>
              </a:solidFill>
            </a:endParaRPr>
          </a:p>
          <a:p>
            <a:r>
              <a:rPr lang="en-US" sz="3200" dirty="0" smtClean="0">
                <a:solidFill>
                  <a:schemeClr val="bg1"/>
                </a:solidFill>
              </a:rPr>
              <a:t>Amazon’s </a:t>
            </a:r>
            <a:r>
              <a:rPr lang="en-US" sz="3200" dirty="0" smtClean="0">
                <a:solidFill>
                  <a:schemeClr val="bg1"/>
                </a:solidFill>
              </a:rPr>
              <a:t>strategic </a:t>
            </a:r>
            <a:r>
              <a:rPr lang="en-US" sz="3200" dirty="0" smtClean="0">
                <a:solidFill>
                  <a:schemeClr val="bg1"/>
                </a:solidFill>
              </a:rPr>
              <a:t>position is currently based </a:t>
            </a:r>
            <a:r>
              <a:rPr lang="en-US" sz="3200" dirty="0" smtClean="0">
                <a:solidFill>
                  <a:schemeClr val="bg1"/>
                </a:solidFill>
              </a:rPr>
              <a:t>on the firm’s </a:t>
            </a:r>
            <a:r>
              <a:rPr lang="en-US" sz="3200" dirty="0" smtClean="0">
                <a:solidFill>
                  <a:schemeClr val="bg1"/>
                </a:solidFill>
              </a:rPr>
              <a:t>synergy, </a:t>
            </a:r>
            <a:r>
              <a:rPr lang="en-US" sz="3200" dirty="0" smtClean="0">
                <a:solidFill>
                  <a:schemeClr val="bg1"/>
                </a:solidFill>
              </a:rPr>
              <a:t>its </a:t>
            </a:r>
            <a:r>
              <a:rPr lang="en-US" sz="3200" dirty="0" smtClean="0">
                <a:solidFill>
                  <a:schemeClr val="bg1"/>
                </a:solidFill>
              </a:rPr>
              <a:t>strengths</a:t>
            </a:r>
            <a:r>
              <a:rPr lang="en-US" sz="3200" dirty="0">
                <a:solidFill>
                  <a:schemeClr val="bg1"/>
                </a:solidFill>
              </a:rPr>
              <a:t> </a:t>
            </a:r>
            <a:r>
              <a:rPr lang="en-US" sz="3200" dirty="0" smtClean="0">
                <a:solidFill>
                  <a:schemeClr val="bg1"/>
                </a:solidFill>
              </a:rPr>
              <a:t>and ability to </a:t>
            </a:r>
            <a:r>
              <a:rPr lang="en-US" sz="3200" dirty="0" smtClean="0">
                <a:solidFill>
                  <a:schemeClr val="bg1"/>
                </a:solidFill>
              </a:rPr>
              <a:t>offers </a:t>
            </a:r>
            <a:r>
              <a:rPr lang="en-US" sz="3200" dirty="0" smtClean="0">
                <a:solidFill>
                  <a:schemeClr val="bg1"/>
                </a:solidFill>
              </a:rPr>
              <a:t>new items in the firm’s existing or current markets</a:t>
            </a:r>
            <a:r>
              <a:rPr lang="en-US" sz="3200" dirty="0" smtClean="0">
                <a:solidFill>
                  <a:schemeClr val="bg1"/>
                </a:solidFill>
              </a:rPr>
              <a:t>.</a:t>
            </a:r>
            <a:endParaRPr lang="en-US" sz="3200" dirty="0" smtClean="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bg1"/>
                </a:solidFill>
                <a:latin typeface="Cooper Black" panose="0208090404030B020404" pitchFamily="18" charset="0"/>
              </a:rPr>
              <a:t>References </a:t>
            </a:r>
            <a:endParaRPr lang="en-US" dirty="0">
              <a:solidFill>
                <a:schemeClr val="bg1"/>
              </a:solidFill>
              <a:latin typeface="Cooper Black" panose="0208090404030B020404" pitchFamily="18" charset="0"/>
            </a:endParaRPr>
          </a:p>
        </p:txBody>
      </p:sp>
      <p:sp>
        <p:nvSpPr>
          <p:cNvPr id="3" name="Content Placeholder 2"/>
          <p:cNvSpPr>
            <a:spLocks noGrp="1"/>
          </p:cNvSpPr>
          <p:nvPr>
            <p:ph idx="1"/>
          </p:nvPr>
        </p:nvSpPr>
        <p:spPr/>
        <p:txBody>
          <a:bodyPr/>
          <a:lstStyle/>
          <a:p>
            <a:r>
              <a:rPr lang="pt-BR" dirty="0" smtClean="0">
                <a:solidFill>
                  <a:schemeClr val="bg1"/>
                </a:solidFill>
              </a:rPr>
              <a:t>Cho, J. (2019). Amazon. com, Inc. </a:t>
            </a:r>
            <a:r>
              <a:rPr lang="pt-BR" dirty="0" smtClean="0">
                <a:solidFill>
                  <a:schemeClr val="bg1"/>
                </a:solidFill>
                <a:hlinkClick r:id="rId4"/>
              </a:rPr>
              <a:t>https://mitsloan.mit.edu/sites/default/files/2020-03/Amazon.com_.%20Inc.IC_.pdf</a:t>
            </a:r>
            <a:endParaRPr lang="pt-BR" dirty="0" smtClean="0">
              <a:solidFill>
                <a:schemeClr val="bg1"/>
              </a:solidFill>
            </a:endParaRPr>
          </a:p>
          <a:p>
            <a:r>
              <a:rPr lang="en-US" dirty="0" smtClean="0">
                <a:solidFill>
                  <a:schemeClr val="bg1"/>
                </a:solidFill>
              </a:rPr>
              <a:t>Donici, A. N., </a:t>
            </a:r>
            <a:r>
              <a:rPr lang="en-US" dirty="0" err="1" smtClean="0">
                <a:solidFill>
                  <a:schemeClr val="bg1"/>
                </a:solidFill>
              </a:rPr>
              <a:t>Maha</a:t>
            </a:r>
            <a:r>
              <a:rPr lang="en-US" dirty="0" smtClean="0">
                <a:solidFill>
                  <a:schemeClr val="bg1"/>
                </a:solidFill>
              </a:rPr>
              <a:t>, A., </a:t>
            </a:r>
            <a:r>
              <a:rPr lang="en-US" dirty="0" err="1" smtClean="0">
                <a:solidFill>
                  <a:schemeClr val="bg1"/>
                </a:solidFill>
              </a:rPr>
              <a:t>Ignat</a:t>
            </a:r>
            <a:r>
              <a:rPr lang="en-US" dirty="0" smtClean="0">
                <a:solidFill>
                  <a:schemeClr val="bg1"/>
                </a:solidFill>
              </a:rPr>
              <a:t>, I., &amp; </a:t>
            </a:r>
            <a:r>
              <a:rPr lang="en-US" dirty="0" err="1" smtClean="0">
                <a:solidFill>
                  <a:schemeClr val="bg1"/>
                </a:solidFill>
              </a:rPr>
              <a:t>Maha</a:t>
            </a:r>
            <a:r>
              <a:rPr lang="en-US" dirty="0" smtClean="0">
                <a:solidFill>
                  <a:schemeClr val="bg1"/>
                </a:solidFill>
              </a:rPr>
              <a:t>, L. G. (2012). E-Commerce across United States of America: Amazon. com. </a:t>
            </a:r>
            <a:r>
              <a:rPr lang="en-US" i="1" dirty="0" smtClean="0">
                <a:solidFill>
                  <a:schemeClr val="bg1"/>
                </a:solidFill>
              </a:rPr>
              <a:t>Economy </a:t>
            </a:r>
            <a:r>
              <a:rPr lang="en-US" i="1" dirty="0" err="1" smtClean="0">
                <a:solidFill>
                  <a:schemeClr val="bg1"/>
                </a:solidFill>
              </a:rPr>
              <a:t>Transdisciplinarity</a:t>
            </a:r>
            <a:r>
              <a:rPr lang="en-US" i="1" dirty="0" smtClean="0">
                <a:solidFill>
                  <a:schemeClr val="bg1"/>
                </a:solidFill>
              </a:rPr>
              <a:t> Cognition</a:t>
            </a:r>
            <a:r>
              <a:rPr lang="en-US" dirty="0" smtClean="0">
                <a:solidFill>
                  <a:schemeClr val="bg1"/>
                </a:solidFill>
              </a:rPr>
              <a:t>, </a:t>
            </a:r>
            <a:r>
              <a:rPr lang="en-US" i="1" dirty="0" smtClean="0">
                <a:solidFill>
                  <a:schemeClr val="bg1"/>
                </a:solidFill>
              </a:rPr>
              <a:t>15</a:t>
            </a:r>
            <a:r>
              <a:rPr lang="en-US" dirty="0" smtClean="0">
                <a:solidFill>
                  <a:schemeClr val="bg1"/>
                </a:solidFill>
              </a:rPr>
              <a:t>(1).</a:t>
            </a:r>
            <a:endParaRPr lang="pt-BR" dirty="0" smtClean="0">
              <a:solidFill>
                <a:schemeClr val="bg1"/>
              </a:solidFill>
            </a:endParaRPr>
          </a:p>
          <a:p>
            <a:r>
              <a:rPr lang="pt-BR" dirty="0" smtClean="0">
                <a:solidFill>
                  <a:schemeClr val="bg1"/>
                </a:solidFill>
              </a:rPr>
              <a:t>Greenspan, R. (2019). Amazon.com Inc. SWOT Analysis &amp; Recommendations. Retrieved from http://panmore.com/amazon-com-inc-swot-analysis-recommendations</a:t>
            </a: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theme/theme1.xml><?xml version="1.0" encoding="utf-8"?>
<a:theme xmlns:a="http://schemas.openxmlformats.org/drawingml/2006/main" name="Theme 9">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86F8335C-085D-E944-9A21-CA3CB8BD4484}"/>
    </a:ext>
  </a:extLst>
</a:theme>
</file>

<file path=ppt/theme/theme10.xml><?xml version="1.0" encoding="utf-8"?>
<a:theme xmlns:a="http://schemas.openxmlformats.org/drawingml/2006/main" name="1_powerpoint template">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F31109E8-2D50-334C-B5FF-1B95CD1B0FB3}"/>
    </a:ext>
  </a:extLst>
</a:theme>
</file>

<file path=ppt/theme/theme11.xml><?xml version="1.0" encoding="utf-8"?>
<a:theme xmlns:a="http://schemas.openxmlformats.org/drawingml/2006/main" name="7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C4212CE-6235-AA4D-B53A-0A91C1307EE2}"/>
    </a:ext>
  </a:extLst>
</a:theme>
</file>

<file path=ppt/theme/theme12.xml><?xml version="1.0" encoding="utf-8"?>
<a:theme xmlns:a="http://schemas.openxmlformats.org/drawingml/2006/main" name="8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18F76D1-64CC-194D-AE7A-748264969F73}"/>
    </a:ext>
  </a:extLst>
</a:theme>
</file>

<file path=ppt/theme/theme13.xml><?xml version="1.0" encoding="utf-8"?>
<a:theme xmlns:a="http://schemas.openxmlformats.org/drawingml/2006/main" name="Theme 8">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75FAC93E-A26F-3241-BA46-DEED47B52DDE}"/>
    </a:ext>
  </a:extLst>
</a:theme>
</file>

<file path=ppt/theme/theme3.xml><?xml version="1.0" encoding="utf-8"?>
<a:theme xmlns:a="http://schemas.openxmlformats.org/drawingml/2006/main" name="1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0534CDA4-EA1B-C842-8FF4-88C2717F7318}"/>
    </a:ext>
  </a:extLst>
</a:theme>
</file>

<file path=ppt/theme/theme4.xml><?xml version="1.0" encoding="utf-8"?>
<a:theme xmlns:a="http://schemas.openxmlformats.org/drawingml/2006/main" name="powerpoint template">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F31109E8-2D50-334C-B5FF-1B95CD1B0FB3}"/>
    </a:ext>
  </a:extLst>
</a:theme>
</file>

<file path=ppt/theme/theme5.xml><?xml version="1.0" encoding="utf-8"?>
<a:theme xmlns:a="http://schemas.openxmlformats.org/drawingml/2006/main" name="4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C4212CE-6235-AA4D-B53A-0A91C1307EE2}"/>
    </a:ext>
  </a:extLst>
</a:theme>
</file>

<file path=ppt/theme/theme6.xml><?xml version="1.0" encoding="utf-8"?>
<a:theme xmlns:a="http://schemas.openxmlformats.org/drawingml/2006/main" name="2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18F76D1-64CC-194D-AE7A-748264969F73}"/>
    </a:ext>
  </a:extLst>
</a:theme>
</file>

<file path=ppt/theme/theme7.xml><?xml version="1.0" encoding="utf-8"?>
<a:theme xmlns:a="http://schemas.openxmlformats.org/drawingml/2006/main" name="1_Theme 9">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86F8335C-085D-E944-9A21-CA3CB8BD4484}"/>
    </a:ext>
  </a:extLst>
</a:theme>
</file>

<file path=ppt/theme/theme8.xml><?xml version="1.0" encoding="utf-8"?>
<a:theme xmlns:a="http://schemas.openxmlformats.org/drawingml/2006/main" name="6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75FAC93E-A26F-3241-BA46-DEED47B52DDE}"/>
    </a:ext>
  </a:extLst>
</a:theme>
</file>

<file path=ppt/theme/theme9.xml><?xml version="1.0" encoding="utf-8"?>
<a:theme xmlns:a="http://schemas.openxmlformats.org/drawingml/2006/main" name="3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0534CDA4-EA1B-C842-8FF4-88C2717F7318}"/>
    </a:ext>
  </a:extLst>
</a:theme>
</file>

<file path=docProps/app.xml><?xml version="1.0" encoding="utf-8"?>
<Properties xmlns="http://schemas.openxmlformats.org/officeDocument/2006/extended-properties" xmlns:vt="http://schemas.openxmlformats.org/officeDocument/2006/docPropsVTypes">
  <Template>Theme 9</Template>
  <TotalTime>278</TotalTime>
  <Words>799</Words>
  <Application>Microsoft Office PowerPoint</Application>
  <PresentationFormat>Custom</PresentationFormat>
  <Paragraphs>69</Paragraphs>
  <Slides>8</Slides>
  <Notes>7</Notes>
  <HiddenSlides>0</HiddenSlides>
  <MMClips>0</MMClips>
  <ScaleCrop>false</ScaleCrop>
  <HeadingPairs>
    <vt:vector size="6" baseType="variant">
      <vt:variant>
        <vt:lpstr>Fonts Used</vt:lpstr>
      </vt:variant>
      <vt:variant>
        <vt:i4>7</vt:i4>
      </vt:variant>
      <vt:variant>
        <vt:lpstr>Theme</vt:lpstr>
      </vt:variant>
      <vt:variant>
        <vt:i4>13</vt:i4>
      </vt:variant>
      <vt:variant>
        <vt:lpstr>Slide Titles</vt:lpstr>
      </vt:variant>
      <vt:variant>
        <vt:i4>8</vt:i4>
      </vt:variant>
    </vt:vector>
  </HeadingPairs>
  <TitlesOfParts>
    <vt:vector size="28" baseType="lpstr">
      <vt:lpstr>Arial</vt:lpstr>
      <vt:lpstr>ARU Raisonne DemiBold</vt:lpstr>
      <vt:lpstr>Calibri</vt:lpstr>
      <vt:lpstr>Calibri Light</vt:lpstr>
      <vt:lpstr>Cooper Black</vt:lpstr>
      <vt:lpstr>Raleway</vt:lpstr>
      <vt:lpstr>Wingdings</vt:lpstr>
      <vt:lpstr>Theme 9</vt:lpstr>
      <vt:lpstr>5_ARU Brand</vt:lpstr>
      <vt:lpstr>1_ARU Brand</vt:lpstr>
      <vt:lpstr>powerpoint template</vt:lpstr>
      <vt:lpstr>4_ARU Brand</vt:lpstr>
      <vt:lpstr>2_ARU Brand</vt:lpstr>
      <vt:lpstr>1_Theme 9</vt:lpstr>
      <vt:lpstr>6_ARU Brand</vt:lpstr>
      <vt:lpstr>3_ARU Brand</vt:lpstr>
      <vt:lpstr>1_powerpoint template</vt:lpstr>
      <vt:lpstr>7_ARU Brand</vt:lpstr>
      <vt:lpstr>8_ARU Brand</vt:lpstr>
      <vt:lpstr>Theme 8</vt:lpstr>
      <vt:lpstr>       SWOT Analysis of Amazon Inc. </vt:lpstr>
      <vt:lpstr>Mission of the Company </vt:lpstr>
      <vt:lpstr>Strengths of the Company</vt:lpstr>
      <vt:lpstr>Weaknesses of the Company </vt:lpstr>
      <vt:lpstr>Opportunities of the Company</vt:lpstr>
      <vt:lpstr>Threats for the Company</vt:lpstr>
      <vt:lpstr>Conclusion</vt:lpstr>
      <vt:lpstr>References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Administrator</cp:lastModifiedBy>
  <cp:revision>49</cp:revision>
  <dcterms:created xsi:type="dcterms:W3CDTF">2021-05-07T16:48:10Z</dcterms:created>
  <dcterms:modified xsi:type="dcterms:W3CDTF">2021-05-09T03:05:34Z</dcterms:modified>
</cp:coreProperties>
</file>