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7.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8.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9.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0.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1.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2.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16" r:id="rId3"/>
    <p:sldMasterId id="2147483724" r:id="rId4"/>
    <p:sldMasterId id="2147483732" r:id="rId5"/>
    <p:sldMasterId id="2147483742" r:id="rId6"/>
    <p:sldMasterId id="2147483870" r:id="rId7"/>
    <p:sldMasterId id="2147483880" r:id="rId8"/>
    <p:sldMasterId id="2147483890" r:id="rId9"/>
    <p:sldMasterId id="2147483898" r:id="rId10"/>
    <p:sldMasterId id="2147483906" r:id="rId11"/>
    <p:sldMasterId id="2147483916" r:id="rId12"/>
    <p:sldMasterId id="2147483924" r:id="rId13"/>
  </p:sldMasterIdLst>
  <p:notesMasterIdLst>
    <p:notesMasterId r:id="rId22"/>
  </p:notesMasterIdLst>
  <p:sldIdLst>
    <p:sldId id="264" r:id="rId14"/>
    <p:sldId id="257" r:id="rId15"/>
    <p:sldId id="258" r:id="rId16"/>
    <p:sldId id="259" r:id="rId17"/>
    <p:sldId id="260" r:id="rId18"/>
    <p:sldId id="261" r:id="rId19"/>
    <p:sldId id="262" r:id="rId20"/>
    <p:sldId id="263" r:id="rId21"/>
  </p:sldIdLst>
  <p:sldSz cx="109728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4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33" autoAdjust="0"/>
  </p:normalViewPr>
  <p:slideViewPr>
    <p:cSldViewPr>
      <p:cViewPr varScale="1">
        <p:scale>
          <a:sx n="62" d="100"/>
          <a:sy n="62" d="100"/>
        </p:scale>
        <p:origin x="546" y="-36"/>
      </p:cViewPr>
      <p:guideLst>
        <p:guide orient="horz" pos="2160"/>
        <p:guide pos="345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8.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E6153-0077-42D7-909D-AA06E875C4D7}" type="datetimeFigureOut">
              <a:rPr lang="en-US" smtClean="0"/>
              <a:t>5/8/2021</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8DD99A-928D-4C6D-8189-B78A5FD75CE4}" type="slidenum">
              <a:rPr lang="en-US" smtClean="0"/>
              <a:t>‹#›</a:t>
            </a:fld>
            <a:endParaRPr lang="en-US"/>
          </a:p>
        </p:txBody>
      </p:sp>
    </p:spTree>
    <p:extLst>
      <p:ext uri="{BB962C8B-B14F-4D97-AF65-F5344CB8AC3E}">
        <p14:creationId xmlns:p14="http://schemas.microsoft.com/office/powerpoint/2010/main" val="773301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r>
              <a:rPr lang="en-US" dirty="0" smtClean="0"/>
              <a:t>-The above is the mission statement of the company. </a:t>
            </a:r>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2</a:t>
            </a:fld>
            <a:endParaRPr lang="en-US"/>
          </a:p>
        </p:txBody>
      </p:sp>
    </p:spTree>
    <p:extLst>
      <p:ext uri="{BB962C8B-B14F-4D97-AF65-F5344CB8AC3E}">
        <p14:creationId xmlns:p14="http://schemas.microsoft.com/office/powerpoint/2010/main" val="7577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Disney's unique brand helps them to be distinguished from the rest of the firms, thereby making them better than its competitors. This strength enhances a unique partnership to ensure competitive advantage notwithstanding aggressive competition. The company has succeeded over the years in the entertainment industry due to its potential driven by a proficient team. The team comprises of graphic designers story, scriptwriters and artists that have a creative ability to deliver great films that meet customer's needs and demands. Despite aggressive competition,</a:t>
            </a:r>
            <a:r>
              <a:rPr lang="en-US" sz="1200" kern="1200" baseline="0" dirty="0" smtClean="0">
                <a:solidFill>
                  <a:schemeClr val="tx1"/>
                </a:solidFill>
                <a:latin typeface="+mn-lt"/>
                <a:ea typeface="+mn-ea"/>
                <a:cs typeface="+mn-cs"/>
              </a:rPr>
              <a:t> the organization still supports long-term growth.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3</a:t>
            </a:fld>
            <a:endParaRPr lang="en-US"/>
          </a:p>
        </p:txBody>
      </p:sp>
    </p:spTree>
    <p:extLst>
      <p:ext uri="{BB962C8B-B14F-4D97-AF65-F5344CB8AC3E}">
        <p14:creationId xmlns:p14="http://schemas.microsoft.com/office/powerpoint/2010/main" val="3187538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The firm does innovate via endless output development. Nevertheless, fast innovation involving superior technologies is restricted in the corporation’s operations. This issue prevents the firm from meeting their customer's needs because customers need something new and interesting to watch. For over decades, one of the most challenging aspects of the Disney Company is an expansion of the parks. Due to this, the company cannot meet the needs of its customers who seek to entertain themselves through visiting the parks. It was reported that the company suffers a loss of more than $1 billion</a:t>
            </a:r>
            <a:r>
              <a:rPr lang="en-US" sz="1200" kern="1200" baseline="0" dirty="0" smtClean="0">
                <a:solidFill>
                  <a:schemeClr val="tx1"/>
                </a:solidFill>
                <a:latin typeface="+mn-lt"/>
                <a:ea typeface="+mn-ea"/>
                <a:cs typeface="+mn-cs"/>
              </a:rPr>
              <a:t> annually due to financial planning. Diversification is a weakness because the organization’s aims at synergy via its business segments.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4</a:t>
            </a:fld>
            <a:endParaRPr lang="en-US"/>
          </a:p>
        </p:txBody>
      </p:sp>
    </p:spTree>
    <p:extLst>
      <p:ext uri="{BB962C8B-B14F-4D97-AF65-F5344CB8AC3E}">
        <p14:creationId xmlns:p14="http://schemas.microsoft.com/office/powerpoint/2010/main" val="2061655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Technological innovation influences all companies’ surroundings. The firm has a chance to embrace modern technologies to develop its international trade. This helps to serve customer's need. People love technology innovation that enhances their ability to socialize together. This opportunity it's significant in that it can help the company to develop and grow its revenue. As the market grows, so is the demand for services. It gives the company an opportunity to provide extensive film to customers and reach as many people as possible. Through market penetration in social media companies will assist the company to serve its customer's needs. Also, it has</a:t>
            </a:r>
            <a:r>
              <a:rPr lang="en-US" sz="1200" kern="1200" baseline="0" dirty="0" smtClean="0">
                <a:solidFill>
                  <a:schemeClr val="tx1"/>
                </a:solidFill>
                <a:latin typeface="+mn-lt"/>
                <a:ea typeface="+mn-ea"/>
                <a:cs typeface="+mn-cs"/>
              </a:rPr>
              <a:t> a recognized brand globally making it an opportunity to grow. </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5</a:t>
            </a:fld>
            <a:endParaRPr lang="en-US"/>
          </a:p>
        </p:txBody>
      </p:sp>
    </p:spTree>
    <p:extLst>
      <p:ext uri="{BB962C8B-B14F-4D97-AF65-F5344CB8AC3E}">
        <p14:creationId xmlns:p14="http://schemas.microsoft.com/office/powerpoint/2010/main" val="58067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latin typeface="+mn-lt"/>
                <a:ea typeface="+mn-ea"/>
                <a:cs typeface="+mn-cs"/>
              </a:rPr>
              <a:t>Disney has encountered many competitors in all aspects, such as recreation, parks, and entertainment. Aggressive companies tend to offer similar movies to the ones from Walt Disney Junior films. Through this threat, the company becomes limited in relation to serving its customers effectively. In markets where there is weak legal protection, it automatically affects the company's potential revenues. This threat affects the company's abilities to serve its customers. When there is too much piracy, customers are not able to know the original copy and from the rest. Technological</a:t>
            </a:r>
            <a:r>
              <a:rPr lang="en-US" sz="1200" kern="1200" baseline="0" dirty="0" smtClean="0">
                <a:solidFill>
                  <a:schemeClr val="tx1"/>
                </a:solidFill>
                <a:latin typeface="+mn-lt"/>
                <a:ea typeface="+mn-ea"/>
                <a:cs typeface="+mn-cs"/>
              </a:rPr>
              <a:t> disruption is a big threat because it has the potential to decrease firm’s profits. Also, economic collapse can result in a fall in price, causing severe effects on investment.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6</a:t>
            </a:fld>
            <a:endParaRPr lang="en-US"/>
          </a:p>
        </p:txBody>
      </p:sp>
    </p:spTree>
    <p:extLst>
      <p:ext uri="{BB962C8B-B14F-4D97-AF65-F5344CB8AC3E}">
        <p14:creationId xmlns:p14="http://schemas.microsoft.com/office/powerpoint/2010/main" val="2418921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7</a:t>
            </a:fld>
            <a:endParaRPr lang="en-US"/>
          </a:p>
        </p:txBody>
      </p:sp>
    </p:spTree>
    <p:extLst>
      <p:ext uri="{BB962C8B-B14F-4D97-AF65-F5344CB8AC3E}">
        <p14:creationId xmlns:p14="http://schemas.microsoft.com/office/powerpoint/2010/main" val="2500730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28DD99A-928D-4C6D-8189-B78A5FD75CE4}" type="slidenum">
              <a:rPr lang="en-US" smtClean="0"/>
              <a:t>8</a:t>
            </a:fld>
            <a:endParaRPr lang="en-US"/>
          </a:p>
        </p:txBody>
      </p:sp>
    </p:spTree>
    <p:extLst>
      <p:ext uri="{BB962C8B-B14F-4D97-AF65-F5344CB8AC3E}">
        <p14:creationId xmlns:p14="http://schemas.microsoft.com/office/powerpoint/2010/main" val="3388837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0"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0"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546012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56827640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187095613"/>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65128"/>
            <a:ext cx="946404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55810" y="1681163"/>
            <a:ext cx="464200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5810" y="2505075"/>
            <a:ext cx="464200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554980" y="1681163"/>
            <a:ext cx="466487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54980" y="2505075"/>
            <a:ext cx="466487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D932D6D-D84C-478B-963A-3775C07CF48D}" type="slidenum">
              <a:rPr lang="en-US" smtClean="0"/>
              <a:t>‹#›</a:t>
            </a:fld>
            <a:endParaRPr lang="en-US"/>
          </a:p>
        </p:txBody>
      </p:sp>
    </p:spTree>
    <p:extLst>
      <p:ext uri="{BB962C8B-B14F-4D97-AF65-F5344CB8AC3E}">
        <p14:creationId xmlns:p14="http://schemas.microsoft.com/office/powerpoint/2010/main" val="3230943336"/>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3761319862"/>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42605213"/>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664870" y="987428"/>
            <a:ext cx="555498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D932D6D-D84C-478B-963A-3775C07CF48D}" type="slidenum">
              <a:rPr lang="en-US" smtClean="0"/>
              <a:t>‹#›</a:t>
            </a:fld>
            <a:endParaRPr lang="en-US"/>
          </a:p>
        </p:txBody>
      </p:sp>
    </p:spTree>
    <p:extLst>
      <p:ext uri="{BB962C8B-B14F-4D97-AF65-F5344CB8AC3E}">
        <p14:creationId xmlns:p14="http://schemas.microsoft.com/office/powerpoint/2010/main" val="3011052886"/>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88186107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t>‹#›</a:t>
            </a:fld>
            <a:endParaRPr lang="en-US"/>
          </a:p>
        </p:txBody>
      </p:sp>
    </p:spTree>
    <p:extLst>
      <p:ext uri="{BB962C8B-B14F-4D97-AF65-F5344CB8AC3E}">
        <p14:creationId xmlns:p14="http://schemas.microsoft.com/office/powerpoint/2010/main" val="364351988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1" y="365125"/>
            <a:ext cx="236601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54380" y="365125"/>
            <a:ext cx="696087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t>‹#›</a:t>
            </a:fld>
            <a:endParaRPr lang="en-US"/>
          </a:p>
        </p:txBody>
      </p:sp>
    </p:spTree>
    <p:extLst>
      <p:ext uri="{BB962C8B-B14F-4D97-AF65-F5344CB8AC3E}">
        <p14:creationId xmlns:p14="http://schemas.microsoft.com/office/powerpoint/2010/main" val="444941168"/>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0310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707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259787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043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1"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761257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2"/>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7378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1CF6D5B-50DF-3D4A-A73F-BC48EB89133A}"/>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684007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04931A5-93F5-984D-ADB5-D88F0E879C18}"/>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2121635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7283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23170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4391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69808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902271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777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2"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729726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4"/>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61161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546824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6860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16278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40568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86532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0770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3"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7424418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6"/>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8913139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259460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34389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63561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68970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853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4"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204954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88809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3968805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4DA0ACB-75EF-0245-846B-24010AB69286}"/>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15657495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40C907B-7EB5-4646-8E6C-A0DCF5C81294}"/>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417552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2044069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430838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55444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876565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6260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5"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6958874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40"/>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9963594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0"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0"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546012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5755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23170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586532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3968805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15755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28"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632218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453584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47166F8-5299-9F4F-B50D-A95C9470457A}"/>
              </a:ext>
            </a:extLst>
          </p:cNvPr>
          <p:cNvPicPr>
            <a:picLocks noChangeAspect="1"/>
          </p:cNvPicPr>
          <p:nvPr/>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9483080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6606115-7CE6-1D4A-A3FA-E2A33C6D51D4}"/>
              </a:ext>
            </a:extLst>
          </p:cNvPr>
          <p:cNvPicPr>
            <a:picLocks noChangeAspect="1"/>
          </p:cNvPicPr>
          <p:nvPr/>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390761095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5682764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90310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28"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632218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707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2597878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50436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1"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7612573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2"/>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873784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1CF6D5B-50DF-3D4A-A73F-BC48EB89133A}"/>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68400799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04931A5-93F5-984D-ADB5-D88F0E879C18}"/>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21216352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72834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43913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6980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2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64535846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902271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77775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2"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729726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4"/>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6116111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54682473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6860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162787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4056839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00770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3"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3742441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347166F8-5299-9F4F-B50D-A95C9470457A}"/>
              </a:ext>
            </a:extLst>
          </p:cNvPr>
          <p:cNvPicPr>
            <a:picLocks noChangeAspect="1"/>
          </p:cNvPicPr>
          <p:nvPr/>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394830800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6"/>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89131397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259460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343899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7635617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1689701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4853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4"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12049543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38"/>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8880930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A4DA0ACB-75EF-0245-846B-24010AB69286}"/>
              </a:ext>
            </a:extLst>
          </p:cNvPr>
          <p:cNvPicPr>
            <a:picLocks noChangeAspect="1"/>
          </p:cNvPicPr>
          <p:nvPr userDrawn="1"/>
        </p:nvPicPr>
        <p:blipFill>
          <a:blip r:embed="rId2"/>
          <a:stretch>
            <a:fillRect/>
          </a:stretch>
        </p:blipFill>
        <p:spPr>
          <a:xfrm>
            <a:off x="3034667" y="1631950"/>
            <a:ext cx="4903470" cy="3594100"/>
          </a:xfrm>
          <a:prstGeom prst="rect">
            <a:avLst/>
          </a:prstGeom>
        </p:spPr>
      </p:pic>
    </p:spTree>
    <p:extLst>
      <p:ext uri="{BB962C8B-B14F-4D97-AF65-F5344CB8AC3E}">
        <p14:creationId xmlns:p14="http://schemas.microsoft.com/office/powerpoint/2010/main" val="156574959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840C907B-7EB5-4646-8E6C-A0DCF5C81294}"/>
              </a:ext>
            </a:extLst>
          </p:cNvPr>
          <p:cNvPicPr>
            <a:picLocks noChangeAspect="1"/>
          </p:cNvPicPr>
          <p:nvPr userDrawn="1"/>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41755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F6606115-7CE6-1D4A-A3FA-E2A33C6D51D4}"/>
              </a:ext>
            </a:extLst>
          </p:cNvPr>
          <p:cNvPicPr>
            <a:picLocks noChangeAspect="1"/>
          </p:cNvPicPr>
          <p:nvPr/>
        </p:nvPicPr>
        <p:blipFill>
          <a:blip r:embed="rId2"/>
          <a:stretch>
            <a:fillRect/>
          </a:stretch>
        </p:blipFill>
        <p:spPr>
          <a:xfrm>
            <a:off x="2891791" y="1581150"/>
            <a:ext cx="5189220" cy="3695700"/>
          </a:xfrm>
          <a:prstGeom prst="rect">
            <a:avLst/>
          </a:prstGeom>
        </p:spPr>
      </p:pic>
    </p:spTree>
    <p:extLst>
      <p:ext uri="{BB962C8B-B14F-4D97-AF65-F5344CB8AC3E}">
        <p14:creationId xmlns:p14="http://schemas.microsoft.com/office/powerpoint/2010/main" val="390761095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812" y="1122363"/>
            <a:ext cx="8845390" cy="2387600"/>
          </a:xfrm>
        </p:spPr>
        <p:txBody>
          <a:bodyPr anchor="b"/>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755812" y="3602038"/>
            <a:ext cx="884539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12044069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3430838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543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54980" y="1825625"/>
            <a:ext cx="4663440" cy="4351338"/>
          </a:xfrm>
        </p:spPr>
        <p:txBody>
          <a:bodyPr/>
          <a:lstStyle>
            <a:lvl1pPr>
              <a:defRPr>
                <a:solidFill>
                  <a:srgbClr val="071D49"/>
                </a:solidFill>
              </a:defRPr>
            </a:lvl1pPr>
            <a:lvl2pPr>
              <a:defRPr>
                <a:solidFill>
                  <a:srgbClr val="071D49"/>
                </a:solidFill>
              </a:defRPr>
            </a:lvl2pPr>
            <a:lvl3pPr>
              <a:defRPr>
                <a:solidFill>
                  <a:srgbClr val="071D49"/>
                </a:solidFill>
              </a:defRPr>
            </a:lvl3pPr>
            <a:lvl4pPr>
              <a:defRPr>
                <a:solidFill>
                  <a:srgbClr val="071D49"/>
                </a:solidFill>
              </a:defRPr>
            </a:lvl4pPr>
            <a:lvl5pPr>
              <a:defRPr>
                <a:solidFill>
                  <a:srgbClr val="071D49"/>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55444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876565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62602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11" name="Chart Placeholder 10">
            <a:extLst>
              <a:ext uri="{FF2B5EF4-FFF2-40B4-BE49-F238E27FC236}">
                <a16:creationId xmlns="" xmlns:a16="http://schemas.microsoft.com/office/drawing/2014/main" id="{0D11AFD2-379A-E343-808C-1E829097DF4D}"/>
              </a:ext>
            </a:extLst>
          </p:cNvPr>
          <p:cNvSpPr>
            <a:spLocks noGrp="1"/>
          </p:cNvSpPr>
          <p:nvPr>
            <p:ph type="chart" sz="quarter" idx="10"/>
          </p:nvPr>
        </p:nvSpPr>
        <p:spPr>
          <a:xfrm>
            <a:off x="4667735" y="982663"/>
            <a:ext cx="5472909" cy="4895850"/>
          </a:xfrm>
        </p:spPr>
        <p:txBody>
          <a:bodyPr/>
          <a:lstStyle/>
          <a:p>
            <a:r>
              <a:rPr lang="en-US" smtClean="0"/>
              <a:t>Click icon to add chart</a:t>
            </a:r>
            <a:endParaRPr lang="en-US"/>
          </a:p>
        </p:txBody>
      </p:sp>
    </p:spTree>
    <p:extLst>
      <p:ext uri="{BB962C8B-B14F-4D97-AF65-F5344CB8AC3E}">
        <p14:creationId xmlns:p14="http://schemas.microsoft.com/office/powerpoint/2010/main" val="269588741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57200"/>
            <a:ext cx="353901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664870" y="987440"/>
            <a:ext cx="555498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5810" y="2057400"/>
            <a:ext cx="3539013" cy="3811588"/>
          </a:xfrm>
        </p:spPr>
        <p:txBody>
          <a:bodyPr/>
          <a:lstStyle>
            <a:lvl1pPr marL="0" indent="0">
              <a:buNone/>
              <a:defRPr sz="1600">
                <a:solidFill>
                  <a:srgbClr val="071D49"/>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99635942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1" y="1122363"/>
            <a:ext cx="82296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1" y="3602038"/>
            <a:ext cx="82296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2021648371"/>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F8BEB47-6053-4007-87BC-4366906655CF}" type="slidenum">
              <a:rPr lang="en-US" smtClean="0"/>
              <a:pPr/>
              <a:t>‹#›</a:t>
            </a:fld>
            <a:endParaRPr lang="en-US" dirty="0"/>
          </a:p>
        </p:txBody>
      </p:sp>
    </p:spTree>
    <p:extLst>
      <p:ext uri="{BB962C8B-B14F-4D97-AF65-F5344CB8AC3E}">
        <p14:creationId xmlns:p14="http://schemas.microsoft.com/office/powerpoint/2010/main" val="1273678635"/>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709741"/>
            <a:ext cx="946404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748665" y="4589466"/>
            <a:ext cx="946404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4DF990-D87E-49CA-82D9-D1FF96F4CC16}" type="datetimeFigureOut">
              <a:rPr lang="en-US" smtClean="0"/>
              <a:pPr/>
              <a:t>5/8/2021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D932D6D-D84C-478B-963A-3775C07CF48D}" type="slidenum">
              <a:rPr lang="en-US" smtClean="0"/>
              <a:t>‹#›</a:t>
            </a:fld>
            <a:endParaRPr lang="en-US"/>
          </a:p>
        </p:txBody>
      </p:sp>
    </p:spTree>
    <p:extLst>
      <p:ext uri="{BB962C8B-B14F-4D97-AF65-F5344CB8AC3E}">
        <p14:creationId xmlns:p14="http://schemas.microsoft.com/office/powerpoint/2010/main" val="1158177450"/>
      </p:ext>
    </p:extLst>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76.xml"/><Relationship Id="rId7" Type="http://schemas.openxmlformats.org/officeDocument/2006/relationships/slideLayout" Target="../slideLayouts/slideLayout80.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5" Type="http://schemas.openxmlformats.org/officeDocument/2006/relationships/slideLayout" Target="../slideLayouts/slideLayout78.xml"/><Relationship Id="rId4" Type="http://schemas.openxmlformats.org/officeDocument/2006/relationships/slideLayout" Target="../slideLayouts/slideLayout77.xml"/><Relationship Id="rId9" Type="http://schemas.openxmlformats.org/officeDocument/2006/relationships/image" Target="../media/image6.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5" Type="http://schemas.openxmlformats.org/officeDocument/2006/relationships/slideLayout" Target="../slideLayouts/slideLayout85.xml"/><Relationship Id="rId10" Type="http://schemas.openxmlformats.org/officeDocument/2006/relationships/theme" Target="../theme/theme11.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12.xml.rels><?xml version="1.0" encoding="UTF-8" standalone="yes"?>
<Relationships xmlns="http://schemas.openxmlformats.org/package/2006/relationships"><Relationship Id="rId8" Type="http://schemas.openxmlformats.org/officeDocument/2006/relationships/theme" Target="../theme/theme1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5" Type="http://schemas.openxmlformats.org/officeDocument/2006/relationships/slideLayout" Target="../slideLayouts/slideLayout94.xml"/><Relationship Id="rId4" Type="http://schemas.openxmlformats.org/officeDocument/2006/relationships/slideLayout" Target="../slideLayouts/slideLayout93.xml"/><Relationship Id="rId9" Type="http://schemas.openxmlformats.org/officeDocument/2006/relationships/image" Target="../media/image5.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4.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theme" Target="../theme/theme13.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9"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10" Type="http://schemas.openxmlformats.org/officeDocument/2006/relationships/theme" Target="../theme/theme5.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44.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 Id="rId9"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10" Type="http://schemas.openxmlformats.org/officeDocument/2006/relationships/theme" Target="../theme/theme7.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10" Type="http://schemas.openxmlformats.org/officeDocument/2006/relationships/theme" Target="../theme/theme8.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9.xml.rels><?xml version="1.0" encoding="UTF-8" standalone="yes"?>
<Relationships xmlns="http://schemas.openxmlformats.org/package/2006/relationships"><Relationship Id="rId8" Type="http://schemas.openxmlformats.org/officeDocument/2006/relationships/theme" Target="../theme/theme9.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b="0" i="0">
                <a:solidFill>
                  <a:srgbClr val="FFD100"/>
                </a:solidFill>
                <a:latin typeface="Raleway" panose="020B0503030101060003" pitchFamily="34" charset="77"/>
              </a:defRPr>
            </a:lvl1pPr>
          </a:lstStyle>
          <a:p>
            <a:fld id="{FD932D6D-D84C-478B-963A-3775C07CF48D}" type="slidenum">
              <a:rPr lang="en-US" smtClean="0"/>
              <a:t>‹#›</a:t>
            </a:fld>
            <a:endParaRPr lang="en-US"/>
          </a:p>
        </p:txBody>
      </p:sp>
    </p:spTree>
    <p:extLst>
      <p:ext uri="{BB962C8B-B14F-4D97-AF65-F5344CB8AC3E}">
        <p14:creationId xmlns:p14="http://schemas.microsoft.com/office/powerpoint/2010/main" val="3777742583"/>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a:extLst>
              <a:ext uri="{FF2B5EF4-FFF2-40B4-BE49-F238E27FC236}">
                <a16:creationId xmlns="" xmlns:a16="http://schemas.microsoft.com/office/drawing/2014/main" id="{2B3F8B12-918D-4C4D-9592-653697BEC04F}"/>
              </a:ext>
            </a:extLst>
          </p:cNvPr>
          <p:cNvPicPr>
            <a:picLocks noChangeAspect="1"/>
          </p:cNvPicPr>
          <p:nvPr/>
        </p:nvPicPr>
        <p:blipFill>
          <a:blip r:embed="rId9" cstate="print"/>
          <a:stretch>
            <a:fillRect/>
          </a:stretch>
        </p:blipFill>
        <p:spPr>
          <a:xfrm>
            <a:off x="8842039" y="5148251"/>
            <a:ext cx="1846876" cy="1353706"/>
          </a:xfrm>
          <a:prstGeom prst="rect">
            <a:avLst/>
          </a:prstGeom>
        </p:spPr>
      </p:pic>
    </p:spTree>
    <p:extLst>
      <p:ext uri="{BB962C8B-B14F-4D97-AF65-F5344CB8AC3E}">
        <p14:creationId xmlns:p14="http://schemas.microsoft.com/office/powerpoint/2010/main" val="275861597"/>
      </p:ext>
    </p:extLst>
  </p:cSld>
  <p:clrMap bg1="dk1" tx1="lt1" bg2="dk2" tx2="lt2" accent1="accent1" accent2="accent2" accent3="accent3" accent4="accent4" accent5="accent5" accent6="accent6" hlink="hlink" folHlink="folHlink"/>
  <p:sldLayoutIdLst>
    <p:sldLayoutId id="2147483899" r:id="rId1"/>
    <p:sldLayoutId id="2147483900" r:id="rId2"/>
    <p:sldLayoutId id="2147483901" r:id="rId3"/>
    <p:sldLayoutId id="2147483902" r:id="rId4"/>
    <p:sldLayoutId id="2147483903" r:id="rId5"/>
    <p:sldLayoutId id="2147483904" r:id="rId6"/>
    <p:sldLayoutId id="2147483905"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61"/>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2384313095"/>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a:extLst>
              <a:ext uri="{FF2B5EF4-FFF2-40B4-BE49-F238E27FC236}">
                <a16:creationId xmlns="" xmlns:a16="http://schemas.microsoft.com/office/drawing/2014/main" id="{87E6E1FC-9BD8-A747-9362-7C4B21B9DE58}"/>
              </a:ext>
            </a:extLst>
          </p:cNvPr>
          <p:cNvPicPr>
            <a:picLocks noChangeAspect="1"/>
          </p:cNvPicPr>
          <p:nvPr/>
        </p:nvPicPr>
        <p:blipFill>
          <a:blip r:embed="rId9"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844812274"/>
      </p:ext>
    </p:extLst>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4381" y="6356353"/>
            <a:ext cx="246888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4DF990-D87E-49CA-82D9-D1FF96F4CC16}" type="datetimeFigureOut">
              <a:rPr lang="en-US" smtClean="0"/>
              <a:pPr/>
              <a:t>5/8/2021</a:t>
            </a:fld>
            <a:endParaRPr lang="en-US" dirty="0"/>
          </a:p>
        </p:txBody>
      </p:sp>
      <p:sp>
        <p:nvSpPr>
          <p:cNvPr id="5" name="Footer Placeholder 4"/>
          <p:cNvSpPr>
            <a:spLocks noGrp="1"/>
          </p:cNvSpPr>
          <p:nvPr>
            <p:ph type="ftr" sz="quarter" idx="3"/>
          </p:nvPr>
        </p:nvSpPr>
        <p:spPr>
          <a:xfrm>
            <a:off x="3634741" y="6356353"/>
            <a:ext cx="370332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32D6D-D84C-478B-963A-3775C07CF48D}" type="slidenum">
              <a:rPr lang="en-US" smtClean="0"/>
              <a:t>‹#›</a:t>
            </a:fld>
            <a:endParaRPr lang="en-US"/>
          </a:p>
        </p:txBody>
      </p:sp>
    </p:spTree>
    <p:extLst>
      <p:ext uri="{BB962C8B-B14F-4D97-AF65-F5344CB8AC3E}">
        <p14:creationId xmlns:p14="http://schemas.microsoft.com/office/powerpoint/2010/main" val="2160655286"/>
      </p:ext>
    </p:extLst>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5"/>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149909885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a:extLst>
              <a:ext uri="{FF2B5EF4-FFF2-40B4-BE49-F238E27FC236}">
                <a16:creationId xmlns="" xmlns:a16="http://schemas.microsoft.com/office/drawing/2014/main" id="{0DAE7C0A-3C02-5F4B-BFB5-4D7C7993B29D}"/>
              </a:ext>
            </a:extLst>
          </p:cNvPr>
          <p:cNvPicPr>
            <a:picLocks noChangeAspect="1"/>
          </p:cNvPicPr>
          <p:nvPr/>
        </p:nvPicPr>
        <p:blipFill>
          <a:blip r:embed="rId9"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5814250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a:extLst>
              <a:ext uri="{FF2B5EF4-FFF2-40B4-BE49-F238E27FC236}">
                <a16:creationId xmlns="" xmlns:a16="http://schemas.microsoft.com/office/drawing/2014/main" id="{2B3F8B12-918D-4C4D-9592-653697BEC04F}"/>
              </a:ext>
            </a:extLst>
          </p:cNvPr>
          <p:cNvPicPr>
            <a:picLocks noChangeAspect="1"/>
          </p:cNvPicPr>
          <p:nvPr/>
        </p:nvPicPr>
        <p:blipFill>
          <a:blip r:embed="rId9" cstate="print"/>
          <a:stretch>
            <a:fillRect/>
          </a:stretch>
        </p:blipFill>
        <p:spPr>
          <a:xfrm>
            <a:off x="8842039" y="5148251"/>
            <a:ext cx="1846876" cy="1353706"/>
          </a:xfrm>
          <a:prstGeom prst="rect">
            <a:avLst/>
          </a:prstGeom>
        </p:spPr>
      </p:pic>
    </p:spTree>
    <p:extLst>
      <p:ext uri="{BB962C8B-B14F-4D97-AF65-F5344CB8AC3E}">
        <p14:creationId xmlns:p14="http://schemas.microsoft.com/office/powerpoint/2010/main" val="275861597"/>
      </p:ext>
    </p:extLst>
  </p:cSld>
  <p:clrMap bg1="dk1" tx1="lt1" bg2="dk2" tx2="lt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61"/>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23843130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a:extLst>
              <a:ext uri="{FF2B5EF4-FFF2-40B4-BE49-F238E27FC236}">
                <a16:creationId xmlns="" xmlns:a16="http://schemas.microsoft.com/office/drawing/2014/main" id="{87E6E1FC-9BD8-A747-9362-7C4B21B9DE58}"/>
              </a:ext>
            </a:extLst>
          </p:cNvPr>
          <p:cNvPicPr>
            <a:picLocks noChangeAspect="1"/>
          </p:cNvPicPr>
          <p:nvPr/>
        </p:nvPicPr>
        <p:blipFill>
          <a:blip r:embed="rId9"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844812274"/>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8"/>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3"/>
            <a:ext cx="2468880" cy="365125"/>
          </a:xfrm>
          <a:prstGeom prst="rect">
            <a:avLst/>
          </a:prstGeom>
        </p:spPr>
        <p:txBody>
          <a:bodyPr vert="horz" lIns="91440" tIns="45720" rIns="91440" bIns="45720" rtlCol="0" anchor="ctr"/>
          <a:lstStyle>
            <a:lvl1pPr algn="r">
              <a:defRPr sz="1200" b="0" i="0">
                <a:solidFill>
                  <a:srgbClr val="FFD100"/>
                </a:solidFill>
                <a:latin typeface="Raleway" panose="020B0503030101060003" pitchFamily="34" charset="77"/>
              </a:defRPr>
            </a:lvl1pPr>
          </a:lstStyle>
          <a:p>
            <a:fld id="{FD932D6D-D84C-478B-963A-3775C07CF48D}" type="slidenum">
              <a:rPr lang="en-US" smtClean="0"/>
              <a:t>‹#›</a:t>
            </a:fld>
            <a:endParaRPr lang="en-US"/>
          </a:p>
        </p:txBody>
      </p:sp>
    </p:spTree>
    <p:extLst>
      <p:ext uri="{BB962C8B-B14F-4D97-AF65-F5344CB8AC3E}">
        <p14:creationId xmlns:p14="http://schemas.microsoft.com/office/powerpoint/2010/main" val="3777742583"/>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Lst>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FFFFFF"/>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FFFFFF"/>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FFFFFF"/>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FFFFFF"/>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7749540" y="6356355"/>
            <a:ext cx="2468880" cy="365125"/>
          </a:xfrm>
          <a:prstGeom prst="rect">
            <a:avLst/>
          </a:prstGeom>
        </p:spPr>
        <p:txBody>
          <a:bodyPr vert="horz" lIns="91440" tIns="45720" rIns="91440" bIns="45720" rtlCol="0" anchor="ctr"/>
          <a:lstStyle>
            <a:lvl1pPr algn="r">
              <a:defRPr sz="1200" b="0" i="0">
                <a:solidFill>
                  <a:srgbClr val="071D49"/>
                </a:solidFill>
                <a:latin typeface="Raleway" panose="020B0503030101060003" pitchFamily="34" charset="77"/>
              </a:defRPr>
            </a:lvl1pPr>
          </a:lstStyle>
          <a:p>
            <a:fld id="{2C6E675B-32F0-0843-BC57-13BB22F7DF1E}" type="slidenum">
              <a:rPr lang="en-US" smtClean="0"/>
              <a:pPr/>
              <a:t>‹#›</a:t>
            </a:fld>
            <a:endParaRPr lang="en-US" dirty="0"/>
          </a:p>
        </p:txBody>
      </p:sp>
    </p:spTree>
    <p:extLst>
      <p:ext uri="{BB962C8B-B14F-4D97-AF65-F5344CB8AC3E}">
        <p14:creationId xmlns:p14="http://schemas.microsoft.com/office/powerpoint/2010/main" val="1499098859"/>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1" y="365129"/>
            <a:ext cx="946404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54381" y="1825625"/>
            <a:ext cx="946404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a:extLst>
              <a:ext uri="{FF2B5EF4-FFF2-40B4-BE49-F238E27FC236}">
                <a16:creationId xmlns="" xmlns:a16="http://schemas.microsoft.com/office/drawing/2014/main" id="{0DAE7C0A-3C02-5F4B-BFB5-4D7C7993B29D}"/>
              </a:ext>
            </a:extLst>
          </p:cNvPr>
          <p:cNvPicPr>
            <a:picLocks noChangeAspect="1"/>
          </p:cNvPicPr>
          <p:nvPr/>
        </p:nvPicPr>
        <p:blipFill>
          <a:blip r:embed="rId9" cstate="print"/>
          <a:stretch>
            <a:fillRect/>
          </a:stretch>
        </p:blipFill>
        <p:spPr>
          <a:xfrm>
            <a:off x="8842183" y="5148357"/>
            <a:ext cx="1846732" cy="1353600"/>
          </a:xfrm>
          <a:prstGeom prst="rect">
            <a:avLst/>
          </a:prstGeom>
        </p:spPr>
      </p:pic>
    </p:spTree>
    <p:extLst>
      <p:ext uri="{BB962C8B-B14F-4D97-AF65-F5344CB8AC3E}">
        <p14:creationId xmlns:p14="http://schemas.microsoft.com/office/powerpoint/2010/main" val="358142502"/>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Lst>
  <p:hf sldNum="0" hdr="0" dt="0"/>
  <p:txStyles>
    <p:titleStyle>
      <a:lvl1pPr algn="l" defTabSz="914400" rtl="0" eaLnBrk="1" latinLnBrk="0" hangingPunct="1">
        <a:lnSpc>
          <a:spcPct val="90000"/>
        </a:lnSpc>
        <a:spcBef>
          <a:spcPct val="0"/>
        </a:spcBef>
        <a:buNone/>
        <a:defRPr sz="4400" b="1" i="0" kern="1200">
          <a:solidFill>
            <a:schemeClr val="tx1"/>
          </a:solidFill>
          <a:latin typeface="ARU Raisonne DemiBold" panose="020B05030402020401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071D49"/>
          </a:solidFill>
          <a:latin typeface="Raleway" panose="020B05030301010600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071D49"/>
          </a:solidFill>
          <a:latin typeface="Raleway" panose="020B05030301010600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071D49"/>
          </a:solidFill>
          <a:latin typeface="Raleway" panose="020B05030301010600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071D49"/>
          </a:solidFill>
          <a:latin typeface="Raleway" panose="020B05030301010600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52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98.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8.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98.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98.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9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8.xml"/></Relationships>
</file>

<file path=ppt/slides/_rels/slide8.xml.rels><?xml version="1.0" encoding="UTF-8" standalone="yes"?>
<Relationships xmlns="http://schemas.openxmlformats.org/package/2006/relationships"><Relationship Id="rId3" Type="http://schemas.openxmlformats.org/officeDocument/2006/relationships/hyperlink" Target="http://panmore.com/walt-disney-company-swot-analysis-recommendations" TargetMode="External"/><Relationship Id="rId2" Type="http://schemas.openxmlformats.org/officeDocument/2006/relationships/notesSlide" Target="../notesSlides/notesSlide7.xml"/><Relationship Id="rId1" Type="http://schemas.openxmlformats.org/officeDocument/2006/relationships/slideLayout" Target="../slideLayouts/slideLayout9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0" y="4876800"/>
            <a:ext cx="6781800" cy="1973451"/>
          </a:xfrm>
        </p:spPr>
        <p:txBody>
          <a:bodyPr>
            <a:normAutofit fontScale="90000"/>
          </a:bodyPr>
          <a:lstStyle/>
          <a:p>
            <a:r>
              <a:rPr lang="en-US" b="1" dirty="0">
                <a:solidFill>
                  <a:schemeClr val="bg1"/>
                </a:solidFill>
              </a:rPr>
              <a:t/>
            </a:r>
            <a:br>
              <a:rPr lang="en-US" b="1" dirty="0">
                <a:solidFill>
                  <a:schemeClr val="bg1"/>
                </a:solidFill>
              </a:rPr>
            </a:br>
            <a:r>
              <a:rPr lang="en-US" b="1" dirty="0">
                <a:solidFill>
                  <a:schemeClr val="bg1"/>
                </a:solidFill>
              </a:rPr>
              <a:t/>
            </a:r>
            <a:br>
              <a:rPr lang="en-US" b="1" dirty="0">
                <a:solidFill>
                  <a:schemeClr val="bg1"/>
                </a:solidFill>
              </a:rPr>
            </a:br>
            <a:r>
              <a:rPr lang="en-US" sz="5300" b="1" dirty="0">
                <a:solidFill>
                  <a:schemeClr val="accent6"/>
                </a:solidFill>
                <a:latin typeface="Cooper Black" panose="0208090404030B020404" pitchFamily="18" charset="0"/>
              </a:rPr>
              <a:t>SWOT Analysis of Walt Disney Company </a:t>
            </a:r>
            <a:endParaRPr lang="en-US" sz="5300" dirty="0">
              <a:solidFill>
                <a:schemeClr val="accent6"/>
              </a:solidFill>
              <a:latin typeface="Cooper Black" panose="0208090404030B020404" pitchFamily="18" charset="0"/>
            </a:endParaRPr>
          </a:p>
        </p:txBody>
      </p:sp>
      <p:sp>
        <p:nvSpPr>
          <p:cNvPr id="5" name="Subtitle 4"/>
          <p:cNvSpPr>
            <a:spLocks noGrp="1"/>
          </p:cNvSpPr>
          <p:nvPr>
            <p:ph type="subTitle" idx="1"/>
          </p:nvPr>
        </p:nvSpPr>
        <p:spPr>
          <a:xfrm>
            <a:off x="6934200" y="4876800"/>
            <a:ext cx="4010186" cy="1981200"/>
          </a:xfrm>
        </p:spPr>
        <p:txBody>
          <a:bodyPr/>
          <a:lstStyle/>
          <a:p>
            <a:r>
              <a:rPr lang="en-US" b="1" dirty="0">
                <a:solidFill>
                  <a:schemeClr val="accent6"/>
                </a:solidFill>
              </a:rPr>
              <a:t>Student’s Name</a:t>
            </a:r>
          </a:p>
          <a:p>
            <a:r>
              <a:rPr lang="en-US" b="1" dirty="0">
                <a:solidFill>
                  <a:schemeClr val="accent6"/>
                </a:solidFill>
              </a:rPr>
              <a:t>Course Code and Number</a:t>
            </a:r>
          </a:p>
          <a:p>
            <a:r>
              <a:rPr lang="en-US" b="1" dirty="0">
                <a:solidFill>
                  <a:schemeClr val="accent6"/>
                </a:solidFill>
              </a:rPr>
              <a:t>Affiliation</a:t>
            </a:r>
          </a:p>
          <a:p>
            <a:r>
              <a:rPr lang="en-US" b="1" dirty="0">
                <a:solidFill>
                  <a:schemeClr val="accent6"/>
                </a:solidFill>
              </a:rPr>
              <a:t>Date of Submission</a:t>
            </a:r>
            <a:endParaRPr lang="en-US" dirty="0">
              <a:solidFill>
                <a:schemeClr val="accent6"/>
              </a:solidFill>
            </a:endParaRPr>
          </a:p>
        </p:txBody>
      </p:sp>
      <p:cxnSp>
        <p:nvCxnSpPr>
          <p:cNvPr id="7" name="Straight Connector 6"/>
          <p:cNvCxnSpPr/>
          <p:nvPr/>
        </p:nvCxnSpPr>
        <p:spPr>
          <a:xfrm>
            <a:off x="6781800" y="4869051"/>
            <a:ext cx="0" cy="1981200"/>
          </a:xfrm>
          <a:prstGeom prst="line">
            <a:avLst/>
          </a:prstGeom>
          <a:ln>
            <a:solidFill>
              <a:schemeClr val="bg1"/>
            </a:soli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241556705"/>
      </p:ext>
    </p:extLst>
  </p:cSld>
  <p:clrMapOvr>
    <a:masterClrMapping/>
  </p:clrMapOvr>
  <mc:AlternateContent xmlns:mc="http://schemas.openxmlformats.org/markup-compatibility/2006">
    <mc:Choice xmlns:p14="http://schemas.microsoft.com/office/powerpoint/2010/main" Requires="p14">
      <p:transition spd="slow" p14:dur="2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Mission of the Company </a:t>
            </a:r>
            <a:endParaRPr lang="en-US" dirty="0">
              <a:latin typeface="Cooper Black" panose="0208090404030B020404" pitchFamily="18" charset="0"/>
            </a:endParaRPr>
          </a:p>
        </p:txBody>
      </p:sp>
      <p:sp>
        <p:nvSpPr>
          <p:cNvPr id="3" name="Content Placeholder 2"/>
          <p:cNvSpPr>
            <a:spLocks noGrp="1"/>
          </p:cNvSpPr>
          <p:nvPr>
            <p:ph idx="1"/>
          </p:nvPr>
        </p:nvSpPr>
        <p:spPr>
          <a:xfrm>
            <a:off x="754381" y="1600201"/>
            <a:ext cx="9464040" cy="4576763"/>
          </a:xfrm>
        </p:spPr>
        <p:txBody>
          <a:bodyPr/>
          <a:lstStyle/>
          <a:p>
            <a:endParaRPr lang="en-US" dirty="0" smtClean="0"/>
          </a:p>
          <a:p>
            <a:r>
              <a:rPr lang="en-US" dirty="0" smtClean="0"/>
              <a:t>The Walt Disney Company’s mission is: </a:t>
            </a:r>
          </a:p>
          <a:p>
            <a:pPr>
              <a:buNone/>
            </a:pPr>
            <a:endParaRPr lang="en-US" dirty="0" smtClean="0"/>
          </a:p>
          <a:p>
            <a:pPr lvl="1"/>
            <a:r>
              <a:rPr lang="en-US" sz="2800" dirty="0" smtClean="0"/>
              <a:t>To inspire, inform, and entertain people around the world through reflecting the iconic brands, the power of unparalleled storytelling, innovative technologies and creative minds that make ours the globe’s premier entertainment firm.  </a:t>
            </a:r>
          </a:p>
          <a:p>
            <a:pPr lvl="1">
              <a:buNone/>
            </a:pPr>
            <a:endParaRPr lang="en-US" sz="2800" dirty="0" smtClean="0"/>
          </a:p>
          <a:p>
            <a:pPr lvl="1">
              <a:buNone/>
            </a:pPr>
            <a:r>
              <a:rPr lang="en-US" sz="2800" dirty="0" smtClean="0"/>
              <a:t>                    (Korpita, 2018).</a:t>
            </a:r>
            <a:endParaRPr lang="en-US" sz="2800" dirty="0"/>
          </a:p>
        </p:txBody>
      </p:sp>
      <p:pic>
        <p:nvPicPr>
          <p:cNvPr id="6" name="Picture 4" descr="Board Question #86821 | The 100 Hour Board"/>
          <p:cNvPicPr>
            <a:picLocks noChangeAspect="1" noChangeArrowheads="1"/>
          </p:cNvPicPr>
          <p:nvPr/>
        </p:nvPicPr>
        <p:blipFill>
          <a:blip r:embed="rId3"/>
          <a:srcRect/>
          <a:stretch>
            <a:fillRect/>
          </a:stretch>
        </p:blipFill>
        <p:spPr bwMode="auto">
          <a:xfrm>
            <a:off x="5486400" y="4953000"/>
            <a:ext cx="4496188" cy="1371600"/>
          </a:xfrm>
          <a:prstGeom prst="rect">
            <a:avLst/>
          </a:prstGeom>
          <a:noFill/>
        </p:spPr>
      </p:pic>
    </p:spTree>
  </p:cSld>
  <p:clrMapOvr>
    <a:masterClrMapping/>
  </p:clrMapOvr>
  <p:transition spd="slow">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4381" y="365128"/>
            <a:ext cx="9464040" cy="1006473"/>
          </a:xfrm>
        </p:spPr>
        <p:txBody>
          <a:bodyPr/>
          <a:lstStyle/>
          <a:p>
            <a:pPr algn="ctr"/>
            <a:r>
              <a:rPr lang="en-US" dirty="0" smtClean="0">
                <a:latin typeface="Cooper Black" panose="0208090404030B020404" pitchFamily="18" charset="0"/>
              </a:rPr>
              <a:t>Strengths of the Company</a:t>
            </a:r>
            <a:endParaRPr lang="en-US" dirty="0">
              <a:latin typeface="Cooper Black" panose="0208090404030B020404" pitchFamily="18" charset="0"/>
            </a:endParaRPr>
          </a:p>
        </p:txBody>
      </p:sp>
      <p:sp>
        <p:nvSpPr>
          <p:cNvPr id="3" name="Content Placeholder 2"/>
          <p:cNvSpPr>
            <a:spLocks noGrp="1"/>
          </p:cNvSpPr>
          <p:nvPr>
            <p:ph idx="1"/>
          </p:nvPr>
        </p:nvSpPr>
        <p:spPr>
          <a:xfrm>
            <a:off x="754381" y="1600201"/>
            <a:ext cx="9464040" cy="4952999"/>
          </a:xfrm>
        </p:spPr>
        <p:txBody>
          <a:bodyPr/>
          <a:lstStyle/>
          <a:p>
            <a:r>
              <a:rPr lang="en-US" dirty="0" smtClean="0"/>
              <a:t>The Walt Disney Company has several strengths, which include the following; </a:t>
            </a:r>
          </a:p>
          <a:p>
            <a:pPr>
              <a:buNone/>
            </a:pPr>
            <a:endParaRPr lang="en-US" dirty="0" smtClean="0"/>
          </a:p>
          <a:p>
            <a:pPr lvl="1">
              <a:buFont typeface="Wingdings" pitchFamily="2" charset="2"/>
              <a:buChar char="ü"/>
            </a:pPr>
            <a:r>
              <a:rPr lang="en-US" sz="2800" dirty="0" smtClean="0"/>
              <a:t>Popular and strong brand</a:t>
            </a:r>
          </a:p>
          <a:p>
            <a:pPr lvl="1">
              <a:buFont typeface="Wingdings" pitchFamily="2" charset="2"/>
              <a:buChar char="ü"/>
            </a:pPr>
            <a:r>
              <a:rPr lang="en-US" sz="2800" dirty="0" smtClean="0"/>
              <a:t>Proficient team</a:t>
            </a:r>
          </a:p>
          <a:p>
            <a:pPr lvl="1">
              <a:buFont typeface="Wingdings" pitchFamily="2" charset="2"/>
              <a:buChar char="ü"/>
            </a:pPr>
            <a:r>
              <a:rPr lang="en-US" sz="2800" dirty="0" smtClean="0"/>
              <a:t>Growing portfolio of popular items </a:t>
            </a:r>
          </a:p>
          <a:p>
            <a:pPr lvl="1">
              <a:buFont typeface="Wingdings" pitchFamily="2" charset="2"/>
              <a:buChar char="ü"/>
            </a:pPr>
            <a:r>
              <a:rPr lang="en-US" sz="2800" dirty="0" smtClean="0"/>
              <a:t>Strong cooperative growth among business segment.</a:t>
            </a:r>
          </a:p>
          <a:p>
            <a:pPr lvl="1">
              <a:buNone/>
            </a:pPr>
            <a:endParaRPr lang="en-US" sz="2800" dirty="0" smtClean="0"/>
          </a:p>
          <a:p>
            <a:pPr lvl="1">
              <a:buNone/>
            </a:pPr>
            <a:endParaRPr lang="en-US" sz="2800" dirty="0" smtClean="0"/>
          </a:p>
          <a:p>
            <a:pPr lvl="1">
              <a:buNone/>
            </a:pPr>
            <a:r>
              <a:rPr lang="en-US" sz="2800" dirty="0" smtClean="0"/>
              <a:t>                                 (De Groote, 2011).</a:t>
            </a:r>
            <a:endParaRPr lang="en-US" sz="2800" dirty="0"/>
          </a:p>
        </p:txBody>
      </p:sp>
      <p:pic>
        <p:nvPicPr>
          <p:cNvPr id="5" name="Picture 2" descr="https://notesmatic.com/wp-content/uploads/2017/09/wd.jpg"/>
          <p:cNvPicPr>
            <a:picLocks noChangeAspect="1" noChangeArrowheads="1"/>
          </p:cNvPicPr>
          <p:nvPr/>
        </p:nvPicPr>
        <p:blipFill>
          <a:blip r:embed="rId3"/>
          <a:srcRect/>
          <a:stretch>
            <a:fillRect/>
          </a:stretch>
        </p:blipFill>
        <p:spPr bwMode="auto">
          <a:xfrm>
            <a:off x="7062857" y="4800600"/>
            <a:ext cx="3310560" cy="1828800"/>
          </a:xfrm>
          <a:prstGeom prst="rect">
            <a:avLst/>
          </a:prstGeom>
          <a:noFill/>
        </p:spPr>
      </p:pic>
    </p:spTree>
  </p:cSld>
  <p:clrMapOvr>
    <a:masterClrMapping/>
  </p:clrMapOvr>
  <p:transition spd="slow">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Weaknesses of the Company </a:t>
            </a:r>
            <a:endParaRPr lang="en-US" dirty="0">
              <a:latin typeface="Cooper Black" panose="0208090404030B020404" pitchFamily="18" charset="0"/>
            </a:endParaRPr>
          </a:p>
        </p:txBody>
      </p:sp>
      <p:sp>
        <p:nvSpPr>
          <p:cNvPr id="3" name="Content Placeholder 2"/>
          <p:cNvSpPr>
            <a:spLocks noGrp="1"/>
          </p:cNvSpPr>
          <p:nvPr>
            <p:ph idx="1"/>
          </p:nvPr>
        </p:nvSpPr>
        <p:spPr/>
        <p:txBody>
          <a:bodyPr/>
          <a:lstStyle/>
          <a:p>
            <a:endParaRPr lang="en-US" dirty="0" smtClean="0"/>
          </a:p>
          <a:p>
            <a:r>
              <a:rPr lang="en-US" dirty="0" smtClean="0"/>
              <a:t>The weaknesses of the company include the following; </a:t>
            </a:r>
          </a:p>
          <a:p>
            <a:pPr lvl="1">
              <a:buFont typeface="Wingdings" pitchFamily="2" charset="2"/>
              <a:buChar char="ü"/>
            </a:pPr>
            <a:endParaRPr lang="en-US" sz="2800" dirty="0" smtClean="0"/>
          </a:p>
          <a:p>
            <a:pPr lvl="1">
              <a:buFont typeface="Wingdings" pitchFamily="2" charset="2"/>
              <a:buChar char="ü"/>
            </a:pPr>
            <a:r>
              <a:rPr lang="en-US" sz="2800" dirty="0" smtClean="0"/>
              <a:t>Limited innovation</a:t>
            </a:r>
          </a:p>
          <a:p>
            <a:pPr lvl="1">
              <a:buFont typeface="Wingdings" pitchFamily="2" charset="2"/>
              <a:buChar char="ü"/>
            </a:pPr>
            <a:r>
              <a:rPr lang="en-US" sz="2800" dirty="0" smtClean="0"/>
              <a:t>Limited expansion of amusement parks </a:t>
            </a:r>
          </a:p>
          <a:p>
            <a:pPr lvl="1">
              <a:buFont typeface="Wingdings" pitchFamily="2" charset="2"/>
              <a:buChar char="ü"/>
            </a:pPr>
            <a:r>
              <a:rPr lang="en-US" sz="2800" dirty="0" smtClean="0"/>
              <a:t>Limited diversification</a:t>
            </a:r>
          </a:p>
          <a:p>
            <a:pPr lvl="1">
              <a:buFont typeface="Wingdings" pitchFamily="2" charset="2"/>
              <a:buChar char="ü"/>
            </a:pPr>
            <a:r>
              <a:rPr lang="en-US" sz="2800" dirty="0" smtClean="0"/>
              <a:t>Poor financial planning</a:t>
            </a:r>
            <a:r>
              <a:rPr lang="en-US" dirty="0" smtClean="0"/>
              <a:t>. </a:t>
            </a:r>
          </a:p>
          <a:p>
            <a:pPr lvl="1">
              <a:buNone/>
            </a:pPr>
            <a:endParaRPr lang="en-US" dirty="0" smtClean="0"/>
          </a:p>
          <a:p>
            <a:pPr lvl="1">
              <a:buNone/>
            </a:pPr>
            <a:r>
              <a:rPr lang="en-US" dirty="0" smtClean="0"/>
              <a:t>                                                   (</a:t>
            </a:r>
            <a:r>
              <a:rPr lang="en-US" sz="2800" dirty="0" smtClean="0"/>
              <a:t>Brown, 2017)</a:t>
            </a:r>
            <a:endParaRPr lang="en-US" sz="2800" dirty="0"/>
          </a:p>
        </p:txBody>
      </p:sp>
      <p:pic>
        <p:nvPicPr>
          <p:cNvPr id="133122" name="Picture 2" descr="The Walt Disney Company reveals global streaming expansion plans, Marketing  &amp; Advertising News, ET BrandEquity"/>
          <p:cNvPicPr>
            <a:picLocks noChangeAspect="1" noChangeArrowheads="1"/>
          </p:cNvPicPr>
          <p:nvPr/>
        </p:nvPicPr>
        <p:blipFill>
          <a:blip r:embed="rId3"/>
          <a:srcRect/>
          <a:stretch>
            <a:fillRect/>
          </a:stretch>
        </p:blipFill>
        <p:spPr bwMode="auto">
          <a:xfrm>
            <a:off x="7315200" y="3048000"/>
            <a:ext cx="3456432" cy="35052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Opportunities of the Company</a:t>
            </a:r>
            <a:endParaRPr lang="en-US" dirty="0">
              <a:latin typeface="Cooper Black" panose="0208090404030B020404" pitchFamily="18" charset="0"/>
            </a:endParaRPr>
          </a:p>
        </p:txBody>
      </p:sp>
      <p:sp>
        <p:nvSpPr>
          <p:cNvPr id="3" name="Content Placeholder 2"/>
          <p:cNvSpPr>
            <a:spLocks noGrp="1"/>
          </p:cNvSpPr>
          <p:nvPr>
            <p:ph idx="1"/>
          </p:nvPr>
        </p:nvSpPr>
        <p:spPr/>
        <p:txBody>
          <a:bodyPr>
            <a:normAutofit/>
          </a:bodyPr>
          <a:lstStyle/>
          <a:p>
            <a:r>
              <a:rPr lang="en-US" dirty="0" smtClean="0"/>
              <a:t>For Disney Company, there are several opportunities that they can utilize for their development; </a:t>
            </a:r>
          </a:p>
          <a:p>
            <a:pPr>
              <a:buNone/>
            </a:pPr>
            <a:endParaRPr lang="en-US" dirty="0" smtClean="0"/>
          </a:p>
          <a:p>
            <a:pPr lvl="1">
              <a:buFont typeface="Wingdings" pitchFamily="2" charset="2"/>
              <a:buChar char="ü"/>
            </a:pPr>
            <a:r>
              <a:rPr lang="en-US" sz="2800" dirty="0" smtClean="0"/>
              <a:t>Technological innovation</a:t>
            </a:r>
          </a:p>
          <a:p>
            <a:pPr lvl="1">
              <a:buFont typeface="Wingdings" pitchFamily="2" charset="2"/>
              <a:buChar char="ü"/>
            </a:pPr>
            <a:r>
              <a:rPr lang="en-US" sz="2800" dirty="0" smtClean="0"/>
              <a:t>Growth of developing markets</a:t>
            </a:r>
          </a:p>
          <a:p>
            <a:pPr lvl="1">
              <a:buFont typeface="Wingdings" pitchFamily="2" charset="2"/>
              <a:buChar char="ü"/>
            </a:pPr>
            <a:r>
              <a:rPr lang="en-US" sz="2800" dirty="0" smtClean="0"/>
              <a:t>Recognized brand globally</a:t>
            </a:r>
          </a:p>
          <a:p>
            <a:pPr lvl="1">
              <a:buFont typeface="Wingdings" pitchFamily="2" charset="2"/>
              <a:buChar char="ü"/>
            </a:pPr>
            <a:r>
              <a:rPr lang="en-US" sz="2800" dirty="0" smtClean="0"/>
              <a:t>Growth in various industries </a:t>
            </a:r>
          </a:p>
          <a:p>
            <a:pPr lvl="1">
              <a:buNone/>
            </a:pPr>
            <a:endParaRPr lang="en-US" sz="2800" dirty="0" smtClean="0"/>
          </a:p>
          <a:p>
            <a:pPr lvl="1">
              <a:buNone/>
            </a:pPr>
            <a:r>
              <a:rPr lang="en-US" sz="2800" dirty="0" smtClean="0"/>
              <a:t>                               (Brown, 2017)</a:t>
            </a:r>
            <a:endParaRPr lang="en-US" sz="2800" dirty="0"/>
          </a:p>
        </p:txBody>
      </p:sp>
      <p:pic>
        <p:nvPicPr>
          <p:cNvPr id="131074" name="Picture 2" descr="SWOT Analysis of Disney Plus | Marketing91"/>
          <p:cNvPicPr>
            <a:picLocks noChangeAspect="1" noChangeArrowheads="1"/>
          </p:cNvPicPr>
          <p:nvPr/>
        </p:nvPicPr>
        <p:blipFill>
          <a:blip r:embed="rId3"/>
          <a:srcRect/>
          <a:stretch>
            <a:fillRect/>
          </a:stretch>
        </p:blipFill>
        <p:spPr bwMode="auto">
          <a:xfrm>
            <a:off x="6172200" y="2514600"/>
            <a:ext cx="4572000" cy="38100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Threats for the Company</a:t>
            </a:r>
            <a:endParaRPr lang="en-US" dirty="0">
              <a:latin typeface="Cooper Black" panose="0208090404030B020404" pitchFamily="18" charset="0"/>
            </a:endParaRPr>
          </a:p>
        </p:txBody>
      </p:sp>
      <p:sp>
        <p:nvSpPr>
          <p:cNvPr id="3" name="Content Placeholder 2"/>
          <p:cNvSpPr>
            <a:spLocks noGrp="1"/>
          </p:cNvSpPr>
          <p:nvPr>
            <p:ph idx="1"/>
          </p:nvPr>
        </p:nvSpPr>
        <p:spPr/>
        <p:txBody>
          <a:bodyPr>
            <a:normAutofit/>
          </a:bodyPr>
          <a:lstStyle/>
          <a:p>
            <a:r>
              <a:rPr lang="en-US" dirty="0" smtClean="0"/>
              <a:t>In a competitive market, a firm may face threats. These threats include the following; </a:t>
            </a:r>
          </a:p>
          <a:p>
            <a:pPr lvl="1">
              <a:buFont typeface="Wingdings" pitchFamily="2" charset="2"/>
              <a:buChar char="ü"/>
            </a:pPr>
            <a:endParaRPr lang="en-US" sz="2800" dirty="0" smtClean="0"/>
          </a:p>
          <a:p>
            <a:pPr lvl="1">
              <a:buFont typeface="Wingdings" pitchFamily="2" charset="2"/>
              <a:buChar char="ü"/>
            </a:pPr>
            <a:r>
              <a:rPr lang="en-US" sz="2800" dirty="0" smtClean="0"/>
              <a:t>Competition</a:t>
            </a:r>
          </a:p>
          <a:p>
            <a:pPr lvl="1">
              <a:buFont typeface="Wingdings" pitchFamily="2" charset="2"/>
              <a:buChar char="ü"/>
            </a:pPr>
            <a:r>
              <a:rPr lang="en-US" sz="2800" dirty="0" smtClean="0"/>
              <a:t>Digital content piracy</a:t>
            </a:r>
          </a:p>
          <a:p>
            <a:pPr lvl="1">
              <a:buFont typeface="Wingdings" pitchFamily="2" charset="2"/>
              <a:buChar char="ü"/>
            </a:pPr>
            <a:r>
              <a:rPr lang="en-US" sz="2800" dirty="0" smtClean="0"/>
              <a:t>Technological disruption</a:t>
            </a:r>
          </a:p>
          <a:p>
            <a:pPr lvl="1">
              <a:buFont typeface="Wingdings" pitchFamily="2" charset="2"/>
              <a:buChar char="ü"/>
            </a:pPr>
            <a:r>
              <a:rPr lang="en-US" sz="2800" dirty="0" smtClean="0"/>
              <a:t>Economic collapse </a:t>
            </a:r>
          </a:p>
          <a:p>
            <a:pPr lvl="1">
              <a:buNone/>
            </a:pPr>
            <a:endParaRPr lang="en-US" sz="2800" dirty="0" smtClean="0"/>
          </a:p>
          <a:p>
            <a:pPr marL="182880" lvl="1">
              <a:buNone/>
            </a:pPr>
            <a:r>
              <a:rPr lang="en-US" sz="2800" dirty="0" smtClean="0"/>
              <a:t>(Brown, 2017; De Groote, 2011).</a:t>
            </a:r>
            <a:endParaRPr lang="en-US" sz="2800" dirty="0"/>
          </a:p>
        </p:txBody>
      </p:sp>
      <p:pic>
        <p:nvPicPr>
          <p:cNvPr id="5" name="Picture 2" descr="Top 10 Disney Competitors In 2021 - What Competitors"/>
          <p:cNvPicPr>
            <a:picLocks noChangeAspect="1" noChangeArrowheads="1"/>
          </p:cNvPicPr>
          <p:nvPr/>
        </p:nvPicPr>
        <p:blipFill>
          <a:blip r:embed="rId3"/>
          <a:srcRect/>
          <a:stretch>
            <a:fillRect/>
          </a:stretch>
        </p:blipFill>
        <p:spPr bwMode="auto">
          <a:xfrm>
            <a:off x="5715000" y="2514600"/>
            <a:ext cx="4800600" cy="38862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Conclusion</a:t>
            </a:r>
            <a:endParaRPr lang="en-US" dirty="0">
              <a:latin typeface="Cooper Black" panose="0208090404030B020404" pitchFamily="18" charset="0"/>
            </a:endParaRPr>
          </a:p>
        </p:txBody>
      </p:sp>
      <p:sp>
        <p:nvSpPr>
          <p:cNvPr id="3" name="Content Placeholder 2"/>
          <p:cNvSpPr>
            <a:spLocks noGrp="1"/>
          </p:cNvSpPr>
          <p:nvPr>
            <p:ph idx="1"/>
          </p:nvPr>
        </p:nvSpPr>
        <p:spPr>
          <a:xfrm>
            <a:off x="762000" y="1600200"/>
            <a:ext cx="9464040" cy="4652963"/>
          </a:xfrm>
        </p:spPr>
        <p:txBody>
          <a:bodyPr/>
          <a:lstStyle/>
          <a:p>
            <a:r>
              <a:rPr lang="en-US" dirty="0" smtClean="0"/>
              <a:t>In conclusion, based on the findings of the SWOT analysis, my opinion on the firm’s strategic position is to be the leading providers and producers of information and amusement globally. </a:t>
            </a:r>
          </a:p>
          <a:p>
            <a:r>
              <a:rPr lang="en-US" dirty="0" smtClean="0"/>
              <a:t>The strategic position of the company is based on the firm’s synergy through its strengths. </a:t>
            </a:r>
          </a:p>
          <a:p>
            <a:r>
              <a:rPr lang="en-US" dirty="0" smtClean="0"/>
              <a:t>This strategy  ensures the company offers new items in the firm’s existing or current markets.</a:t>
            </a:r>
          </a:p>
          <a:p>
            <a:r>
              <a:rPr lang="en-US" dirty="0" smtClean="0"/>
              <a:t>Therefore, this helps the company to generate more profits.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oper Black" panose="0208090404030B020404" pitchFamily="18" charset="0"/>
              </a:rPr>
              <a:t>References </a:t>
            </a:r>
            <a:endParaRPr lang="en-US" dirty="0">
              <a:latin typeface="Cooper Black" panose="0208090404030B020404" pitchFamily="18" charset="0"/>
            </a:endParaRPr>
          </a:p>
        </p:txBody>
      </p:sp>
      <p:sp>
        <p:nvSpPr>
          <p:cNvPr id="3" name="Content Placeholder 2"/>
          <p:cNvSpPr>
            <a:spLocks noGrp="1"/>
          </p:cNvSpPr>
          <p:nvPr>
            <p:ph idx="1"/>
          </p:nvPr>
        </p:nvSpPr>
        <p:spPr/>
        <p:txBody>
          <a:bodyPr/>
          <a:lstStyle/>
          <a:p>
            <a:r>
              <a:rPr lang="en-US" dirty="0" smtClean="0"/>
              <a:t>Brown, L. (Dec 17, 2017). Walt Disney Company SWOT Analysis &amp; Recommendations. Retrieved from </a:t>
            </a:r>
            <a:r>
              <a:rPr lang="en-US" dirty="0" smtClean="0">
                <a:hlinkClick r:id="rId3"/>
              </a:rPr>
              <a:t>http://panmore.com/walt-disney-company-swot-analysis-recommendations</a:t>
            </a:r>
            <a:endParaRPr lang="en-US" dirty="0" smtClean="0"/>
          </a:p>
          <a:p>
            <a:r>
              <a:rPr lang="en-US" dirty="0" smtClean="0"/>
              <a:t>De Groote, P. (2011). Globalisation of commercial theme parks Case: the Walt Disney Company. </a:t>
            </a:r>
            <a:r>
              <a:rPr lang="en-US" i="1" dirty="0" smtClean="0"/>
              <a:t>APSTRACT: Applied Studies in Agribusiness and Commerce</a:t>
            </a:r>
            <a:r>
              <a:rPr lang="en-US" dirty="0" smtClean="0"/>
              <a:t>, </a:t>
            </a:r>
            <a:r>
              <a:rPr lang="en-US" i="1" dirty="0" smtClean="0"/>
              <a:t>5</a:t>
            </a:r>
            <a:r>
              <a:rPr lang="en-US" dirty="0" smtClean="0"/>
              <a:t>(1033-2016-84139), 21-28.</a:t>
            </a:r>
          </a:p>
          <a:p>
            <a:r>
              <a:rPr lang="en-US" dirty="0" smtClean="0"/>
              <a:t>Korpita, G. (2018). It's a Small World after All: How Disney's Targeted Advertisements Implicate COPPA. </a:t>
            </a:r>
            <a:r>
              <a:rPr lang="en-US" i="1" dirty="0" smtClean="0"/>
              <a:t>J. High Tech. L.</a:t>
            </a:r>
            <a:r>
              <a:rPr lang="en-US" dirty="0" smtClean="0"/>
              <a:t>, </a:t>
            </a:r>
            <a:r>
              <a:rPr lang="en-US" i="1" dirty="0" smtClean="0"/>
              <a:t>19</a:t>
            </a:r>
            <a:r>
              <a:rPr lang="en-US" dirty="0" smtClean="0"/>
              <a:t>, 407.</a:t>
            </a:r>
          </a:p>
          <a:p>
            <a:pPr>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500">
        <p:random/>
      </p:transition>
    </mc:Choice>
    <mc:Fallback xmlns="">
      <p:transition spd="slow">
        <p:random/>
      </p:transition>
    </mc:Fallback>
  </mc:AlternateContent>
</p:sld>
</file>

<file path=ppt/theme/theme1.xml><?xml version="1.0" encoding="utf-8"?>
<a:theme xmlns:a="http://schemas.openxmlformats.org/drawingml/2006/main" name="Theme 9">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86F8335C-085D-E944-9A21-CA3CB8BD4484}"/>
    </a:ext>
  </a:extLst>
</a:theme>
</file>

<file path=ppt/theme/theme10.xml><?xml version="1.0" encoding="utf-8"?>
<a:theme xmlns:a="http://schemas.openxmlformats.org/drawingml/2006/main" name="1_powerpoint template">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F31109E8-2D50-334C-B5FF-1B95CD1B0FB3}"/>
    </a:ext>
  </a:extLst>
</a:theme>
</file>

<file path=ppt/theme/theme11.xml><?xml version="1.0" encoding="utf-8"?>
<a:theme xmlns:a="http://schemas.openxmlformats.org/drawingml/2006/main" name="7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C4212CE-6235-AA4D-B53A-0A91C1307EE2}"/>
    </a:ext>
  </a:extLst>
</a:theme>
</file>

<file path=ppt/theme/theme12.xml><?xml version="1.0" encoding="utf-8"?>
<a:theme xmlns:a="http://schemas.openxmlformats.org/drawingml/2006/main" name="8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18F76D1-64CC-194D-AE7A-748264969F73}"/>
    </a:ext>
  </a:extLst>
</a:theme>
</file>

<file path=ppt/theme/theme13.xml><?xml version="1.0" encoding="utf-8"?>
<a:theme xmlns:a="http://schemas.openxmlformats.org/drawingml/2006/main" name="Theme 8">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75FAC93E-A26F-3241-BA46-DEED47B52DDE}"/>
    </a:ext>
  </a:extLst>
</a:theme>
</file>

<file path=ppt/theme/theme3.xml><?xml version="1.0" encoding="utf-8"?>
<a:theme xmlns:a="http://schemas.openxmlformats.org/drawingml/2006/main" name="1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0534CDA4-EA1B-C842-8FF4-88C2717F7318}"/>
    </a:ext>
  </a:extLst>
</a:theme>
</file>

<file path=ppt/theme/theme4.xml><?xml version="1.0" encoding="utf-8"?>
<a:theme xmlns:a="http://schemas.openxmlformats.org/drawingml/2006/main" name="powerpoint template">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F31109E8-2D50-334C-B5FF-1B95CD1B0FB3}"/>
    </a:ext>
  </a:extLst>
</a:theme>
</file>

<file path=ppt/theme/theme5.xml><?xml version="1.0" encoding="utf-8"?>
<a:theme xmlns:a="http://schemas.openxmlformats.org/drawingml/2006/main" name="4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C4212CE-6235-AA4D-B53A-0A91C1307EE2}"/>
    </a:ext>
  </a:extLst>
</a:theme>
</file>

<file path=ppt/theme/theme6.xml><?xml version="1.0" encoding="utf-8"?>
<a:theme xmlns:a="http://schemas.openxmlformats.org/drawingml/2006/main" name="2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E18F76D1-64CC-194D-AE7A-748264969F73}"/>
    </a:ext>
  </a:extLst>
</a:theme>
</file>

<file path=ppt/theme/theme7.xml><?xml version="1.0" encoding="utf-8"?>
<a:theme xmlns:a="http://schemas.openxmlformats.org/drawingml/2006/main" name="1_Theme 9">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86F8335C-085D-E944-9A21-CA3CB8BD4484}"/>
    </a:ext>
  </a:extLst>
</a:theme>
</file>

<file path=ppt/theme/theme8.xml><?xml version="1.0" encoding="utf-8"?>
<a:theme xmlns:a="http://schemas.openxmlformats.org/drawingml/2006/main" name="6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75FAC93E-A26F-3241-BA46-DEED47B52DDE}"/>
    </a:ext>
  </a:extLst>
</a:theme>
</file>

<file path=ppt/theme/theme9.xml><?xml version="1.0" encoding="utf-8"?>
<a:theme xmlns:a="http://schemas.openxmlformats.org/drawingml/2006/main" name="3_ARU Brand">
  <a:themeElements>
    <a:clrScheme name="ARU">
      <a:dk1>
        <a:srgbClr val="061D48"/>
      </a:dk1>
      <a:lt1>
        <a:srgbClr val="FFD000"/>
      </a:lt1>
      <a:dk2>
        <a:srgbClr val="061D48"/>
      </a:dk2>
      <a:lt2>
        <a:srgbClr val="FFD000"/>
      </a:lt2>
      <a:accent1>
        <a:srgbClr val="CF4520"/>
      </a:accent1>
      <a:accent2>
        <a:srgbClr val="A6093C"/>
      </a:accent2>
      <a:accent3>
        <a:srgbClr val="5C068C"/>
      </a:accent3>
      <a:accent4>
        <a:srgbClr val="0077C8"/>
      </a:accent4>
      <a:accent5>
        <a:srgbClr val="008578"/>
      </a:accent5>
      <a:accent6>
        <a:srgbClr val="FFFFFF"/>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template" id="{5FC17A38-278E-F242-A5A2-880D775BEB3C}" vid="{0534CDA4-EA1B-C842-8FF4-88C2717F7318}"/>
    </a:ext>
  </a:extLst>
</a:theme>
</file>

<file path=docProps/app.xml><?xml version="1.0" encoding="utf-8"?>
<Properties xmlns="http://schemas.openxmlformats.org/officeDocument/2006/extended-properties" xmlns:vt="http://schemas.openxmlformats.org/officeDocument/2006/docPropsVTypes">
  <Template>Theme 9</Template>
  <TotalTime>146</TotalTime>
  <Words>880</Words>
  <Application>Microsoft Office PowerPoint</Application>
  <PresentationFormat>Custom</PresentationFormat>
  <Paragraphs>71</Paragraphs>
  <Slides>8</Slides>
  <Notes>7</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8</vt:i4>
      </vt:variant>
    </vt:vector>
  </HeadingPairs>
  <TitlesOfParts>
    <vt:vector size="28" baseType="lpstr">
      <vt:lpstr>Arial</vt:lpstr>
      <vt:lpstr>ARU Raisonne DemiBold</vt:lpstr>
      <vt:lpstr>Calibri</vt:lpstr>
      <vt:lpstr>Calibri Light</vt:lpstr>
      <vt:lpstr>Cooper Black</vt:lpstr>
      <vt:lpstr>Raleway</vt:lpstr>
      <vt:lpstr>Wingdings</vt:lpstr>
      <vt:lpstr>Theme 9</vt:lpstr>
      <vt:lpstr>5_ARU Brand</vt:lpstr>
      <vt:lpstr>1_ARU Brand</vt:lpstr>
      <vt:lpstr>powerpoint template</vt:lpstr>
      <vt:lpstr>4_ARU Brand</vt:lpstr>
      <vt:lpstr>2_ARU Brand</vt:lpstr>
      <vt:lpstr>1_Theme 9</vt:lpstr>
      <vt:lpstr>6_ARU Brand</vt:lpstr>
      <vt:lpstr>3_ARU Brand</vt:lpstr>
      <vt:lpstr>1_powerpoint template</vt:lpstr>
      <vt:lpstr>7_ARU Brand</vt:lpstr>
      <vt:lpstr>8_ARU Brand</vt:lpstr>
      <vt:lpstr>Theme 8</vt:lpstr>
      <vt:lpstr>  SWOT Analysis of Walt Disney Company </vt:lpstr>
      <vt:lpstr>Mission of the Company </vt:lpstr>
      <vt:lpstr>Strengths of the Company</vt:lpstr>
      <vt:lpstr>Weaknesses of the Company </vt:lpstr>
      <vt:lpstr>Opportunities of the Company</vt:lpstr>
      <vt:lpstr>Threats for the Company</vt:lpstr>
      <vt:lpstr>Conclusion</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Administrator</cp:lastModifiedBy>
  <cp:revision>28</cp:revision>
  <dcterms:created xsi:type="dcterms:W3CDTF">2021-05-07T16:48:10Z</dcterms:created>
  <dcterms:modified xsi:type="dcterms:W3CDTF">2021-05-08T19:31:27Z</dcterms:modified>
</cp:coreProperties>
</file>