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047" autoAdjust="0"/>
  </p:normalViewPr>
  <p:slideViewPr>
    <p:cSldViewPr snapToGrid="0" showGuides="1">
      <p:cViewPr>
        <p:scale>
          <a:sx n="50" d="100"/>
          <a:sy n="50" d="100"/>
        </p:scale>
        <p:origin x="189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07481-EB90-4846-B26A-22AF5EF8873F}" type="datetimeFigureOut">
              <a:rPr lang="en-US" smtClean="0"/>
              <a:t>07-May-21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2F0E2-B903-4D29-AF0B-79EBEA5214B9}" type="slidenum">
              <a:rPr lang="en-US" smtClean="0"/>
              <a:t>‹#›</a:t>
            </a:fld>
            <a:endParaRPr lang="en-US"/>
          </a:p>
        </p:txBody>
      </p:sp>
    </p:spTree>
    <p:extLst>
      <p:ext uri="{BB962C8B-B14F-4D97-AF65-F5344CB8AC3E}">
        <p14:creationId xmlns:p14="http://schemas.microsoft.com/office/powerpoint/2010/main" val="2466650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sz="1200" kern="1200" dirty="0" smtClean="0">
                <a:solidFill>
                  <a:schemeClr val="tx1"/>
                </a:solidFill>
                <a:effectLst/>
                <a:latin typeface="+mn-lt"/>
                <a:ea typeface="+mn-ea"/>
                <a:cs typeface="+mn-cs"/>
              </a:rPr>
              <a:t>Mental health is the cognitive, emotional, and behavioral well-being of an individual (</a:t>
            </a:r>
            <a:r>
              <a:rPr lang="en-US" sz="1200" kern="1200" dirty="0" err="1" smtClean="0">
                <a:solidFill>
                  <a:schemeClr val="tx1"/>
                </a:solidFill>
                <a:effectLst/>
                <a:latin typeface="+mn-lt"/>
                <a:ea typeface="+mn-ea"/>
                <a:cs typeface="+mn-cs"/>
              </a:rPr>
              <a:t>Fusar-Poli</a:t>
            </a:r>
            <a:r>
              <a:rPr lang="en-US" sz="1200" kern="1200" dirty="0" smtClean="0">
                <a:solidFill>
                  <a:schemeClr val="tx1"/>
                </a:solidFill>
                <a:effectLst/>
                <a:latin typeface="+mn-lt"/>
                <a:ea typeface="+mn-ea"/>
                <a:cs typeface="+mn-cs"/>
              </a:rPr>
              <a:t> et al., 2020). </a:t>
            </a:r>
          </a:p>
          <a:p>
            <a:pPr marL="171450" indent="-171450">
              <a:buFont typeface="Wingdings" panose="05000000000000000000" pitchFamily="2" charset="2"/>
              <a:buChar char="v"/>
            </a:pPr>
            <a:r>
              <a:rPr lang="en-US" sz="1200" kern="1200" dirty="0" smtClean="0">
                <a:solidFill>
                  <a:schemeClr val="tx1"/>
                </a:solidFill>
                <a:effectLst/>
                <a:latin typeface="+mn-lt"/>
                <a:ea typeface="+mn-ea"/>
                <a:cs typeface="+mn-cs"/>
              </a:rPr>
              <a:t>Ideally, mental examines an individual's ability to think, feel or behave. Notably, the term mental health refers to the absence of mental disorder</a:t>
            </a:r>
          </a:p>
          <a:p>
            <a:pPr marL="171450" indent="-171450">
              <a:buFont typeface="Wingdings" panose="05000000000000000000" pitchFamily="2" charset="2"/>
              <a:buChar char="v"/>
            </a:pPr>
            <a:r>
              <a:rPr lang="en-US" sz="1200" kern="1200" dirty="0" smtClean="0">
                <a:solidFill>
                  <a:schemeClr val="tx1"/>
                </a:solidFill>
                <a:effectLst/>
                <a:latin typeface="+mn-lt"/>
                <a:ea typeface="+mn-ea"/>
                <a:cs typeface="+mn-cs"/>
              </a:rPr>
              <a:t>Mental health affects various aspects of psychological, relationship, and physical health</a:t>
            </a:r>
          </a:p>
          <a:p>
            <a:pPr marL="171450" indent="-171450">
              <a:buFont typeface="Wingdings" panose="05000000000000000000" pitchFamily="2" charset="2"/>
              <a:buChar char="v"/>
            </a:pPr>
            <a:r>
              <a:rPr lang="en-US" sz="1200" kern="1200" dirty="0" smtClean="0">
                <a:solidFill>
                  <a:schemeClr val="tx1"/>
                </a:solidFill>
                <a:effectLst/>
                <a:latin typeface="+mn-lt"/>
                <a:ea typeface="+mn-ea"/>
                <a:cs typeface="+mn-cs"/>
              </a:rPr>
              <a:t>Conditions including stress, anxiety, and depression disrupt an individual's routine and mental health.</a:t>
            </a:r>
          </a:p>
          <a:p>
            <a:pPr marL="171450" indent="-171450">
              <a:buFont typeface="Wingdings" panose="05000000000000000000" pitchFamily="2" charset="2"/>
              <a:buChar char="v"/>
            </a:pPr>
            <a:r>
              <a:rPr lang="en-US" sz="1200" kern="1200" dirty="0" smtClean="0">
                <a:solidFill>
                  <a:schemeClr val="tx1"/>
                </a:solidFill>
                <a:effectLst/>
                <a:latin typeface="+mn-lt"/>
                <a:ea typeface="+mn-ea"/>
                <a:cs typeface="+mn-cs"/>
              </a:rPr>
              <a:t>Mental health is an essential and integral element of health and is more than the absence of mental disabilities</a:t>
            </a:r>
          </a:p>
          <a:p>
            <a:pPr marL="171450" indent="-171450">
              <a:buFont typeface="Wingdings" panose="05000000000000000000" pitchFamily="2" charset="2"/>
              <a:buChar char="v"/>
            </a:pPr>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2</a:t>
            </a:fld>
            <a:endParaRPr lang="en-US"/>
          </a:p>
        </p:txBody>
      </p:sp>
    </p:spTree>
    <p:extLst>
      <p:ext uri="{BB962C8B-B14F-4D97-AF65-F5344CB8AC3E}">
        <p14:creationId xmlns:p14="http://schemas.microsoft.com/office/powerpoint/2010/main" val="2317333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a:t>
            </a:r>
            <a:r>
              <a:rPr lang="en-US" sz="1200" kern="1200" dirty="0" err="1" smtClean="0">
                <a:solidFill>
                  <a:schemeClr val="tx1"/>
                </a:solidFill>
                <a:effectLst/>
                <a:latin typeface="+mn-lt"/>
                <a:ea typeface="+mn-ea"/>
                <a:cs typeface="+mn-cs"/>
              </a:rPr>
              <a:t>Kleinman</a:t>
            </a:r>
            <a:r>
              <a:rPr lang="en-US" sz="1200" kern="1200" dirty="0" smtClean="0">
                <a:solidFill>
                  <a:schemeClr val="tx1"/>
                </a:solidFill>
                <a:effectLst/>
                <a:latin typeface="+mn-lt"/>
                <a:ea typeface="+mn-ea"/>
                <a:cs typeface="+mn-cs"/>
              </a:rPr>
              <a:t> et al. (216), various biological, social, and psychological factors determine each person's mental health. incidences associated with sexual violence traumatizes the victims, thus, affecting their mental health. Barry et al. (2019) argue that poor mental health is associated with underlying social changes, stressful environments, social exclusion, human rights violations, gender discrimination, and unhealthy lifestyles. . Mental health is determined by personality and psychological factors, making many people vulnerable to mental health issues (Chandra and Chand, 2018). Biological factors, especially genetic factors, determine the mental health of an individual. </a:t>
            </a:r>
          </a:p>
          <a:p>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3</a:t>
            </a:fld>
            <a:endParaRPr lang="en-US"/>
          </a:p>
        </p:txBody>
      </p:sp>
    </p:spTree>
    <p:extLst>
      <p:ext uri="{BB962C8B-B14F-4D97-AF65-F5344CB8AC3E}">
        <p14:creationId xmlns:p14="http://schemas.microsoft.com/office/powerpoint/2010/main" val="737958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Barry et al. (2019) note that mental health promotion and protection involve actions, which aim to improve an individual's psychological well-being. Mental health promotion and protection involve the creation of a conducive environment, which supports mental health. For example, an environment that respects and protects fundamental cultural, social, and political rights is essential for mental health. Mental health promotion and protection consist of mainstream governmental policies and non-government programs in the justice system, labor, housing, welfare, and education sectors (Barry et al., 2019). early childhood interventions, supporting children, social and economic empowerment of women, providing social support to the elderly population, and providing mental health intervention in the work environment. </a:t>
            </a:r>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4</a:t>
            </a:fld>
            <a:endParaRPr lang="en-US"/>
          </a:p>
        </p:txBody>
      </p:sp>
    </p:spTree>
    <p:extLst>
      <p:ext uri="{BB962C8B-B14F-4D97-AF65-F5344CB8AC3E}">
        <p14:creationId xmlns:p14="http://schemas.microsoft.com/office/powerpoint/2010/main" val="1895391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a:t>
            </a:r>
            <a:r>
              <a:rPr lang="en-US" sz="1200" kern="1200" dirty="0" err="1" smtClean="0">
                <a:solidFill>
                  <a:schemeClr val="tx1"/>
                </a:solidFill>
                <a:effectLst/>
                <a:latin typeface="+mn-lt"/>
                <a:ea typeface="+mn-ea"/>
                <a:cs typeface="+mn-cs"/>
              </a:rPr>
              <a:t>Kleinman</a:t>
            </a:r>
            <a:r>
              <a:rPr lang="en-US" sz="1200" kern="1200" dirty="0" smtClean="0">
                <a:solidFill>
                  <a:schemeClr val="tx1"/>
                </a:solidFill>
                <a:effectLst/>
                <a:latin typeface="+mn-lt"/>
                <a:ea typeface="+mn-ea"/>
                <a:cs typeface="+mn-cs"/>
              </a:rPr>
              <a:t> et al. (2016), the implementation of mental health policies consists of understanding mental health care and treatment programs to address the causes of mental disorders. </a:t>
            </a:r>
            <a:r>
              <a:rPr lang="en-US" sz="1200" kern="1200" dirty="0" err="1" smtClean="0">
                <a:solidFill>
                  <a:schemeClr val="tx1"/>
                </a:solidFill>
                <a:effectLst/>
                <a:latin typeface="+mn-lt"/>
                <a:ea typeface="+mn-ea"/>
                <a:cs typeface="+mn-cs"/>
              </a:rPr>
              <a:t>Kleinman</a:t>
            </a:r>
            <a:r>
              <a:rPr lang="en-US" sz="1200" kern="1200" dirty="0" smtClean="0">
                <a:solidFill>
                  <a:schemeClr val="tx1"/>
                </a:solidFill>
                <a:effectLst/>
                <a:latin typeface="+mn-lt"/>
                <a:ea typeface="+mn-ea"/>
                <a:cs typeface="+mn-cs"/>
              </a:rPr>
              <a:t> et al. (2016) note that an understanding of the increasing burden of a mental disorder requires a demonstration of the efficacy of the intervention processes. For example, treatment of mental disorders includes administering anti-depression medicines for moderate to severe cases of depression, use of antipsychotic medications and provision of psychological support for people affected by psychosis, and restriction of various drugs that promote mental disorders. </a:t>
            </a:r>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5</a:t>
            </a:fld>
            <a:endParaRPr lang="en-US"/>
          </a:p>
        </p:txBody>
      </p:sp>
    </p:spTree>
    <p:extLst>
      <p:ext uri="{BB962C8B-B14F-4D97-AF65-F5344CB8AC3E}">
        <p14:creationId xmlns:p14="http://schemas.microsoft.com/office/powerpoint/2010/main" val="3203996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Understanding the fundamental components of mental health, especially the determinants of mental health, mental health promotion and protection, and mental health care and treatment is essential in promoting community-based care for mental health disorders. Besides, I think understanding the concept of mental health is essential for a community to develop mental health policies, which work to promote mental health and protect people from factors that determine mental health. Additionally, knowledge on mental health is crucial in reducing mental disorders and improving implementing cost-effective and feasible mental health policy. </a:t>
            </a:r>
          </a:p>
          <a:p>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6</a:t>
            </a:fld>
            <a:endParaRPr lang="en-US"/>
          </a:p>
        </p:txBody>
      </p:sp>
    </p:spTree>
    <p:extLst>
      <p:ext uri="{BB962C8B-B14F-4D97-AF65-F5344CB8AC3E}">
        <p14:creationId xmlns:p14="http://schemas.microsoft.com/office/powerpoint/2010/main" val="3504692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Overall, mental is an essential part of health, consisting of psychological, emotional, and social well-being. Hence, understanding the determinants of mental health, the process of mental health promotion and protection, and mental health care and treatment is important in responding to the underlying effect of mental disorders.  Additionally, knowledge of mental health is essential for a community and the country to develop and implement efficient and cost-effective policies in response to mental disorders. </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7</a:t>
            </a:fld>
            <a:endParaRPr lang="en-US"/>
          </a:p>
        </p:txBody>
      </p:sp>
    </p:spTree>
    <p:extLst>
      <p:ext uri="{BB962C8B-B14F-4D97-AF65-F5344CB8AC3E}">
        <p14:creationId xmlns:p14="http://schemas.microsoft.com/office/powerpoint/2010/main" val="3006322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2F0E2-B903-4D29-AF0B-79EBEA5214B9}" type="slidenum">
              <a:rPr lang="en-US" smtClean="0"/>
              <a:t>8</a:t>
            </a:fld>
            <a:endParaRPr lang="en-US"/>
          </a:p>
        </p:txBody>
      </p:sp>
    </p:spTree>
    <p:extLst>
      <p:ext uri="{BB962C8B-B14F-4D97-AF65-F5344CB8AC3E}">
        <p14:creationId xmlns:p14="http://schemas.microsoft.com/office/powerpoint/2010/main" val="1216867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A91AB7-97F5-4A0C-9760-47277466A77D}"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20964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6FBB905-3B0B-4CCF-BD0D-537CD33E99D0}"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06135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BF980A-B2F6-4309-BE13-6E2752C6DC11}"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633449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754E6C-683D-4039-89AB-FD594335E36F}" type="datetime1">
              <a:rPr lang="en-US" smtClean="0"/>
              <a:t>07-May-21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48322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EC235C-F3D9-4FF9-BBF5-2A205526C13C}" type="datetime1">
              <a:rPr lang="en-US" smtClean="0"/>
              <a:t>07-May-21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2290093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7101A56-0058-4C11-854F-3D3219F85DA1}" type="datetime1">
              <a:rPr lang="en-US" smtClean="0"/>
              <a:t>07-May-21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11031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BD13104-FAC6-4AE6-96F0-09AF7B048A83}" type="datetime1">
              <a:rPr lang="en-US" smtClean="0"/>
              <a:t>07-May-21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324018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715C3C4-1733-4898-9831-3BB48CC05840}" type="datetime1">
              <a:rPr lang="en-US" smtClean="0"/>
              <a:t>07-May-21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137743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49D760-BD30-41FB-AB22-C344D919D88A}" type="datetime1">
              <a:rPr lang="en-US" smtClean="0"/>
              <a:t>07-May-21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2534859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ED3905-FEE7-4476-B765-3ADCCED4FB0B}" type="datetime1">
              <a:rPr lang="en-US" smtClean="0"/>
              <a:t>07-May-21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7506265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D3905-FEE7-4476-B765-3ADCCED4FB0B}"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23775084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D3905-FEE7-4476-B765-3ADCCED4FB0B}"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87354492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D3905-FEE7-4476-B765-3ADCCED4FB0B}"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16279752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ED3905-FEE7-4476-B765-3ADCCED4FB0B}" type="datetime1">
              <a:rPr lang="en-US" smtClean="0"/>
              <a:t>07-May-21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56349371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ED3905-FEE7-4476-B765-3ADCCED4FB0B}" type="datetime1">
              <a:rPr lang="en-US" smtClean="0"/>
              <a:t>07-May-21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292597717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1584F-24F5-414D-B0EA-CF8ACE553725}"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3977849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359ACD-17CD-44B0-9572-F24A76F08C20}" type="datetime1">
              <a:rPr lang="en-US" smtClean="0"/>
              <a:t>07-May-21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77A04-4276-4C51-9ECE-F269DFF71871}" type="slidenum">
              <a:rPr lang="en-US" smtClean="0"/>
              <a:t>‹#›</a:t>
            </a:fld>
            <a:endParaRPr lang="en-US"/>
          </a:p>
        </p:txBody>
      </p:sp>
    </p:spTree>
    <p:extLst>
      <p:ext uri="{BB962C8B-B14F-4D97-AF65-F5344CB8AC3E}">
        <p14:creationId xmlns:p14="http://schemas.microsoft.com/office/powerpoint/2010/main" val="1532656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Confetti">
          <a:fgClr>
            <a:schemeClr val="accent1"/>
          </a:fgClr>
          <a:bgClr>
            <a:schemeClr val="bg1"/>
          </a:bgClr>
        </a:patt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7ED3905-FEE7-4476-B765-3ADCCED4FB0B}" type="datetime1">
              <a:rPr lang="en-US" smtClean="0"/>
              <a:t>07-May-21</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85D77A04-4276-4C51-9ECE-F269DFF71871}" type="slidenum">
              <a:rPr lang="en-US" smtClean="0"/>
              <a:t>‹#›</a:t>
            </a:fld>
            <a:endParaRPr lang="en-US"/>
          </a:p>
        </p:txBody>
      </p:sp>
    </p:spTree>
    <p:extLst>
      <p:ext uri="{BB962C8B-B14F-4D97-AF65-F5344CB8AC3E}">
        <p14:creationId xmlns:p14="http://schemas.microsoft.com/office/powerpoint/2010/main" val="358951353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Mental Health </a:t>
            </a:r>
            <a:endParaRPr lang="en-US" dirty="0"/>
          </a:p>
        </p:txBody>
      </p:sp>
      <p:sp>
        <p:nvSpPr>
          <p:cNvPr id="3" name="Subtitle 2"/>
          <p:cNvSpPr>
            <a:spLocks noGrp="1"/>
          </p:cNvSpPr>
          <p:nvPr>
            <p:ph type="subTitle" idx="1"/>
          </p:nvPr>
        </p:nvSpPr>
        <p:spPr>
          <a:xfrm>
            <a:off x="1143000" y="980903"/>
            <a:ext cx="6858000" cy="4223114"/>
          </a:xfrm>
        </p:spPr>
        <p:txBody>
          <a:bodyPr>
            <a:normAutofit/>
          </a:bodyPr>
          <a:lstStyle/>
          <a:p>
            <a:r>
              <a:rPr lang="en-US" dirty="0" smtClean="0"/>
              <a:t>Student’s Name </a:t>
            </a:r>
          </a:p>
          <a:p>
            <a:r>
              <a:rPr lang="en-US" dirty="0" smtClean="0"/>
              <a:t>Institutional Affiliation </a:t>
            </a:r>
          </a:p>
          <a:p>
            <a:r>
              <a:rPr lang="en-US" dirty="0" smtClean="0"/>
              <a:t>Instructor's Name </a:t>
            </a:r>
          </a:p>
          <a:p>
            <a:r>
              <a:rPr lang="en-US" dirty="0" smtClean="0"/>
              <a:t>Course </a:t>
            </a:r>
          </a:p>
          <a:p>
            <a:r>
              <a:rPr lang="en-US" dirty="0" smtClean="0"/>
              <a:t>Date </a:t>
            </a:r>
          </a:p>
        </p:txBody>
      </p:sp>
    </p:spTree>
    <p:extLst>
      <p:ext uri="{BB962C8B-B14F-4D97-AF65-F5344CB8AC3E}">
        <p14:creationId xmlns:p14="http://schemas.microsoft.com/office/powerpoint/2010/main" val="38457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Definition/Description </a:t>
            </a:r>
            <a:endParaRPr lang="en-US" b="1" dirty="0"/>
          </a:p>
        </p:txBody>
      </p:sp>
      <p:sp>
        <p:nvSpPr>
          <p:cNvPr id="3" name="Content Placeholder 2"/>
          <p:cNvSpPr>
            <a:spLocks noGrp="1"/>
          </p:cNvSpPr>
          <p:nvPr>
            <p:ph idx="1"/>
          </p:nvPr>
        </p:nvSpPr>
        <p:spPr>
          <a:xfrm>
            <a:off x="628658" y="2226469"/>
            <a:ext cx="7247965" cy="3263504"/>
          </a:xfrm>
        </p:spPr>
        <p:txBody>
          <a:bodyPr>
            <a:normAutofit lnSpcReduction="10000"/>
          </a:bodyPr>
          <a:lstStyle/>
          <a:p>
            <a:r>
              <a:rPr lang="en-US" dirty="0"/>
              <a:t>C</a:t>
            </a:r>
            <a:r>
              <a:rPr lang="en-US" dirty="0" smtClean="0"/>
              <a:t>ognitive</a:t>
            </a:r>
            <a:r>
              <a:rPr lang="en-US" dirty="0"/>
              <a:t>, emotional, </a:t>
            </a:r>
            <a:r>
              <a:rPr lang="en-US" dirty="0" smtClean="0"/>
              <a:t>and </a:t>
            </a:r>
            <a:r>
              <a:rPr lang="en-US" dirty="0"/>
              <a:t>behavioral well-being of an individual (</a:t>
            </a:r>
            <a:r>
              <a:rPr lang="en-US" dirty="0" err="1"/>
              <a:t>Fusar-Poli</a:t>
            </a:r>
            <a:r>
              <a:rPr lang="en-US" dirty="0"/>
              <a:t> et al., 2020</a:t>
            </a:r>
            <a:r>
              <a:rPr lang="en-US" dirty="0" smtClean="0"/>
              <a:t>)</a:t>
            </a:r>
          </a:p>
          <a:p>
            <a:r>
              <a:rPr lang="en-US" dirty="0" smtClean="0"/>
              <a:t>Mental </a:t>
            </a:r>
            <a:r>
              <a:rPr lang="en-US" dirty="0"/>
              <a:t>examines an individual's ability to think, feel or </a:t>
            </a:r>
            <a:r>
              <a:rPr lang="en-US" dirty="0" smtClean="0"/>
              <a:t>behave</a:t>
            </a:r>
          </a:p>
          <a:p>
            <a:r>
              <a:rPr lang="en-US" dirty="0" smtClean="0"/>
              <a:t>Affects psychological</a:t>
            </a:r>
            <a:r>
              <a:rPr lang="en-US" dirty="0"/>
              <a:t>, relationship, and physical </a:t>
            </a:r>
            <a:r>
              <a:rPr lang="en-US" dirty="0" smtClean="0"/>
              <a:t>health</a:t>
            </a:r>
          </a:p>
          <a:p>
            <a:r>
              <a:rPr lang="en-US" dirty="0" smtClean="0"/>
              <a:t>Stress</a:t>
            </a:r>
            <a:r>
              <a:rPr lang="en-US" dirty="0"/>
              <a:t>, anxiety, and depression </a:t>
            </a:r>
            <a:r>
              <a:rPr lang="en-US" dirty="0" smtClean="0"/>
              <a:t>disrupt mental health</a:t>
            </a:r>
          </a:p>
          <a:p>
            <a:r>
              <a:rPr lang="en-US" dirty="0"/>
              <a:t>Mental health is an essential and integral element </a:t>
            </a:r>
            <a:r>
              <a:rPr lang="en-US" dirty="0" smtClean="0"/>
              <a:t>good health</a:t>
            </a:r>
            <a:endParaRPr lang="en-US" dirty="0"/>
          </a:p>
        </p:txBody>
      </p:sp>
    </p:spTree>
    <p:extLst>
      <p:ext uri="{BB962C8B-B14F-4D97-AF65-F5344CB8AC3E}">
        <p14:creationId xmlns:p14="http://schemas.microsoft.com/office/powerpoint/2010/main" val="201728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Causes of Mental Health </a:t>
            </a:r>
            <a:endParaRPr lang="en-US" b="1" dirty="0"/>
          </a:p>
        </p:txBody>
      </p:sp>
      <p:sp>
        <p:nvSpPr>
          <p:cNvPr id="3" name="Content Placeholder 2"/>
          <p:cNvSpPr>
            <a:spLocks noGrp="1"/>
          </p:cNvSpPr>
          <p:nvPr>
            <p:ph idx="1"/>
          </p:nvPr>
        </p:nvSpPr>
        <p:spPr>
          <a:xfrm>
            <a:off x="628657" y="2226483"/>
            <a:ext cx="7886700" cy="3664295"/>
          </a:xfrm>
        </p:spPr>
        <p:txBody>
          <a:bodyPr>
            <a:normAutofit fontScale="85000" lnSpcReduction="20000"/>
          </a:bodyPr>
          <a:lstStyle/>
          <a:p>
            <a:r>
              <a:rPr lang="en-US" dirty="0" smtClean="0"/>
              <a:t> </a:t>
            </a:r>
            <a:r>
              <a:rPr lang="en-US" dirty="0"/>
              <a:t>U</a:t>
            </a:r>
            <a:r>
              <a:rPr lang="en-US" dirty="0" smtClean="0"/>
              <a:t>nhealthy lifestyles (</a:t>
            </a:r>
            <a:r>
              <a:rPr lang="en-US" dirty="0" err="1" smtClean="0"/>
              <a:t>Kleinman</a:t>
            </a:r>
            <a:r>
              <a:rPr lang="en-US" dirty="0" smtClean="0"/>
              <a:t> </a:t>
            </a:r>
            <a:r>
              <a:rPr lang="en-US" dirty="0"/>
              <a:t>et al. </a:t>
            </a:r>
            <a:r>
              <a:rPr lang="en-US" dirty="0" smtClean="0"/>
              <a:t>2016</a:t>
            </a:r>
            <a:r>
              <a:rPr lang="en-US" dirty="0"/>
              <a:t>)</a:t>
            </a:r>
            <a:endParaRPr lang="en-US" dirty="0" smtClean="0"/>
          </a:p>
          <a:p>
            <a:r>
              <a:rPr lang="en-US" dirty="0" smtClean="0"/>
              <a:t>Cases </a:t>
            </a:r>
            <a:r>
              <a:rPr lang="en-US" dirty="0"/>
              <a:t>of violence </a:t>
            </a:r>
          </a:p>
          <a:p>
            <a:r>
              <a:rPr lang="en-US" dirty="0"/>
              <a:t>S</a:t>
            </a:r>
            <a:r>
              <a:rPr lang="en-US" dirty="0" smtClean="0"/>
              <a:t>ocial </a:t>
            </a:r>
            <a:r>
              <a:rPr lang="en-US" dirty="0"/>
              <a:t>and economic </a:t>
            </a:r>
            <a:r>
              <a:rPr lang="en-US" dirty="0" smtClean="0"/>
              <a:t>pressures</a:t>
            </a:r>
          </a:p>
          <a:p>
            <a:r>
              <a:rPr lang="en-US" dirty="0" smtClean="0"/>
              <a:t>Incidences </a:t>
            </a:r>
            <a:r>
              <a:rPr lang="en-US" dirty="0"/>
              <a:t>associated with sexual violence traumatizes the </a:t>
            </a:r>
            <a:r>
              <a:rPr lang="en-US" dirty="0" smtClean="0"/>
              <a:t>victims (Barry </a:t>
            </a:r>
            <a:r>
              <a:rPr lang="en-US" dirty="0"/>
              <a:t>et </a:t>
            </a:r>
            <a:r>
              <a:rPr lang="en-US" dirty="0" smtClean="0"/>
              <a:t>al., 2019)</a:t>
            </a:r>
          </a:p>
          <a:p>
            <a:r>
              <a:rPr lang="en-US" dirty="0" smtClean="0"/>
              <a:t>Biological factors</a:t>
            </a:r>
          </a:p>
          <a:p>
            <a:r>
              <a:rPr lang="en-US" dirty="0" smtClean="0"/>
              <a:t>Social </a:t>
            </a:r>
            <a:r>
              <a:rPr lang="en-US" dirty="0"/>
              <a:t>changes, </a:t>
            </a:r>
            <a:endParaRPr lang="en-US" dirty="0" smtClean="0"/>
          </a:p>
          <a:p>
            <a:r>
              <a:rPr lang="en-US" dirty="0"/>
              <a:t>S</a:t>
            </a:r>
            <a:r>
              <a:rPr lang="en-US" dirty="0" smtClean="0"/>
              <a:t>tressful </a:t>
            </a:r>
            <a:r>
              <a:rPr lang="en-US" dirty="0"/>
              <a:t>environments</a:t>
            </a:r>
            <a:r>
              <a:rPr lang="en-US" dirty="0" smtClean="0"/>
              <a:t>,</a:t>
            </a:r>
          </a:p>
          <a:p>
            <a:r>
              <a:rPr lang="en-US" dirty="0" smtClean="0"/>
              <a:t> Social </a:t>
            </a:r>
            <a:r>
              <a:rPr lang="en-US" dirty="0"/>
              <a:t>exclusion, </a:t>
            </a:r>
            <a:endParaRPr lang="en-US" dirty="0" smtClean="0"/>
          </a:p>
          <a:p>
            <a:r>
              <a:rPr lang="en-US" dirty="0"/>
              <a:t>H</a:t>
            </a:r>
            <a:r>
              <a:rPr lang="en-US" dirty="0" smtClean="0"/>
              <a:t>uman </a:t>
            </a:r>
            <a:r>
              <a:rPr lang="en-US" dirty="0"/>
              <a:t>rights violations, </a:t>
            </a:r>
            <a:endParaRPr lang="en-US" dirty="0" smtClean="0"/>
          </a:p>
          <a:p>
            <a:r>
              <a:rPr lang="en-US" dirty="0"/>
              <a:t>G</a:t>
            </a:r>
            <a:r>
              <a:rPr lang="en-US" dirty="0" smtClean="0"/>
              <a:t>ender discrimination. </a:t>
            </a:r>
            <a:endParaRPr lang="en-US" dirty="0"/>
          </a:p>
        </p:txBody>
      </p:sp>
    </p:spTree>
    <p:extLst>
      <p:ext uri="{BB962C8B-B14F-4D97-AF65-F5344CB8AC3E}">
        <p14:creationId xmlns:p14="http://schemas.microsoft.com/office/powerpoint/2010/main" val="384925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Mental Health Promotion and Protection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Involve </a:t>
            </a:r>
            <a:r>
              <a:rPr lang="en-US" dirty="0"/>
              <a:t>actions, which aim to improve an individual's psychological </a:t>
            </a:r>
            <a:r>
              <a:rPr lang="en-US" dirty="0" smtClean="0"/>
              <a:t>well-being (Barry </a:t>
            </a:r>
            <a:r>
              <a:rPr lang="en-US" dirty="0"/>
              <a:t>et </a:t>
            </a:r>
            <a:r>
              <a:rPr lang="en-US" dirty="0" smtClean="0"/>
              <a:t>al., 2019).</a:t>
            </a:r>
          </a:p>
          <a:p>
            <a:r>
              <a:rPr lang="en-US" dirty="0" smtClean="0"/>
              <a:t>Creation </a:t>
            </a:r>
            <a:r>
              <a:rPr lang="en-US" dirty="0"/>
              <a:t>of a conducive </a:t>
            </a:r>
            <a:r>
              <a:rPr lang="en-US" dirty="0" smtClean="0"/>
              <a:t>environment</a:t>
            </a:r>
          </a:p>
          <a:p>
            <a:r>
              <a:rPr lang="en-US" dirty="0" smtClean="0"/>
              <a:t>Formulation of mental </a:t>
            </a:r>
            <a:r>
              <a:rPr lang="en-US" dirty="0"/>
              <a:t>health policies focus on mental health </a:t>
            </a:r>
            <a:r>
              <a:rPr lang="en-US" dirty="0" smtClean="0"/>
              <a:t>disorders</a:t>
            </a:r>
          </a:p>
          <a:p>
            <a:r>
              <a:rPr lang="en-US" dirty="0" smtClean="0"/>
              <a:t>Mainstream </a:t>
            </a:r>
            <a:r>
              <a:rPr lang="en-US" dirty="0"/>
              <a:t>governmental policies and non-government </a:t>
            </a:r>
            <a:r>
              <a:rPr lang="en-US" dirty="0" smtClean="0"/>
              <a:t>programs</a:t>
            </a:r>
          </a:p>
          <a:p>
            <a:r>
              <a:rPr lang="en-US" dirty="0" smtClean="0"/>
              <a:t>Undertaking </a:t>
            </a:r>
            <a:r>
              <a:rPr lang="en-US" dirty="0"/>
              <a:t>early childhood interventions, supporting children, social and economic empowerment of women</a:t>
            </a:r>
            <a:endParaRPr lang="en-US" dirty="0" smtClean="0"/>
          </a:p>
          <a:p>
            <a:r>
              <a:rPr lang="en-US" dirty="0"/>
              <a:t>I</a:t>
            </a:r>
            <a:r>
              <a:rPr lang="en-US" dirty="0" smtClean="0"/>
              <a:t>mplementing </a:t>
            </a:r>
            <a:r>
              <a:rPr lang="en-US" dirty="0"/>
              <a:t>anti-discriminatory </a:t>
            </a:r>
            <a:r>
              <a:rPr lang="en-US" dirty="0" smtClean="0"/>
              <a:t>legislation</a:t>
            </a:r>
          </a:p>
          <a:p>
            <a:r>
              <a:rPr lang="en-US" dirty="0" smtClean="0"/>
              <a:t>Promoting </a:t>
            </a:r>
            <a:r>
              <a:rPr lang="en-US" dirty="0"/>
              <a:t>all people's rights</a:t>
            </a:r>
          </a:p>
        </p:txBody>
      </p:sp>
    </p:spTree>
    <p:extLst>
      <p:ext uri="{BB962C8B-B14F-4D97-AF65-F5344CB8AC3E}">
        <p14:creationId xmlns:p14="http://schemas.microsoft.com/office/powerpoint/2010/main" val="828807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Management of Mental Disorder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Understanding </a:t>
            </a:r>
            <a:r>
              <a:rPr lang="en-US" dirty="0"/>
              <a:t>mental health care and treatment programs to address the causes of mental </a:t>
            </a:r>
            <a:r>
              <a:rPr lang="en-US" dirty="0" smtClean="0"/>
              <a:t>disorders (</a:t>
            </a:r>
            <a:r>
              <a:rPr lang="en-US" dirty="0" err="1" smtClean="0"/>
              <a:t>Kleinman</a:t>
            </a:r>
            <a:r>
              <a:rPr lang="en-US" dirty="0" smtClean="0"/>
              <a:t> </a:t>
            </a:r>
            <a:r>
              <a:rPr lang="en-US" dirty="0"/>
              <a:t>et </a:t>
            </a:r>
            <a:r>
              <a:rPr lang="en-US" dirty="0" smtClean="0"/>
              <a:t>al., 2016).</a:t>
            </a:r>
          </a:p>
          <a:p>
            <a:r>
              <a:rPr lang="en-US" dirty="0" smtClean="0"/>
              <a:t>Demonstration </a:t>
            </a:r>
            <a:r>
              <a:rPr lang="en-US" dirty="0"/>
              <a:t>of the efficacy of the intervention </a:t>
            </a:r>
            <a:r>
              <a:rPr lang="en-US" dirty="0" smtClean="0"/>
              <a:t>processes</a:t>
            </a:r>
          </a:p>
          <a:p>
            <a:r>
              <a:rPr lang="en-US" dirty="0" smtClean="0"/>
              <a:t>Examples:</a:t>
            </a:r>
          </a:p>
          <a:p>
            <a:pPr>
              <a:buFont typeface="Wingdings" panose="05000000000000000000" pitchFamily="2" charset="2"/>
              <a:buChar char="§"/>
            </a:pPr>
            <a:r>
              <a:rPr lang="en-US" dirty="0"/>
              <a:t>A</a:t>
            </a:r>
            <a:r>
              <a:rPr lang="en-US" dirty="0" smtClean="0"/>
              <a:t>dministering </a:t>
            </a:r>
            <a:r>
              <a:rPr lang="en-US" dirty="0"/>
              <a:t>anti-depression medicines for moderate to severe cases of </a:t>
            </a:r>
            <a:r>
              <a:rPr lang="en-US" dirty="0" smtClean="0"/>
              <a:t>depression. </a:t>
            </a:r>
          </a:p>
          <a:p>
            <a:pPr>
              <a:buFont typeface="Wingdings" panose="05000000000000000000" pitchFamily="2" charset="2"/>
              <a:buChar char="§"/>
            </a:pPr>
            <a:r>
              <a:rPr lang="en-US" dirty="0"/>
              <a:t>U</a:t>
            </a:r>
            <a:r>
              <a:rPr lang="en-US" dirty="0" smtClean="0"/>
              <a:t>se </a:t>
            </a:r>
            <a:r>
              <a:rPr lang="en-US" dirty="0"/>
              <a:t>of antipsychotic </a:t>
            </a:r>
            <a:r>
              <a:rPr lang="en-US" dirty="0" smtClean="0"/>
              <a:t>medications</a:t>
            </a:r>
          </a:p>
          <a:p>
            <a:pPr>
              <a:buFont typeface="Wingdings" panose="05000000000000000000" pitchFamily="2" charset="2"/>
              <a:buChar char="§"/>
            </a:pPr>
            <a:r>
              <a:rPr lang="en-US" dirty="0" smtClean="0"/>
              <a:t>Psychological </a:t>
            </a:r>
            <a:r>
              <a:rPr lang="en-US" dirty="0"/>
              <a:t>support for people affected by </a:t>
            </a:r>
            <a:r>
              <a:rPr lang="en-US" dirty="0" smtClean="0"/>
              <a:t>psychosis</a:t>
            </a:r>
            <a:r>
              <a:rPr lang="en-US" dirty="0"/>
              <a:t> </a:t>
            </a:r>
            <a:endParaRPr lang="en-US" dirty="0" smtClean="0"/>
          </a:p>
          <a:p>
            <a:pPr>
              <a:buFont typeface="Wingdings" panose="05000000000000000000" pitchFamily="2" charset="2"/>
              <a:buChar char="§"/>
            </a:pPr>
            <a:r>
              <a:rPr lang="en-US" dirty="0" smtClean="0"/>
              <a:t>Restriction </a:t>
            </a:r>
            <a:r>
              <a:rPr lang="en-US" dirty="0"/>
              <a:t>of various drugs</a:t>
            </a:r>
          </a:p>
        </p:txBody>
      </p:sp>
    </p:spTree>
    <p:extLst>
      <p:ext uri="{BB962C8B-B14F-4D97-AF65-F5344CB8AC3E}">
        <p14:creationId xmlns:p14="http://schemas.microsoft.com/office/powerpoint/2010/main" val="1138713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Applications </a:t>
            </a:r>
            <a:endParaRPr lang="en-US" b="1" dirty="0"/>
          </a:p>
        </p:txBody>
      </p:sp>
      <p:sp>
        <p:nvSpPr>
          <p:cNvPr id="3" name="Content Placeholder 2"/>
          <p:cNvSpPr>
            <a:spLocks noGrp="1"/>
          </p:cNvSpPr>
          <p:nvPr>
            <p:ph idx="1"/>
          </p:nvPr>
        </p:nvSpPr>
        <p:spPr/>
        <p:txBody>
          <a:bodyPr/>
          <a:lstStyle/>
          <a:p>
            <a:r>
              <a:rPr lang="en-US" dirty="0"/>
              <a:t>P</a:t>
            </a:r>
            <a:r>
              <a:rPr lang="en-US" dirty="0" smtClean="0"/>
              <a:t>romoting </a:t>
            </a:r>
            <a:r>
              <a:rPr lang="en-US" dirty="0"/>
              <a:t>community-based care for mental health </a:t>
            </a:r>
            <a:r>
              <a:rPr lang="en-US" dirty="0" smtClean="0"/>
              <a:t>disorders</a:t>
            </a:r>
          </a:p>
          <a:p>
            <a:r>
              <a:rPr lang="en-US" dirty="0" smtClean="0"/>
              <a:t>Essential </a:t>
            </a:r>
            <a:r>
              <a:rPr lang="en-US" dirty="0"/>
              <a:t>for a community to develop mental health policies, which work to promote mental </a:t>
            </a:r>
            <a:r>
              <a:rPr lang="en-US" dirty="0" smtClean="0"/>
              <a:t>health</a:t>
            </a:r>
          </a:p>
          <a:p>
            <a:r>
              <a:rPr lang="en-US" dirty="0" smtClean="0"/>
              <a:t>Community can develop policies to </a:t>
            </a:r>
            <a:r>
              <a:rPr lang="en-US" dirty="0"/>
              <a:t>protect people from factors that determine mental health. </a:t>
            </a:r>
            <a:endParaRPr lang="en-US" dirty="0" smtClean="0"/>
          </a:p>
          <a:p>
            <a:r>
              <a:rPr lang="en-US" dirty="0" smtClean="0"/>
              <a:t>Implementing </a:t>
            </a:r>
            <a:r>
              <a:rPr lang="en-US" dirty="0"/>
              <a:t>cost-effective and feasible mental health policy</a:t>
            </a:r>
          </a:p>
        </p:txBody>
      </p:sp>
    </p:spTree>
    <p:extLst>
      <p:ext uri="{BB962C8B-B14F-4D97-AF65-F5344CB8AC3E}">
        <p14:creationId xmlns:p14="http://schemas.microsoft.com/office/powerpoint/2010/main" val="484861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Reflection </a:t>
            </a:r>
            <a:endParaRPr lang="en-US" b="1" dirty="0"/>
          </a:p>
        </p:txBody>
      </p:sp>
      <p:sp>
        <p:nvSpPr>
          <p:cNvPr id="3" name="Content Placeholder 2"/>
          <p:cNvSpPr>
            <a:spLocks noGrp="1"/>
          </p:cNvSpPr>
          <p:nvPr>
            <p:ph idx="1"/>
          </p:nvPr>
        </p:nvSpPr>
        <p:spPr/>
        <p:txBody>
          <a:bodyPr/>
          <a:lstStyle/>
          <a:p>
            <a:r>
              <a:rPr lang="en-US" dirty="0" smtClean="0"/>
              <a:t>Responding </a:t>
            </a:r>
            <a:r>
              <a:rPr lang="en-US" dirty="0"/>
              <a:t>to the underlying effect of mental disorders</a:t>
            </a:r>
            <a:r>
              <a:rPr lang="en-US" dirty="0" smtClean="0"/>
              <a:t>.</a:t>
            </a:r>
          </a:p>
          <a:p>
            <a:r>
              <a:rPr lang="en-US" dirty="0"/>
              <a:t>C</a:t>
            </a:r>
            <a:r>
              <a:rPr lang="en-US" dirty="0" smtClean="0"/>
              <a:t>ommunity </a:t>
            </a:r>
            <a:r>
              <a:rPr lang="en-US" dirty="0"/>
              <a:t>and the country to develop and implement efficient </a:t>
            </a:r>
            <a:r>
              <a:rPr lang="en-US" dirty="0" smtClean="0"/>
              <a:t>policies</a:t>
            </a:r>
          </a:p>
          <a:p>
            <a:r>
              <a:rPr lang="en-US" dirty="0" smtClean="0"/>
              <a:t>To develop cost-effective </a:t>
            </a:r>
            <a:r>
              <a:rPr lang="en-US" dirty="0"/>
              <a:t>policies in response to mental disorders. </a:t>
            </a:r>
            <a:br>
              <a:rPr lang="en-US" dirty="0"/>
            </a:br>
            <a:endParaRPr lang="en-US" dirty="0"/>
          </a:p>
        </p:txBody>
      </p:sp>
    </p:spTree>
    <p:extLst>
      <p:ext uri="{BB962C8B-B14F-4D97-AF65-F5344CB8AC3E}">
        <p14:creationId xmlns:p14="http://schemas.microsoft.com/office/powerpoint/2010/main" val="1404199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Barry, M. M., Clarke, A. M., Petersen, I., &amp; Jenkins, R. (Eds.). (2019). </a:t>
            </a:r>
            <a:r>
              <a:rPr lang="en-US" i="1" dirty="0"/>
              <a:t>Implementing mental health promotion</a:t>
            </a:r>
            <a:r>
              <a:rPr lang="en-US" dirty="0"/>
              <a:t>. Springer Nature.</a:t>
            </a:r>
          </a:p>
          <a:p>
            <a:r>
              <a:rPr lang="en-US" dirty="0"/>
              <a:t>Chandra, P. S., &amp; Chand, P. (2018). Towards a new era for mental health. </a:t>
            </a:r>
            <a:r>
              <a:rPr lang="en-US" i="1" dirty="0"/>
              <a:t>The Lancet</a:t>
            </a:r>
            <a:r>
              <a:rPr lang="en-US" dirty="0"/>
              <a:t>, </a:t>
            </a:r>
            <a:r>
              <a:rPr lang="en-US" i="1" dirty="0"/>
              <a:t>392</a:t>
            </a:r>
            <a:r>
              <a:rPr lang="en-US" dirty="0"/>
              <a:t>(10157), 1495-1497.</a:t>
            </a:r>
          </a:p>
          <a:p>
            <a:r>
              <a:rPr lang="en-US" dirty="0" err="1"/>
              <a:t>Fusar-Poli</a:t>
            </a:r>
            <a:r>
              <a:rPr lang="en-US" dirty="0"/>
              <a:t>, P., de Pablo, G. S., De </a:t>
            </a:r>
            <a:r>
              <a:rPr lang="en-US" dirty="0" err="1"/>
              <a:t>Micheli</a:t>
            </a:r>
            <a:r>
              <a:rPr lang="en-US" dirty="0"/>
              <a:t>, A., </a:t>
            </a:r>
            <a:r>
              <a:rPr lang="en-US" dirty="0" err="1"/>
              <a:t>Nieman</a:t>
            </a:r>
            <a:r>
              <a:rPr lang="en-US" dirty="0"/>
              <a:t>, D. H., </a:t>
            </a:r>
            <a:r>
              <a:rPr lang="en-US" dirty="0" err="1"/>
              <a:t>Correll</a:t>
            </a:r>
            <a:r>
              <a:rPr lang="en-US" dirty="0"/>
              <a:t>, C. U., </a:t>
            </a:r>
            <a:r>
              <a:rPr lang="en-US" dirty="0" err="1"/>
              <a:t>Kessing</a:t>
            </a:r>
            <a:r>
              <a:rPr lang="en-US" dirty="0"/>
              <a:t>, L. V., ... &amp; van </a:t>
            </a:r>
            <a:r>
              <a:rPr lang="en-US" dirty="0" err="1"/>
              <a:t>Amelsvoort</a:t>
            </a:r>
            <a:r>
              <a:rPr lang="en-US" dirty="0"/>
              <a:t>, T. (2020). What is good mental health? A scoping review. </a:t>
            </a:r>
            <a:r>
              <a:rPr lang="en-US" i="1" dirty="0"/>
              <a:t>European </a:t>
            </a:r>
            <a:r>
              <a:rPr lang="en-US" i="1" dirty="0" err="1"/>
              <a:t>Neuropsychopharmacology</a:t>
            </a:r>
            <a:r>
              <a:rPr lang="en-US" dirty="0"/>
              <a:t>, </a:t>
            </a:r>
            <a:r>
              <a:rPr lang="en-US" i="1" dirty="0"/>
              <a:t>31</a:t>
            </a:r>
            <a:r>
              <a:rPr lang="en-US" dirty="0"/>
              <a:t>, 33-46.</a:t>
            </a:r>
          </a:p>
          <a:p>
            <a:r>
              <a:rPr lang="en-US" dirty="0" err="1"/>
              <a:t>Kleinman</a:t>
            </a:r>
            <a:r>
              <a:rPr lang="en-US" dirty="0"/>
              <a:t>, A., </a:t>
            </a:r>
            <a:r>
              <a:rPr lang="en-US" dirty="0" err="1"/>
              <a:t>Estrin</a:t>
            </a:r>
            <a:r>
              <a:rPr lang="en-US" dirty="0"/>
              <a:t>, G. L., </a:t>
            </a:r>
            <a:r>
              <a:rPr lang="en-US" dirty="0" err="1"/>
              <a:t>Usmani</a:t>
            </a:r>
            <a:r>
              <a:rPr lang="en-US" dirty="0"/>
              <a:t>, S., Chisholm, D., Marquez, P. V., Evans, T. G., &amp; </a:t>
            </a:r>
            <a:r>
              <a:rPr lang="en-US" dirty="0" err="1"/>
              <a:t>Saxena</a:t>
            </a:r>
            <a:r>
              <a:rPr lang="en-US" dirty="0"/>
              <a:t>, S. (2016). Time for mental health to come out of the shadows. </a:t>
            </a:r>
            <a:r>
              <a:rPr lang="en-US" i="1" dirty="0"/>
              <a:t>The Lancet</a:t>
            </a:r>
            <a:r>
              <a:rPr lang="en-US" dirty="0"/>
              <a:t>, </a:t>
            </a:r>
            <a:r>
              <a:rPr lang="en-US" i="1" dirty="0"/>
              <a:t>387</a:t>
            </a:r>
            <a:r>
              <a:rPr lang="en-US" dirty="0"/>
              <a:t>(10035), 2274.</a:t>
            </a:r>
          </a:p>
          <a:p>
            <a:endParaRPr lang="en-US" dirty="0"/>
          </a:p>
        </p:txBody>
      </p:sp>
    </p:spTree>
    <p:extLst>
      <p:ext uri="{BB962C8B-B14F-4D97-AF65-F5344CB8AC3E}">
        <p14:creationId xmlns:p14="http://schemas.microsoft.com/office/powerpoint/2010/main" val="2273061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TotalTime>
  <Words>989</Words>
  <Application>Microsoft Office PowerPoint</Application>
  <PresentationFormat>On-screen Show (4:3)</PresentationFormat>
  <Paragraphs>71</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Wingdings</vt:lpstr>
      <vt:lpstr>Wingdings 3</vt:lpstr>
      <vt:lpstr>Ion</vt:lpstr>
      <vt:lpstr>Mental Health </vt:lpstr>
      <vt:lpstr>Definition/Description </vt:lpstr>
      <vt:lpstr>Causes of Mental Health </vt:lpstr>
      <vt:lpstr>Mental Health Promotion and Protection </vt:lpstr>
      <vt:lpstr>Management of Mental Disorder </vt:lpstr>
      <vt:lpstr>Applications </vt:lpstr>
      <vt:lpstr>Reflection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dc:title>
  <dc:creator>Victor Chuchu</dc:creator>
  <cp:lastModifiedBy>Victor Chuchu</cp:lastModifiedBy>
  <cp:revision>39</cp:revision>
  <dcterms:created xsi:type="dcterms:W3CDTF">2021-05-07T18:07:07Z</dcterms:created>
  <dcterms:modified xsi:type="dcterms:W3CDTF">2021-05-07T18:56:26Z</dcterms:modified>
</cp:coreProperties>
</file>