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sldIdLst>
    <p:sldId id="256" r:id="rId2"/>
    <p:sldId id="257" r:id="rId3"/>
    <p:sldId id="258" r:id="rId4"/>
    <p:sldId id="266" r:id="rId5"/>
    <p:sldId id="259" r:id="rId6"/>
    <p:sldId id="260" r:id="rId7"/>
    <p:sldId id="265" r:id="rId8"/>
    <p:sldId id="261" r:id="rId9"/>
    <p:sldId id="274" r:id="rId10"/>
    <p:sldId id="262" r:id="rId11"/>
    <p:sldId id="273" r:id="rId12"/>
    <p:sldId id="268" r:id="rId13"/>
    <p:sldId id="267" r:id="rId14"/>
    <p:sldId id="263" r:id="rId15"/>
    <p:sldId id="264" r:id="rId16"/>
    <p:sldId id="269" r:id="rId17"/>
    <p:sldId id="270" r:id="rId18"/>
    <p:sldId id="271" r:id="rId19"/>
    <p:sldId id="272"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9D0647-F7C6-4819-959F-7BC8E66D8981}" type="datetimeFigureOut">
              <a:rPr lang="en-US" smtClean="0"/>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748962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9D0647-F7C6-4819-959F-7BC8E66D8981}" type="datetimeFigureOut">
              <a:rPr lang="en-US" smtClean="0"/>
              <a:t>5/7/2021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3674766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9D0647-F7C6-4819-959F-7BC8E66D8981}" type="datetimeFigureOut">
              <a:rPr lang="en-US" smtClean="0"/>
              <a:t>5/7/2021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38315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9D0647-F7C6-4819-959F-7BC8E66D8981}" type="datetimeFigureOut">
              <a:rPr lang="en-US" smtClean="0"/>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358847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59D0647-F7C6-4819-959F-7BC8E66D8981}" type="datetimeFigureOut">
              <a:rPr lang="en-US" smtClean="0"/>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2656666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59D0647-F7C6-4819-959F-7BC8E66D8981}" type="datetimeFigureOut">
              <a:rPr lang="en-US" smtClean="0"/>
              <a:t>5/7/2021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228185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A59D0647-F7C6-4819-959F-7BC8E66D8981}" type="datetimeFigureOut">
              <a:rPr lang="en-US" smtClean="0"/>
              <a:t>5/7/2021</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2170891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A59D0647-F7C6-4819-959F-7BC8E66D8981}" type="datetimeFigureOut">
              <a:rPr lang="en-US" smtClean="0"/>
              <a:t>5/7/2021</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1592579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59D0647-F7C6-4819-959F-7BC8E66D8981}" type="datetimeFigureOut">
              <a:rPr lang="en-US" smtClean="0"/>
              <a:t>5/7/2021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1631284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A59D0647-F7C6-4819-959F-7BC8E66D8981}" type="datetimeFigureOut">
              <a:rPr lang="en-US" smtClean="0"/>
              <a:t>5/7/2021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1958392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A59D0647-F7C6-4819-959F-7BC8E66D8981}" type="datetimeFigureOut">
              <a:rPr lang="en-US" smtClean="0"/>
              <a:t>5/7/2021</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6D3F85E2-8ECF-4AD1-8B52-AC2EA7DC69FF}" type="slidenum">
              <a:rPr lang="en-US" smtClean="0"/>
              <a:t>‹#›</a:t>
            </a:fld>
            <a:endParaRPr lang="en-US"/>
          </a:p>
        </p:txBody>
      </p:sp>
    </p:spTree>
    <p:extLst>
      <p:ext uri="{BB962C8B-B14F-4D97-AF65-F5344CB8AC3E}">
        <p14:creationId xmlns:p14="http://schemas.microsoft.com/office/powerpoint/2010/main" val="402437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A59D0647-F7C6-4819-959F-7BC8E66D8981}" type="datetimeFigureOut">
              <a:rPr lang="en-US" smtClean="0"/>
              <a:t>5/7/2021</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6D3F85E2-8ECF-4AD1-8B52-AC2EA7DC69FF}" type="slidenum">
              <a:rPr lang="en-US" smtClean="0"/>
              <a:t>‹#›</a:t>
            </a:fld>
            <a:endParaRPr lang="en-US"/>
          </a:p>
        </p:txBody>
      </p:sp>
    </p:spTree>
    <p:extLst>
      <p:ext uri="{BB962C8B-B14F-4D97-AF65-F5344CB8AC3E}">
        <p14:creationId xmlns:p14="http://schemas.microsoft.com/office/powerpoint/2010/main" val="191917358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history.com/topics/landmarks/woolworth-build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google.com/search?sxsrf=ALeKk02OoZPS0LN08abYLUvWdSGAB6x55A:1620380494911&amp;q=Cass+Gilbert&amp;stick=H4sIAAAAAAAAAONgVuLQz9U3SIkvL3rEaMwt8PLHPWEprUlrTl5jVOHiCs7IL3fNK8ksqRQS42KDsnikuLjgmngWsfI4JxYXK7hn5iSlFpUAACh23f5RAAA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inally, Go Inside the Woolworth Building's Splendid Model Unit - Curbed N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ctrTitle"/>
          </p:nvPr>
        </p:nvSpPr>
        <p:spPr>
          <a:xfrm>
            <a:off x="183155" y="1618488"/>
            <a:ext cx="5497207" cy="1810512"/>
          </a:xfrm>
          <a:solidFill>
            <a:schemeClr val="tx1"/>
          </a:solidFill>
        </p:spPr>
        <p:txBody>
          <a:bodyPr/>
          <a:lstStyle/>
          <a:p>
            <a:r>
              <a:rPr lang="en-US" b="1" dirty="0" smtClean="0">
                <a:latin typeface="Times New Roman" panose="02020603050405020304" pitchFamily="18" charset="0"/>
                <a:cs typeface="Times New Roman" panose="02020603050405020304" pitchFamily="18" charset="0"/>
              </a:rPr>
              <a:t>WOOLWORTH BUILDING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3086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1123837"/>
            <a:ext cx="3086026" cy="4601183"/>
          </a:xfrm>
        </p:spPr>
        <p:txBody>
          <a:bodyPr>
            <a:normAutofit/>
          </a:bodyPr>
          <a:lstStyle/>
          <a:p>
            <a:r>
              <a:rPr lang="en-US" b="1" dirty="0" smtClean="0"/>
              <a:t>WOOLWORTH BUILDING TYPE</a:t>
            </a:r>
            <a:endParaRPr lang="en-US" b="1" dirty="0"/>
          </a:p>
        </p:txBody>
      </p:sp>
      <p:sp>
        <p:nvSpPr>
          <p:cNvPr id="3" name="Content Placeholder 2"/>
          <p:cNvSpPr>
            <a:spLocks noGrp="1"/>
          </p:cNvSpPr>
          <p:nvPr>
            <p:ph idx="1"/>
          </p:nvPr>
        </p:nvSpPr>
        <p:spPr/>
        <p:txBody>
          <a:bodyPr/>
          <a:lstStyle/>
          <a:p>
            <a:r>
              <a:rPr lang="en-US" b="1" dirty="0" smtClean="0"/>
              <a:t>neo-Gothic</a:t>
            </a:r>
            <a:endParaRPr lang="en-US" b="1" dirty="0"/>
          </a:p>
          <a:p>
            <a:r>
              <a:rPr lang="en-US" dirty="0"/>
              <a:t>The Woolworth Structure was erected in N</a:t>
            </a:r>
            <a:r>
              <a:rPr lang="en-US" dirty="0" smtClean="0"/>
              <a:t>eo-gothic </a:t>
            </a:r>
            <a:r>
              <a:rPr lang="en-US" dirty="0"/>
              <a:t>architecture by Cass Gilbert. In a 1916 pamphlet Reverend S. Parkes Cadman referred to the building as the European gothic cathedral.</a:t>
            </a:r>
            <a:endParaRPr lang="en-US" dirty="0"/>
          </a:p>
        </p:txBody>
      </p:sp>
    </p:spTree>
    <p:extLst>
      <p:ext uri="{BB962C8B-B14F-4D97-AF65-F5344CB8AC3E}">
        <p14:creationId xmlns:p14="http://schemas.microsoft.com/office/powerpoint/2010/main" val="3998454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“CATHEDRAL OF COMMERCE”</a:t>
            </a:r>
            <a:endParaRPr lang="en-US" dirty="0"/>
          </a:p>
        </p:txBody>
      </p:sp>
      <p:sp>
        <p:nvSpPr>
          <p:cNvPr id="3" name="Content Placeholder 2"/>
          <p:cNvSpPr>
            <a:spLocks noGrp="1"/>
          </p:cNvSpPr>
          <p:nvPr>
            <p:ph idx="1"/>
          </p:nvPr>
        </p:nvSpPr>
        <p:spPr/>
        <p:txBody>
          <a:bodyPr/>
          <a:lstStyle/>
          <a:p>
            <a:r>
              <a:rPr lang="en-US" dirty="0"/>
              <a:t>The neo-gothic style is similar to the cathedral. This church was called the Cathedral of Commerce. It was the office of several significant companies, including Woolworth</a:t>
            </a:r>
            <a:r>
              <a:rPr lang="en-US" dirty="0" smtClean="0"/>
              <a:t>.</a:t>
            </a:r>
          </a:p>
          <a:p>
            <a:r>
              <a:rPr lang="en-US" dirty="0" smtClean="0"/>
              <a:t>While </a:t>
            </a:r>
            <a:r>
              <a:rPr lang="en-US" dirty="0"/>
              <a:t>Dr. Cadman wrote the Woolworth Building's name, named the Commercial Cathedral, the first recorded instance occurred on 27 April 1913 in The New York </a:t>
            </a:r>
            <a:r>
              <a:rPr lang="en-US" dirty="0" smtClean="0"/>
              <a:t>Times. </a:t>
            </a:r>
            <a:r>
              <a:rPr lang="en-US" dirty="0"/>
              <a:t>(</a:t>
            </a:r>
            <a:r>
              <a:rPr lang="en-US" i="1" dirty="0"/>
              <a:t>Leslie, 2010</a:t>
            </a:r>
            <a:r>
              <a:rPr lang="en-US" i="1" dirty="0" smtClean="0"/>
              <a:t>)</a:t>
            </a:r>
            <a:endParaRPr lang="en-US" dirty="0"/>
          </a:p>
        </p:txBody>
      </p:sp>
    </p:spTree>
    <p:extLst>
      <p:ext uri="{BB962C8B-B14F-4D97-AF65-F5344CB8AC3E}">
        <p14:creationId xmlns:p14="http://schemas.microsoft.com/office/powerpoint/2010/main" val="4175380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MUTLIPLE VIEWS</a:t>
            </a:r>
            <a:endParaRPr lang="en-US" b="1" dirty="0"/>
          </a:p>
        </p:txBody>
      </p:sp>
      <p:pic>
        <p:nvPicPr>
          <p:cNvPr id="4" name="Content Placeholder 3"/>
          <p:cNvPicPr>
            <a:picLocks noGrp="1" noChangeAspect="1"/>
          </p:cNvPicPr>
          <p:nvPr>
            <p:ph idx="1"/>
          </p:nvPr>
        </p:nvPicPr>
        <p:blipFill>
          <a:blip r:embed="rId2"/>
          <a:stretch>
            <a:fillRect/>
          </a:stretch>
        </p:blipFill>
        <p:spPr>
          <a:xfrm>
            <a:off x="3546764" y="1676400"/>
            <a:ext cx="8201892" cy="3879272"/>
          </a:xfrm>
          <a:prstGeom prst="rect">
            <a:avLst/>
          </a:prstGeom>
        </p:spPr>
      </p:pic>
    </p:spTree>
    <p:extLst>
      <p:ext uri="{BB962C8B-B14F-4D97-AF65-F5344CB8AC3E}">
        <p14:creationId xmlns:p14="http://schemas.microsoft.com/office/powerpoint/2010/main" val="1460926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AWARDS</a:t>
            </a:r>
            <a:endParaRPr lang="en-US" b="1" dirty="0"/>
          </a:p>
        </p:txBody>
      </p:sp>
      <p:sp>
        <p:nvSpPr>
          <p:cNvPr id="3" name="Content Placeholder 2"/>
          <p:cNvSpPr>
            <a:spLocks noGrp="1"/>
          </p:cNvSpPr>
          <p:nvPr>
            <p:ph idx="1"/>
          </p:nvPr>
        </p:nvSpPr>
        <p:spPr/>
        <p:txBody>
          <a:bodyPr/>
          <a:lstStyle/>
          <a:p>
            <a:r>
              <a:rPr lang="en-US" b="1" dirty="0"/>
              <a:t>CTBUH Awards &amp; </a:t>
            </a:r>
            <a:r>
              <a:rPr lang="en-US" b="1" dirty="0" smtClean="0"/>
              <a:t>Honors</a:t>
            </a:r>
          </a:p>
          <a:p>
            <a:r>
              <a:rPr lang="en-US" b="1" dirty="0" smtClean="0"/>
              <a:t>The </a:t>
            </a:r>
            <a:r>
              <a:rPr lang="en-US" b="1" dirty="0"/>
              <a:t>2021 CTBUH Award for Renovations Award </a:t>
            </a:r>
            <a:endParaRPr lang="en-US" dirty="0"/>
          </a:p>
        </p:txBody>
      </p:sp>
    </p:spTree>
    <p:extLst>
      <p:ext uri="{BB962C8B-B14F-4D97-AF65-F5344CB8AC3E}">
        <p14:creationId xmlns:p14="http://schemas.microsoft.com/office/powerpoint/2010/main" val="426587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STRUCTURAL SYSTEM</a:t>
            </a:r>
            <a:endParaRPr lang="en-US" dirty="0"/>
          </a:p>
        </p:txBody>
      </p:sp>
      <p:sp>
        <p:nvSpPr>
          <p:cNvPr id="3" name="Content Placeholder 2"/>
          <p:cNvSpPr>
            <a:spLocks noGrp="1"/>
          </p:cNvSpPr>
          <p:nvPr>
            <p:ph idx="1"/>
          </p:nvPr>
        </p:nvSpPr>
        <p:spPr/>
        <p:txBody>
          <a:bodyPr/>
          <a:lstStyle/>
          <a:p>
            <a:r>
              <a:rPr lang="en-US" dirty="0"/>
              <a:t> building design and built: 792 feet tall, 60 </a:t>
            </a:r>
            <a:r>
              <a:rPr lang="en-US" dirty="0" smtClean="0"/>
              <a:t>story </a:t>
            </a:r>
            <a:r>
              <a:rPr lang="en-US" dirty="0"/>
              <a:t>space, 206 million pounds, 15 hectares of floor space, 3000 external walls, 24 000 metric </a:t>
            </a:r>
            <a:r>
              <a:rPr lang="en-US" dirty="0" err="1"/>
              <a:t>tonnes</a:t>
            </a:r>
            <a:r>
              <a:rPr lang="en-US" dirty="0"/>
              <a:t> of steel and 17 million bricks</a:t>
            </a:r>
            <a:r>
              <a:rPr lang="en-US" dirty="0" smtClean="0"/>
              <a:t>.</a:t>
            </a:r>
          </a:p>
          <a:p>
            <a:r>
              <a:rPr lang="en-US" dirty="0" smtClean="0"/>
              <a:t>In </a:t>
            </a:r>
            <a:r>
              <a:rPr lang="en-US" dirty="0"/>
              <a:t>the ornate </a:t>
            </a:r>
            <a:r>
              <a:rPr lang="en-US" dirty="0" err="1"/>
              <a:t>Neogothic</a:t>
            </a:r>
            <a:r>
              <a:rPr lang="en-US" dirty="0"/>
              <a:t> enclosure there are many innovations: a higher office/lift ratio than a previous skyscraper, new air-coil protection system at the base of each shaft and unmatched materials. There are several new features.</a:t>
            </a:r>
            <a:r>
              <a:rPr lang="en-US" dirty="0"/>
              <a:t> </a:t>
            </a:r>
            <a:r>
              <a:rPr lang="en-US" dirty="0" smtClean="0"/>
              <a:t>(</a:t>
            </a:r>
            <a:r>
              <a:rPr lang="en-US" i="1" dirty="0" err="1"/>
              <a:t>Steficek</a:t>
            </a:r>
            <a:r>
              <a:rPr lang="en-US" i="1" dirty="0"/>
              <a:t> et al., 2015)</a:t>
            </a:r>
            <a:endParaRPr lang="en-US" dirty="0"/>
          </a:p>
          <a:p>
            <a:endParaRPr lang="en-US" dirty="0"/>
          </a:p>
        </p:txBody>
      </p:sp>
    </p:spTree>
    <p:extLst>
      <p:ext uri="{BB962C8B-B14F-4D97-AF65-F5344CB8AC3E}">
        <p14:creationId xmlns:p14="http://schemas.microsoft.com/office/powerpoint/2010/main" val="224895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6"/>
            <a:ext cx="3616349" cy="4601183"/>
          </a:xfrm>
        </p:spPr>
        <p:txBody>
          <a:bodyPr>
            <a:normAutofit/>
          </a:bodyPr>
          <a:lstStyle/>
          <a:p>
            <a:r>
              <a:rPr lang="en-US" b="1" dirty="0" smtClean="0"/>
              <a:t>AMERICAN ARCHITECTURAL MASTERPIECE OF THE TWENTIETH CENTURY</a:t>
            </a:r>
            <a:endParaRPr lang="en-US" b="1" dirty="0"/>
          </a:p>
        </p:txBody>
      </p:sp>
      <p:sp>
        <p:nvSpPr>
          <p:cNvPr id="3" name="Content Placeholder 2"/>
          <p:cNvSpPr>
            <a:spLocks noGrp="1"/>
          </p:cNvSpPr>
          <p:nvPr>
            <p:ph idx="1"/>
          </p:nvPr>
        </p:nvSpPr>
        <p:spPr/>
        <p:txBody>
          <a:bodyPr>
            <a:normAutofit/>
          </a:bodyPr>
          <a:lstStyle/>
          <a:p>
            <a:pPr fontAlgn="base"/>
            <a:r>
              <a:rPr lang="en-US" dirty="0"/>
              <a:t>Today, the rule of </a:t>
            </a:r>
            <a:r>
              <a:rPr lang="en-US" dirty="0" smtClean="0"/>
              <a:t>zoning </a:t>
            </a:r>
            <a:r>
              <a:rPr lang="en-US" dirty="0"/>
              <a:t>a skyscraper society developed in the 1930s that regulated building enclosures and prototypes was not seen as a means of generating benefit or as a representation of enterprise power</a:t>
            </a:r>
            <a:r>
              <a:rPr lang="en-US" dirty="0" smtClean="0"/>
              <a:t>.</a:t>
            </a:r>
          </a:p>
          <a:p>
            <a:pPr fontAlgn="base"/>
            <a:r>
              <a:rPr lang="en-US" dirty="0" smtClean="0"/>
              <a:t>The </a:t>
            </a:r>
            <a:r>
              <a:rPr lang="en-US" dirty="0"/>
              <a:t>New York Society called it "American Architectural Marvel of the </a:t>
            </a:r>
            <a:r>
              <a:rPr lang="en-US" dirty="0" err="1"/>
              <a:t>XXth</a:t>
            </a:r>
            <a:r>
              <a:rPr lang="en-US" dirty="0"/>
              <a:t> Century" and compared it to the world's greatest wonders of architecture. It was positive</a:t>
            </a:r>
            <a:r>
              <a:rPr lang="en-US" dirty="0" smtClean="0"/>
              <a:t>. </a:t>
            </a:r>
            <a:r>
              <a:rPr lang="en-US" dirty="0"/>
              <a:t>(</a:t>
            </a:r>
            <a:r>
              <a:rPr lang="en-US" i="1" dirty="0"/>
              <a:t>Leslie, 2010</a:t>
            </a:r>
            <a:r>
              <a:rPr lang="en-US" i="1" dirty="0" smtClean="0"/>
              <a:t>)</a:t>
            </a:r>
            <a:endParaRPr lang="en-US" dirty="0"/>
          </a:p>
        </p:txBody>
      </p:sp>
    </p:spTree>
    <p:extLst>
      <p:ext uri="{BB962C8B-B14F-4D97-AF65-F5344CB8AC3E}">
        <p14:creationId xmlns:p14="http://schemas.microsoft.com/office/powerpoint/2010/main" val="3523545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LOBBY VIEW</a:t>
            </a:r>
            <a:endParaRPr lang="en-US" b="1" dirty="0"/>
          </a:p>
        </p:txBody>
      </p:sp>
      <p:pic>
        <p:nvPicPr>
          <p:cNvPr id="4" name="Content Placeholder 3"/>
          <p:cNvPicPr>
            <a:picLocks noGrp="1" noChangeAspect="1"/>
          </p:cNvPicPr>
          <p:nvPr>
            <p:ph idx="1"/>
          </p:nvPr>
        </p:nvPicPr>
        <p:blipFill>
          <a:blip r:embed="rId2"/>
          <a:stretch>
            <a:fillRect/>
          </a:stretch>
        </p:blipFill>
        <p:spPr>
          <a:xfrm>
            <a:off x="3868738" y="1018536"/>
            <a:ext cx="7315200" cy="4811402"/>
          </a:xfrm>
          <a:prstGeom prst="rect">
            <a:avLst/>
          </a:prstGeom>
        </p:spPr>
      </p:pic>
    </p:spTree>
    <p:extLst>
      <p:ext uri="{BB962C8B-B14F-4D97-AF65-F5344CB8AC3E}">
        <p14:creationId xmlns:p14="http://schemas.microsoft.com/office/powerpoint/2010/main" val="210939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 Classics: Woolworth Building / Cass Gilbert,Grillage plan. Image © Drawings published in American Architect, 10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262562" y="328871"/>
            <a:ext cx="4929438" cy="63605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525"/>
            <a:ext cx="5049982" cy="6549912"/>
          </a:xfrm>
          <a:prstGeom prst="rect">
            <a:avLst/>
          </a:prstGeom>
        </p:spPr>
      </p:pic>
    </p:spTree>
    <p:extLst>
      <p:ext uri="{BB962C8B-B14F-4D97-AF65-F5344CB8AC3E}">
        <p14:creationId xmlns:p14="http://schemas.microsoft.com/office/powerpoint/2010/main" val="187369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FUTURE</a:t>
            </a:r>
            <a:endParaRPr lang="en-US" b="1" dirty="0"/>
          </a:p>
        </p:txBody>
      </p:sp>
      <p:sp>
        <p:nvSpPr>
          <p:cNvPr id="5" name="Content Placeholder 4"/>
          <p:cNvSpPr>
            <a:spLocks noGrp="1"/>
          </p:cNvSpPr>
          <p:nvPr>
            <p:ph idx="1"/>
          </p:nvPr>
        </p:nvSpPr>
        <p:spPr/>
        <p:txBody>
          <a:bodyPr/>
          <a:lstStyle/>
          <a:p>
            <a:r>
              <a:rPr lang="en-US" dirty="0"/>
              <a:t>The appearance of a New York </a:t>
            </a:r>
            <a:r>
              <a:rPr lang="en-US" dirty="0" smtClean="0"/>
              <a:t>skyscraper </a:t>
            </a:r>
            <a:r>
              <a:rPr lang="en-US" dirty="0"/>
              <a:t>is quickly going to change under a 1916 zoning amendment</a:t>
            </a:r>
            <a:r>
              <a:rPr lang="en-US" dirty="0" smtClean="0"/>
              <a:t>.</a:t>
            </a:r>
          </a:p>
          <a:p>
            <a:r>
              <a:rPr lang="en-US" dirty="0" smtClean="0"/>
              <a:t>The </a:t>
            </a:r>
            <a:r>
              <a:rPr lang="en-US" dirty="0"/>
              <a:t>rule used the "footprint" for a house to make sure sunlight and </a:t>
            </a:r>
            <a:r>
              <a:rPr lang="en-US" dirty="0" err="1"/>
              <a:t>brisks</a:t>
            </a:r>
            <a:r>
              <a:rPr lang="en-US" dirty="0"/>
              <a:t> reached down the narrow streets</a:t>
            </a:r>
            <a:r>
              <a:rPr lang="en-US" dirty="0" smtClean="0"/>
              <a:t>.</a:t>
            </a:r>
          </a:p>
          <a:p>
            <a:r>
              <a:rPr lang="en-US" dirty="0" smtClean="0"/>
              <a:t>The </a:t>
            </a:r>
            <a:r>
              <a:rPr lang="en-US" dirty="0"/>
              <a:t>"Rule of the Setback of 1916" brought the Chrysler Building in 1930 and the RCA building of the Rockefeller Center in 1933 to be massaged and simplified. For firms commissioning them, </a:t>
            </a:r>
            <a:r>
              <a:rPr lang="en-US" dirty="0" smtClean="0"/>
              <a:t>Skyscrapers </a:t>
            </a:r>
            <a:r>
              <a:rPr lang="en-US" dirty="0"/>
              <a:t>prove an important symbol, as with Woolworth</a:t>
            </a:r>
            <a:r>
              <a:rPr lang="en-US" dirty="0" smtClean="0"/>
              <a:t>.</a:t>
            </a:r>
            <a:r>
              <a:rPr lang="en-US" dirty="0"/>
              <a:t> (</a:t>
            </a:r>
            <a:r>
              <a:rPr lang="en-US" i="1" dirty="0" err="1"/>
              <a:t>Steficek</a:t>
            </a:r>
            <a:r>
              <a:rPr lang="en-US" i="1" dirty="0"/>
              <a:t> et al., 2015)</a:t>
            </a:r>
            <a:endParaRPr lang="en-US" dirty="0"/>
          </a:p>
        </p:txBody>
      </p:sp>
    </p:spTree>
    <p:extLst>
      <p:ext uri="{BB962C8B-B14F-4D97-AF65-F5344CB8AC3E}">
        <p14:creationId xmlns:p14="http://schemas.microsoft.com/office/powerpoint/2010/main" val="1513168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the Woolworth Building used </a:t>
            </a:r>
            <a:r>
              <a:rPr lang="en-US" b="1" dirty="0" smtClean="0"/>
              <a:t>for?</a:t>
            </a:r>
            <a:endParaRPr lang="en-US" b="1" dirty="0"/>
          </a:p>
        </p:txBody>
      </p:sp>
      <p:sp>
        <p:nvSpPr>
          <p:cNvPr id="3" name="Content Placeholder 2"/>
          <p:cNvSpPr>
            <a:spLocks noGrp="1"/>
          </p:cNvSpPr>
          <p:nvPr>
            <p:ph idx="1"/>
          </p:nvPr>
        </p:nvSpPr>
        <p:spPr/>
        <p:txBody>
          <a:bodyPr/>
          <a:lstStyle/>
          <a:p>
            <a:r>
              <a:rPr lang="en-US" dirty="0"/>
              <a:t>In addition to the offices in the Woolworth building were a </a:t>
            </a:r>
            <a:endParaRPr lang="en-US" dirty="0" smtClean="0"/>
          </a:p>
          <a:p>
            <a:r>
              <a:rPr lang="en-US" dirty="0" smtClean="0"/>
              <a:t>supermarket </a:t>
            </a:r>
            <a:r>
              <a:rPr lang="en-US" dirty="0"/>
              <a:t>arcade, </a:t>
            </a:r>
            <a:endParaRPr lang="en-US" dirty="0" smtClean="0"/>
          </a:p>
          <a:p>
            <a:r>
              <a:rPr lang="en-US" dirty="0" smtClean="0"/>
              <a:t>gym</a:t>
            </a:r>
            <a:r>
              <a:rPr lang="en-US" dirty="0"/>
              <a:t>, hair salon, </a:t>
            </a:r>
            <a:endParaRPr lang="en-US" dirty="0" smtClean="0"/>
          </a:p>
          <a:p>
            <a:r>
              <a:rPr lang="en-US" dirty="0" smtClean="0"/>
              <a:t>cafe </a:t>
            </a:r>
            <a:r>
              <a:rPr lang="en-US" dirty="0"/>
              <a:t>and social </a:t>
            </a:r>
            <a:r>
              <a:rPr lang="en-US" dirty="0" smtClean="0"/>
              <a:t>club</a:t>
            </a:r>
          </a:p>
          <a:p>
            <a:r>
              <a:rPr lang="en-US" dirty="0" smtClean="0"/>
              <a:t>The </a:t>
            </a:r>
            <a:r>
              <a:rPr lang="en-US" dirty="0"/>
              <a:t>Woolworth Hotel was the tallest building in the world in 1913 and the second biggest just after Eiffel Tower in the nation, with a height of 60 floors and 792 feet</a:t>
            </a:r>
            <a:r>
              <a:rPr lang="en-US" dirty="0" smtClean="0"/>
              <a:t>. </a:t>
            </a:r>
            <a:r>
              <a:rPr lang="en-US" dirty="0"/>
              <a:t>(</a:t>
            </a:r>
            <a:r>
              <a:rPr lang="en-US" i="1" dirty="0"/>
              <a:t>Leslie, 2010</a:t>
            </a:r>
            <a:r>
              <a:rPr lang="en-US" i="1" dirty="0" smtClean="0"/>
              <a:t>)</a:t>
            </a:r>
            <a:endParaRPr lang="en-US" dirty="0"/>
          </a:p>
        </p:txBody>
      </p:sp>
    </p:spTree>
    <p:extLst>
      <p:ext uri="{BB962C8B-B14F-4D97-AF65-F5344CB8AC3E}">
        <p14:creationId xmlns:p14="http://schemas.microsoft.com/office/powerpoint/2010/main" val="3840331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1123837"/>
            <a:ext cx="3113736" cy="4601183"/>
          </a:xfrm>
        </p:spPr>
        <p:txBody>
          <a:bodyPr/>
          <a:lstStyle/>
          <a:p>
            <a:r>
              <a:rPr lang="en-US" b="1" dirty="0" smtClean="0"/>
              <a:t>WOOLWORTH BUILDING</a:t>
            </a:r>
            <a:endParaRPr lang="en-US" b="1" dirty="0"/>
          </a:p>
        </p:txBody>
      </p:sp>
      <p:sp>
        <p:nvSpPr>
          <p:cNvPr id="3" name="Content Placeholder 2"/>
          <p:cNvSpPr>
            <a:spLocks noGrp="1"/>
          </p:cNvSpPr>
          <p:nvPr>
            <p:ph idx="1"/>
          </p:nvPr>
        </p:nvSpPr>
        <p:spPr/>
        <p:txBody>
          <a:bodyPr>
            <a:normAutofit/>
          </a:bodyPr>
          <a:lstStyle/>
          <a:p>
            <a:r>
              <a:rPr lang="en-US" dirty="0"/>
              <a:t>The Woolworth construction was completed in 1913 and today is an iconic shape on a scenery in New York </a:t>
            </a:r>
            <a:r>
              <a:rPr lang="en-US" dirty="0" smtClean="0"/>
              <a:t>City, An </a:t>
            </a:r>
            <a:r>
              <a:rPr lang="en-US" dirty="0"/>
              <a:t>exquisite and innovative early skyscraper</a:t>
            </a:r>
            <a:r>
              <a:rPr lang="en-US" dirty="0" smtClean="0"/>
              <a:t>.</a:t>
            </a:r>
          </a:p>
          <a:p>
            <a:r>
              <a:rPr lang="en-US" dirty="0" smtClean="0"/>
              <a:t>The </a:t>
            </a:r>
            <a:r>
              <a:rPr lang="en-US" dirty="0"/>
              <a:t>future-oriented steel tower is constructed from a historical outside that embodies both the new sense of transition in the era and its refusal to fully disturb the past</a:t>
            </a:r>
            <a:r>
              <a:rPr lang="en-US" dirty="0" smtClean="0"/>
              <a:t>.</a:t>
            </a:r>
          </a:p>
          <a:p>
            <a:r>
              <a:rPr lang="en-US" dirty="0" smtClean="0"/>
              <a:t>The </a:t>
            </a:r>
            <a:r>
              <a:rPr lang="en-US" dirty="0"/>
              <a:t>artist said that Cass Gilbert "can weaving our beauties into the style of our own civilizations," chosen as the architect</a:t>
            </a:r>
            <a:r>
              <a:rPr lang="en-US" dirty="0" smtClean="0"/>
              <a:t>. (</a:t>
            </a:r>
            <a:r>
              <a:rPr lang="en-US" i="1" dirty="0" err="1" smtClean="0"/>
              <a:t>Steficek</a:t>
            </a:r>
            <a:r>
              <a:rPr lang="en-US" i="1" dirty="0"/>
              <a:t> </a:t>
            </a:r>
            <a:r>
              <a:rPr lang="en-US" i="1" dirty="0" smtClean="0"/>
              <a:t>et al., 2015)</a:t>
            </a:r>
            <a:endParaRPr lang="en-US" dirty="0"/>
          </a:p>
        </p:txBody>
      </p:sp>
    </p:spTree>
    <p:extLst>
      <p:ext uri="{BB962C8B-B14F-4D97-AF65-F5344CB8AC3E}">
        <p14:creationId xmlns:p14="http://schemas.microsoft.com/office/powerpoint/2010/main" val="1973283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p:txBody>
          <a:bodyPr/>
          <a:lstStyle/>
          <a:p>
            <a:pPr marL="0" indent="0">
              <a:buNone/>
            </a:pPr>
            <a:r>
              <a:rPr lang="en-US" dirty="0"/>
              <a:t> </a:t>
            </a:r>
          </a:p>
          <a:p>
            <a:r>
              <a:rPr lang="en-US" i="1" dirty="0" err="1"/>
              <a:t>Steficek</a:t>
            </a:r>
            <a:r>
              <a:rPr lang="en-US" i="1" dirty="0"/>
              <a:t>, G. &amp; </a:t>
            </a:r>
            <a:r>
              <a:rPr lang="en-US" i="1" dirty="0" err="1"/>
              <a:t>Vancura</a:t>
            </a:r>
            <a:r>
              <a:rPr lang="en-US" i="1" dirty="0"/>
              <a:t>, Petr. (2015). Reinventing Woolworth: Adaptive Reuse of a Historic Skyscraper. CTBUH Journal. 40-45. </a:t>
            </a:r>
          </a:p>
          <a:p>
            <a:r>
              <a:rPr lang="en-US" i="1" dirty="0"/>
              <a:t>Leslie, Thomas. (2010). The Skyscraper and the City: The Woolworth Building and the Making of Modern New York (review). Technology and Culture. 51. 506-507. 10.1353/tech.0.0467. </a:t>
            </a:r>
          </a:p>
          <a:p>
            <a:r>
              <a:rPr lang="en-US" i="1" dirty="0"/>
              <a:t>View of Woolworth Building and surrounding buildings, New York City</a:t>
            </a:r>
            <a:r>
              <a:rPr lang="en-US" dirty="0"/>
              <a:t>. Photograph. Retrieved from the Library of Congress, &lt;www.loc.gov/item/2001695058/&gt;.</a:t>
            </a:r>
          </a:p>
          <a:p>
            <a:r>
              <a:rPr lang="en-US" dirty="0"/>
              <a:t>History.com Editors. “Woolworth Building.” </a:t>
            </a:r>
            <a:r>
              <a:rPr lang="en-US" i="1" dirty="0"/>
              <a:t>HISTORY</a:t>
            </a:r>
            <a:r>
              <a:rPr lang="en-US" dirty="0"/>
              <a:t>, A&amp;E Television Networks, August 21 2018, </a:t>
            </a:r>
            <a:r>
              <a:rPr lang="en-US" u="sng" dirty="0">
                <a:hlinkClick r:id="rId2"/>
              </a:rPr>
              <a:t>www.history.com/topics/landmarks/woolworth-building</a:t>
            </a:r>
            <a:r>
              <a:rPr lang="en-US" dirty="0"/>
              <a:t>.</a:t>
            </a:r>
          </a:p>
          <a:p>
            <a:r>
              <a:rPr lang="en-US" dirty="0"/>
              <a:t>Cass Gilbert. </a:t>
            </a:r>
            <a:r>
              <a:rPr lang="en-US" i="1" dirty="0"/>
              <a:t>Woolworth Building</a:t>
            </a:r>
            <a:r>
              <a:rPr lang="en-US" dirty="0"/>
              <a:t>. </a:t>
            </a:r>
            <a:r>
              <a:rPr lang="en-US" i="1" dirty="0"/>
              <a:t>JSTOR</a:t>
            </a:r>
            <a:r>
              <a:rPr lang="en-US" dirty="0"/>
              <a:t>, jstor.org/stable/10.2307/community.14643228. Accessed March 30 2021.</a:t>
            </a:r>
          </a:p>
          <a:p>
            <a:endParaRPr lang="en-US" dirty="0"/>
          </a:p>
        </p:txBody>
      </p:sp>
    </p:spTree>
    <p:extLst>
      <p:ext uri="{BB962C8B-B14F-4D97-AF65-F5344CB8AC3E}">
        <p14:creationId xmlns:p14="http://schemas.microsoft.com/office/powerpoint/2010/main" val="84509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DESIGNER </a:t>
            </a:r>
            <a:endParaRPr lang="en-US" b="1" dirty="0"/>
          </a:p>
        </p:txBody>
      </p:sp>
      <p:sp>
        <p:nvSpPr>
          <p:cNvPr id="3" name="Content Placeholder 2"/>
          <p:cNvSpPr>
            <a:spLocks noGrp="1"/>
          </p:cNvSpPr>
          <p:nvPr>
            <p:ph idx="1"/>
          </p:nvPr>
        </p:nvSpPr>
        <p:spPr/>
        <p:txBody>
          <a:bodyPr/>
          <a:lstStyle/>
          <a:p>
            <a:r>
              <a:rPr lang="en-US" u="sng" dirty="0">
                <a:hlinkClick r:id="rId2"/>
              </a:rPr>
              <a:t>Cass Gilbert</a:t>
            </a:r>
            <a:endParaRPr lang="en-US" dirty="0"/>
          </a:p>
          <a:p>
            <a:pPr marL="0" indent="0">
              <a:buNone/>
            </a:pPr>
            <a:r>
              <a:rPr lang="en-US" dirty="0"/>
              <a:t>Woolworth Building is an ancient American skyscraper. Established by the Cass Gilbert designer on Broadway 233 in Manhattan, New York. Around 1913 and 1930 it was the biggest structure in the world and 792 feet tall (241 m)</a:t>
            </a:r>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0142" y="3747536"/>
            <a:ext cx="2992583" cy="2916500"/>
          </a:xfrm>
          <a:prstGeom prst="rect">
            <a:avLst/>
          </a:prstGeom>
        </p:spPr>
      </p:pic>
    </p:spTree>
    <p:extLst>
      <p:ext uri="{BB962C8B-B14F-4D97-AF65-F5344CB8AC3E}">
        <p14:creationId xmlns:p14="http://schemas.microsoft.com/office/powerpoint/2010/main" val="114691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3515518" cy="4601183"/>
          </a:xfrm>
        </p:spPr>
        <p:txBody>
          <a:bodyPr>
            <a:normAutofit/>
          </a:bodyPr>
          <a:lstStyle/>
          <a:p>
            <a:r>
              <a:rPr lang="en-US" b="1" dirty="0" smtClean="0"/>
              <a:t>Woolworth Construction, Around 1912. Flickr Commons Project Image Courtesy</a:t>
            </a:r>
            <a:endParaRPr lang="en-US" b="1" dirty="0"/>
          </a:p>
        </p:txBody>
      </p:sp>
      <p:pic>
        <p:nvPicPr>
          <p:cNvPr id="4" name="Content Placeholder 3"/>
          <p:cNvPicPr>
            <a:picLocks noGrp="1" noChangeAspect="1"/>
          </p:cNvPicPr>
          <p:nvPr>
            <p:ph idx="1"/>
          </p:nvPr>
        </p:nvPicPr>
        <p:blipFill>
          <a:blip r:embed="rId2"/>
          <a:stretch>
            <a:fillRect/>
          </a:stretch>
        </p:blipFill>
        <p:spPr>
          <a:xfrm>
            <a:off x="3643745" y="674445"/>
            <a:ext cx="8548255" cy="5499966"/>
          </a:xfrm>
          <a:prstGeom prst="rect">
            <a:avLst/>
          </a:prstGeom>
        </p:spPr>
      </p:pic>
    </p:spTree>
    <p:extLst>
      <p:ext uri="{BB962C8B-B14F-4D97-AF65-F5344CB8AC3E}">
        <p14:creationId xmlns:p14="http://schemas.microsoft.com/office/powerpoint/2010/main" val="2591027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FACTS</a:t>
            </a:r>
            <a:endParaRPr lang="en-US" b="1" dirty="0"/>
          </a:p>
        </p:txBody>
      </p:sp>
      <p:sp>
        <p:nvSpPr>
          <p:cNvPr id="3" name="Content Placeholder 2"/>
          <p:cNvSpPr>
            <a:spLocks noGrp="1"/>
          </p:cNvSpPr>
          <p:nvPr>
            <p:ph idx="1"/>
          </p:nvPr>
        </p:nvSpPr>
        <p:spPr/>
        <p:txBody>
          <a:bodyPr>
            <a:normAutofit/>
          </a:bodyPr>
          <a:lstStyle/>
          <a:p>
            <a:r>
              <a:rPr lang="en-US" b="1" dirty="0"/>
              <a:t>By </a:t>
            </a:r>
            <a:r>
              <a:rPr lang="en-US" b="1" dirty="0" smtClean="0"/>
              <a:t>location</a:t>
            </a:r>
            <a:endParaRPr lang="en-US" b="1" dirty="0" smtClean="0"/>
          </a:p>
          <a:p>
            <a:r>
              <a:rPr lang="en-US" b="1" dirty="0"/>
              <a:t>625 World's </a:t>
            </a:r>
            <a:r>
              <a:rPr lang="en-US" b="1" dirty="0" smtClean="0"/>
              <a:t>highest</a:t>
            </a:r>
          </a:p>
          <a:p>
            <a:r>
              <a:rPr lang="en-US" b="1" dirty="0" smtClean="0"/>
              <a:t>North </a:t>
            </a:r>
            <a:r>
              <a:rPr lang="en-US" b="1" dirty="0"/>
              <a:t>America's Tallest #</a:t>
            </a:r>
            <a:r>
              <a:rPr lang="en-US" b="1" dirty="0" smtClean="0"/>
              <a:t>89</a:t>
            </a:r>
          </a:p>
          <a:p>
            <a:r>
              <a:rPr lang="en-US" b="1" dirty="0" smtClean="0"/>
              <a:t>#</a:t>
            </a:r>
            <a:r>
              <a:rPr lang="en-US" b="1" dirty="0"/>
              <a:t>78 United States Tallest </a:t>
            </a:r>
            <a:endParaRPr lang="en-US" b="1" dirty="0" smtClean="0"/>
          </a:p>
          <a:p>
            <a:r>
              <a:rPr lang="en-US" b="1" dirty="0" smtClean="0"/>
              <a:t>#34 New </a:t>
            </a:r>
            <a:r>
              <a:rPr lang="en-US" b="1" dirty="0"/>
              <a:t>York City Tallest</a:t>
            </a:r>
            <a:endParaRPr lang="en-US" dirty="0"/>
          </a:p>
        </p:txBody>
      </p:sp>
    </p:spTree>
    <p:extLst>
      <p:ext uri="{BB962C8B-B14F-4D97-AF65-F5344CB8AC3E}">
        <p14:creationId xmlns:p14="http://schemas.microsoft.com/office/powerpoint/2010/main" val="1772772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ABOUT</a:t>
            </a:r>
            <a:endParaRPr lang="en-US" b="1" dirty="0"/>
          </a:p>
        </p:txBody>
      </p:sp>
      <p:sp>
        <p:nvSpPr>
          <p:cNvPr id="3" name="Content Placeholder 2"/>
          <p:cNvSpPr>
            <a:spLocks noGrp="1"/>
          </p:cNvSpPr>
          <p:nvPr>
            <p:ph idx="1"/>
          </p:nvPr>
        </p:nvSpPr>
        <p:spPr/>
        <p:txBody>
          <a:bodyPr/>
          <a:lstStyle/>
          <a:p>
            <a:r>
              <a:rPr lang="en-US" dirty="0"/>
              <a:t>At first, the highest building in his region, which was 45 floors at 625 feet high, was envisaged</a:t>
            </a:r>
            <a:r>
              <a:rPr lang="en-US" dirty="0" smtClean="0"/>
              <a:t>.</a:t>
            </a:r>
          </a:p>
          <a:p>
            <a:r>
              <a:rPr lang="en-US" dirty="0" smtClean="0"/>
              <a:t>At </a:t>
            </a:r>
            <a:r>
              <a:rPr lang="en-US" dirty="0"/>
              <a:t>a height of 792 </a:t>
            </a:r>
            <a:r>
              <a:rPr lang="en-US" dirty="0" err="1"/>
              <a:t>metres</a:t>
            </a:r>
            <a:r>
              <a:rPr lang="en-US" dirty="0"/>
              <a:t>, the finished plan rose to 60 floors and at the time of its construction became the tallest building in the world</a:t>
            </a:r>
            <a:r>
              <a:rPr lang="en-US" dirty="0" smtClean="0"/>
              <a:t>. (</a:t>
            </a:r>
            <a:r>
              <a:rPr lang="en-US" i="1" dirty="0" smtClean="0"/>
              <a:t>Leslie, 2010)</a:t>
            </a:r>
            <a:endParaRPr lang="en-US" dirty="0" smtClean="0"/>
          </a:p>
          <a:p>
            <a:r>
              <a:rPr lang="en-US" dirty="0" smtClean="0"/>
              <a:t>The </a:t>
            </a:r>
            <a:r>
              <a:rPr lang="en-US" dirty="0"/>
              <a:t>Woolworth building is situated on Broadway, lower Manhattan bordering the City Hall, around Park Street and Barclay Road</a:t>
            </a:r>
            <a:r>
              <a:rPr lang="en-US" dirty="0" smtClean="0"/>
              <a:t>. </a:t>
            </a:r>
            <a:r>
              <a:rPr lang="en-US" dirty="0"/>
              <a:t>(</a:t>
            </a:r>
            <a:r>
              <a:rPr lang="en-US" i="1" dirty="0" err="1"/>
              <a:t>Steficek</a:t>
            </a:r>
            <a:r>
              <a:rPr lang="en-US" i="1" dirty="0"/>
              <a:t> et al., 2015)</a:t>
            </a:r>
            <a:endParaRPr lang="en-US" dirty="0"/>
          </a:p>
        </p:txBody>
      </p:sp>
    </p:spTree>
    <p:extLst>
      <p:ext uri="{BB962C8B-B14F-4D97-AF65-F5344CB8AC3E}">
        <p14:creationId xmlns:p14="http://schemas.microsoft.com/office/powerpoint/2010/main" val="2674171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OVERVIEW</a:t>
            </a:r>
            <a:endParaRPr lang="en-US" b="1" dirty="0"/>
          </a:p>
        </p:txBody>
      </p:sp>
      <p:pic>
        <p:nvPicPr>
          <p:cNvPr id="4" name="Content Placeholder 3"/>
          <p:cNvPicPr>
            <a:picLocks noGrp="1"/>
          </p:cNvPicPr>
          <p:nvPr>
            <p:ph idx="1"/>
          </p:nvPr>
        </p:nvPicPr>
        <p:blipFill rotWithShape="1">
          <a:blip r:embed="rId2"/>
          <a:srcRect l="4774" r="1761"/>
          <a:stretch/>
        </p:blipFill>
        <p:spPr>
          <a:xfrm>
            <a:off x="4308764" y="678873"/>
            <a:ext cx="5694218" cy="4940877"/>
          </a:xfrm>
          <a:prstGeom prst="rect">
            <a:avLst/>
          </a:prstGeom>
        </p:spPr>
      </p:pic>
    </p:spTree>
    <p:extLst>
      <p:ext uri="{BB962C8B-B14F-4D97-AF65-F5344CB8AC3E}">
        <p14:creationId xmlns:p14="http://schemas.microsoft.com/office/powerpoint/2010/main" val="1494090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36"/>
            <a:ext cx="3515517" cy="4601183"/>
          </a:xfrm>
        </p:spPr>
        <p:txBody>
          <a:bodyPr>
            <a:normAutofit/>
          </a:bodyPr>
          <a:lstStyle/>
          <a:p>
            <a:r>
              <a:rPr lang="en-US" dirty="0" smtClean="0"/>
              <a:t/>
            </a:r>
            <a:br>
              <a:rPr lang="en-US" dirty="0" smtClean="0"/>
            </a:br>
            <a:r>
              <a:rPr lang="en-US" b="1" dirty="0" smtClean="0"/>
              <a:t>WOOLWORTH BUILDING MATERIALS OF CONSTRUCTION</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a:t> </a:t>
            </a:r>
            <a:r>
              <a:rPr lang="en-US" dirty="0"/>
              <a:t>Capitalized and crafted by designer Cass Gilbert and five-and-a-half millionaire Frank W. Woolworth, the building received universal praise for its pioneering construction, its beautiful skylight</a:t>
            </a:r>
            <a:r>
              <a:rPr lang="en-US" dirty="0" smtClean="0"/>
              <a:t>.</a:t>
            </a:r>
            <a:r>
              <a:rPr lang="en-US" dirty="0"/>
              <a:t> (</a:t>
            </a:r>
            <a:r>
              <a:rPr lang="en-US" i="1" dirty="0"/>
              <a:t>Leslie, 2010</a:t>
            </a:r>
            <a:r>
              <a:rPr lang="en-US" i="1" dirty="0" smtClean="0"/>
              <a:t>)</a:t>
            </a:r>
            <a:endParaRPr lang="en-US" dirty="0" smtClean="0"/>
          </a:p>
          <a:p>
            <a:r>
              <a:rPr lang="en-US" b="1" dirty="0"/>
              <a:t>M</a:t>
            </a:r>
            <a:r>
              <a:rPr lang="en-US" b="1" dirty="0" smtClean="0"/>
              <a:t>aterial</a:t>
            </a:r>
          </a:p>
          <a:p>
            <a:r>
              <a:rPr lang="en-US" dirty="0" smtClean="0"/>
              <a:t>Stoneware </a:t>
            </a:r>
            <a:r>
              <a:rPr lang="en-US" dirty="0"/>
              <a:t>porcelain. Slabs - instinct. </a:t>
            </a:r>
            <a:r>
              <a:rPr lang="en-US" dirty="0" err="1"/>
              <a:t>Apavisa</a:t>
            </a:r>
            <a:r>
              <a:rPr lang="en-US" dirty="0" smtClean="0"/>
              <a:t>.</a:t>
            </a:r>
          </a:p>
          <a:p>
            <a:r>
              <a:rPr lang="en-US" dirty="0" smtClean="0"/>
              <a:t>Stoneware </a:t>
            </a:r>
            <a:r>
              <a:rPr lang="en-US" dirty="0"/>
              <a:t>porcelain. </a:t>
            </a:r>
            <a:r>
              <a:rPr lang="en-US" dirty="0" err="1"/>
              <a:t>Grespania</a:t>
            </a:r>
            <a:r>
              <a:rPr lang="en-US" dirty="0"/>
              <a:t>. - </a:t>
            </a:r>
            <a:r>
              <a:rPr lang="en-US" dirty="0" err="1"/>
              <a:t>Grespania</a:t>
            </a:r>
            <a:r>
              <a:rPr lang="en-US" dirty="0"/>
              <a:t>. Wall tiles – Loire</a:t>
            </a:r>
            <a:r>
              <a:rPr lang="en-US" dirty="0" smtClean="0"/>
              <a:t>.</a:t>
            </a:r>
          </a:p>
          <a:p>
            <a:r>
              <a:rPr lang="en-US" dirty="0" smtClean="0"/>
              <a:t> </a:t>
            </a:r>
            <a:r>
              <a:rPr lang="en-US" dirty="0"/>
              <a:t>Wall </a:t>
            </a:r>
            <a:r>
              <a:rPr lang="en-US" dirty="0" err="1"/>
              <a:t>tiles.Pierre</a:t>
            </a:r>
            <a:r>
              <a:rPr lang="en-US" dirty="0"/>
              <a:t>. </a:t>
            </a:r>
            <a:r>
              <a:rPr lang="en-US" dirty="0" err="1"/>
              <a:t>Silestone</a:t>
            </a:r>
            <a:r>
              <a:rPr lang="en-US" dirty="0"/>
              <a:t>® Stone Series - Surfaces. </a:t>
            </a:r>
            <a:r>
              <a:rPr lang="en-US" dirty="0" err="1"/>
              <a:t>Cosentino</a:t>
            </a:r>
            <a:r>
              <a:rPr lang="en-US" dirty="0"/>
              <a:t>.</a:t>
            </a:r>
            <a:endParaRPr lang="en-US" dirty="0"/>
          </a:p>
        </p:txBody>
      </p:sp>
    </p:spTree>
    <p:extLst>
      <p:ext uri="{BB962C8B-B14F-4D97-AF65-F5344CB8AC3E}">
        <p14:creationId xmlns:p14="http://schemas.microsoft.com/office/powerpoint/2010/main" val="2627605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ppy Belated 100th Birthday, Woolworth Building - Gothami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666393"/>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Frame</Template>
  <TotalTime>377</TotalTime>
  <Words>564</Words>
  <Application>Microsoft Office PowerPoint</Application>
  <PresentationFormat>Widescreen</PresentationFormat>
  <Paragraphs>60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Corbel</vt:lpstr>
      <vt:lpstr>Times New Roman</vt:lpstr>
      <vt:lpstr>Wingdings 2</vt:lpstr>
      <vt:lpstr>Frame</vt:lpstr>
      <vt:lpstr>WOOLWORTH BUILDING</vt:lpstr>
      <vt:lpstr>WOOLWORTH BUILDING</vt:lpstr>
      <vt:lpstr>DESIGNER </vt:lpstr>
      <vt:lpstr>Woolworth Construction, Around 1912. Flickr Commons Project Image Courtesy</vt:lpstr>
      <vt:lpstr>FACTS</vt:lpstr>
      <vt:lpstr>ABOUT</vt:lpstr>
      <vt:lpstr>OVERVIEW</vt:lpstr>
      <vt:lpstr> WOOLWORTH BUILDING MATERIALS OF CONSTRUCTION </vt:lpstr>
      <vt:lpstr>PowerPoint Presentation</vt:lpstr>
      <vt:lpstr>WOOLWORTH BUILDING TYPE</vt:lpstr>
      <vt:lpstr>“CATHEDRAL OF COMMERCE”</vt:lpstr>
      <vt:lpstr>MUTLIPLE VIEWS</vt:lpstr>
      <vt:lpstr>AWARDS</vt:lpstr>
      <vt:lpstr>STRUCTURAL SYSTEM</vt:lpstr>
      <vt:lpstr>AMERICAN ARCHITECTURAL MASTERPIECE OF THE TWENTIETH CENTURY</vt:lpstr>
      <vt:lpstr>LOBBY VIEW</vt:lpstr>
      <vt:lpstr>PowerPoint Presentation</vt:lpstr>
      <vt:lpstr>FUTURE</vt:lpstr>
      <vt:lpstr>What is the Woolworth Building used for?</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HP-PC</dc:creator>
  <cp:lastModifiedBy>HP-PC</cp:lastModifiedBy>
  <cp:revision>20</cp:revision>
  <dcterms:created xsi:type="dcterms:W3CDTF">2021-05-07T13:14:12Z</dcterms:created>
  <dcterms:modified xsi:type="dcterms:W3CDTF">2021-05-07T21:08:31Z</dcterms:modified>
</cp:coreProperties>
</file>