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1" r:id="rId3"/>
    <p:sldId id="262" r:id="rId4"/>
    <p:sldId id="263" r:id="rId5"/>
    <p:sldId id="265"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BE89536-0EC4-47FC-9A2E-0B42288B0F41}">
          <p14:sldIdLst>
            <p14:sldId id="256"/>
            <p14:sldId id="261"/>
            <p14:sldId id="262"/>
            <p14:sldId id="263"/>
            <p14:sldId id="265"/>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4660"/>
  </p:normalViewPr>
  <p:slideViewPr>
    <p:cSldViewPr>
      <p:cViewPr varScale="1">
        <p:scale>
          <a:sx n="64" d="100"/>
          <a:sy n="64" d="100"/>
        </p:scale>
        <p:origin x="93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35A64-C92E-4EEF-AB5B-77335AED395C}" type="datetimeFigureOut">
              <a:rPr lang="en-US" smtClean="0"/>
              <a:t>5/11/2021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38A17E-ADE6-4F7F-9E58-1DBF2DDCC1E2}" type="slidenum">
              <a:rPr lang="en-US" smtClean="0"/>
              <a:t>‹#›</a:t>
            </a:fld>
            <a:endParaRPr lang="en-US"/>
          </a:p>
        </p:txBody>
      </p:sp>
    </p:spTree>
    <p:extLst>
      <p:ext uri="{BB962C8B-B14F-4D97-AF65-F5344CB8AC3E}">
        <p14:creationId xmlns:p14="http://schemas.microsoft.com/office/powerpoint/2010/main" val="3518077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22222"/>
                </a:solidFill>
                <a:effectLst/>
                <a:latin typeface="Arial" panose="020B0604020202020204" pitchFamily="34" charset="0"/>
                <a:ea typeface="Calibri" panose="020F0502020204030204" pitchFamily="34" charset="0"/>
                <a:cs typeface="Arial" panose="020B0604020202020204" pitchFamily="34" charset="0"/>
              </a:rPr>
              <a:t>The terms environmental racism, environmental justice, and environmental equity concentrate on the diverse effects of various forms of environmental pollution in impoverished neighborhoods characterized by economically disadvantaged populations and ethnic minorities.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22222"/>
                </a:solidFill>
                <a:effectLst/>
                <a:latin typeface="Arial" panose="020B0604020202020204" pitchFamily="34" charset="0"/>
                <a:ea typeface="Calibri" panose="020F0502020204030204" pitchFamily="34" charset="0"/>
                <a:cs typeface="Arial" panose="020B0604020202020204" pitchFamily="34" charset="0"/>
              </a:rPr>
              <a:t>Research has shown reduced access to safe and clean water in these communities. Water pollution has severely impacted children of color who reside in rural areas, those from indigenous communities, and those who live on farms.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338A17E-ADE6-4F7F-9E58-1DBF2DDCC1E2}" type="slidenum">
              <a:rPr lang="en-US" smtClean="0"/>
              <a:t>2</a:t>
            </a:fld>
            <a:endParaRPr lang="en-US"/>
          </a:p>
        </p:txBody>
      </p:sp>
    </p:spTree>
    <p:extLst>
      <p:ext uri="{BB962C8B-B14F-4D97-AF65-F5344CB8AC3E}">
        <p14:creationId xmlns:p14="http://schemas.microsoft.com/office/powerpoint/2010/main" val="1261988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222222"/>
                </a:solidFill>
                <a:effectLst/>
                <a:latin typeface="Arial" panose="020B0604020202020204" pitchFamily="34" charset="0"/>
                <a:ea typeface="Calibri" panose="020F0502020204030204" pitchFamily="34" charset="0"/>
              </a:rPr>
              <a:t>The government put minorities in areas they considered worthless, and years later, the land would turn out to be rich in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22222"/>
                </a:solidFill>
                <a:effectLst/>
                <a:latin typeface="Arial" panose="020B0604020202020204" pitchFamily="34" charset="0"/>
                <a:ea typeface="Calibri" panose="020F0502020204030204" pitchFamily="34" charset="0"/>
                <a:cs typeface="Arial" panose="020B0604020202020204" pitchFamily="34" charset="0"/>
              </a:rPr>
              <a:t>The General Motors assembly plant was among the first entities in the City to announce it was switching its water supply back to Lake Huron since the water from the Flint River had a negative impact on the company's engines. Assessments done by the University of Michigan in Flint showed increased concentrations of lead in the water.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338A17E-ADE6-4F7F-9E58-1DBF2DDCC1E2}" type="slidenum">
              <a:rPr lang="en-US" smtClean="0"/>
              <a:t>3</a:t>
            </a:fld>
            <a:endParaRPr lang="en-US"/>
          </a:p>
        </p:txBody>
      </p:sp>
    </p:spTree>
    <p:extLst>
      <p:ext uri="{BB962C8B-B14F-4D97-AF65-F5344CB8AC3E}">
        <p14:creationId xmlns:p14="http://schemas.microsoft.com/office/powerpoint/2010/main" val="4237798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22222"/>
                </a:solidFill>
                <a:effectLst/>
                <a:latin typeface="Arial" panose="020B0604020202020204" pitchFamily="34" charset="0"/>
                <a:ea typeface="Calibri" panose="020F0502020204030204" pitchFamily="34" charset="0"/>
                <a:cs typeface="Arial" panose="020B0604020202020204" pitchFamily="34" charset="0"/>
              </a:rPr>
              <a:t>The crisis made many families depressed since they felt they had failed the young people who had been affected by the contamination.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222222"/>
                </a:solidFill>
                <a:effectLst/>
                <a:latin typeface="Arial" panose="020B0604020202020204" pitchFamily="34" charset="0"/>
                <a:ea typeface="Calibri" panose="020F0502020204030204" pitchFamily="34" charset="0"/>
                <a:cs typeface="Arial" panose="020B0604020202020204" pitchFamily="34" charset="0"/>
              </a:rPr>
              <a:t>Organizations should develop a space that allows marginalized individuals to feel comfortable when working or volunteering in any effort that serves to disintegrate the systems of oppression even when making environmentally sensitive decisions. Secondly, any changes or policies meant to serve the community should encourage proper representation of the different communities that make up the place.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338A17E-ADE6-4F7F-9E58-1DBF2DDCC1E2}" type="slidenum">
              <a:rPr lang="en-US" smtClean="0"/>
              <a:t>4</a:t>
            </a:fld>
            <a:endParaRPr lang="en-US"/>
          </a:p>
        </p:txBody>
      </p:sp>
    </p:spTree>
    <p:extLst>
      <p:ext uri="{BB962C8B-B14F-4D97-AF65-F5344CB8AC3E}">
        <p14:creationId xmlns:p14="http://schemas.microsoft.com/office/powerpoint/2010/main" val="184508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38A17E-ADE6-4F7F-9E58-1DBF2DDCC1E2}" type="slidenum">
              <a:rPr lang="en-US" smtClean="0"/>
              <a:t>6</a:t>
            </a:fld>
            <a:endParaRPr lang="en-US"/>
          </a:p>
        </p:txBody>
      </p:sp>
    </p:spTree>
    <p:extLst>
      <p:ext uri="{BB962C8B-B14F-4D97-AF65-F5344CB8AC3E}">
        <p14:creationId xmlns:p14="http://schemas.microsoft.com/office/powerpoint/2010/main" val="3651082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a:t>Click to edit Master subtitle style</a:t>
            </a:r>
          </a:p>
        </p:txBody>
      </p:sp>
      <p:sp>
        <p:nvSpPr>
          <p:cNvPr id="3080" name="Rectangle 8"/>
          <p:cNvSpPr>
            <a:spLocks noGrp="1" noChangeArrowheads="1"/>
          </p:cNvSpPr>
          <p:nvPr>
            <p:ph type="dt" sz="half" idx="2"/>
          </p:nvPr>
        </p:nvSpPr>
        <p:spPr/>
        <p:txBody>
          <a:bodyPr/>
          <a:lstStyle>
            <a:lvl1pPr>
              <a:defRPr/>
            </a:lvl1pPr>
          </a:lstStyle>
          <a:p>
            <a:fld id="{64FB24EF-281C-4C87-ACDD-2C5A6A06C3F2}" type="datetimeFigureOut">
              <a:rPr lang="en-US" smtClean="0"/>
              <a:t>5/11/2021</a:t>
            </a:fld>
            <a:endParaRPr lang="en-US"/>
          </a:p>
        </p:txBody>
      </p:sp>
      <p:sp>
        <p:nvSpPr>
          <p:cNvPr id="3081" name="Rectangle 9"/>
          <p:cNvSpPr>
            <a:spLocks noGrp="1" noChangeArrowheads="1"/>
          </p:cNvSpPr>
          <p:nvPr>
            <p:ph type="ftr" sz="quarter" idx="3"/>
          </p:nvPr>
        </p:nvSpPr>
        <p:spPr/>
        <p:txBody>
          <a:bodyPr/>
          <a:lstStyle>
            <a:lvl1pPr>
              <a:defRPr/>
            </a:lvl1pPr>
          </a:lstStyle>
          <a:p>
            <a:endParaRPr lang="en-US"/>
          </a:p>
        </p:txBody>
      </p:sp>
      <p:sp>
        <p:nvSpPr>
          <p:cNvPr id="3082" name="Rectangle 10"/>
          <p:cNvSpPr>
            <a:spLocks noGrp="1" noChangeArrowheads="1"/>
          </p:cNvSpPr>
          <p:nvPr>
            <p:ph type="sldNum" sz="quarter" idx="4"/>
          </p:nvPr>
        </p:nvSpPr>
        <p:spPr/>
        <p:txBody>
          <a:bodyPr/>
          <a:lstStyle>
            <a:lvl1pPr>
              <a:defRPr/>
            </a:lvl1pPr>
          </a:lstStyle>
          <a:p>
            <a:fld id="{26C50577-8DE5-4304-9EE1-D8B7D82463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584491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298557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4087816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2271611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4193060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1805080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2800840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1689801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1559875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64FB24EF-281C-4C87-ACDD-2C5A6A06C3F2}" type="datetimeFigureOut">
              <a:rPr lang="en-US" smtClean="0"/>
              <a:t>5/11/2021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C50577-8DE5-4304-9EE1-D8B7D82463AB}" type="slidenum">
              <a:rPr lang="en-US" smtClean="0"/>
              <a:t>‹#›</a:t>
            </a:fld>
            <a:endParaRPr lang="en-US"/>
          </a:p>
        </p:txBody>
      </p:sp>
    </p:spTree>
    <p:extLst>
      <p:ext uri="{BB962C8B-B14F-4D97-AF65-F5344CB8AC3E}">
        <p14:creationId xmlns:p14="http://schemas.microsoft.com/office/powerpoint/2010/main" val="71911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533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848600" cy="414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defRPr>
            </a:lvl1pPr>
          </a:lstStyle>
          <a:p>
            <a:fld id="{64FB24EF-281C-4C87-ACDD-2C5A6A06C3F2}" type="datetimeFigureOut">
              <a:rPr lang="en-US" smtClean="0"/>
              <a:t>5/11/2021</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chemeClr val="tx2"/>
                </a:solidFill>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defRPr>
            </a:lvl1pPr>
          </a:lstStyle>
          <a:p>
            <a:fld id="{26C50577-8DE5-4304-9EE1-D8B7D82463A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ahoma" pitchFamily="34" charset="0"/>
        </a:defRPr>
      </a:lvl2pPr>
      <a:lvl3pPr algn="ctr" rtl="0" eaLnBrk="1" fontAlgn="base" hangingPunct="1">
        <a:spcBef>
          <a:spcPct val="0"/>
        </a:spcBef>
        <a:spcAft>
          <a:spcPct val="0"/>
        </a:spcAft>
        <a:defRPr sz="4000">
          <a:solidFill>
            <a:schemeClr val="tx2"/>
          </a:solidFill>
          <a:latin typeface="Tahoma" pitchFamily="34" charset="0"/>
        </a:defRPr>
      </a:lvl3pPr>
      <a:lvl4pPr algn="ctr" rtl="0" eaLnBrk="1" fontAlgn="base" hangingPunct="1">
        <a:spcBef>
          <a:spcPct val="0"/>
        </a:spcBef>
        <a:spcAft>
          <a:spcPct val="0"/>
        </a:spcAft>
        <a:defRPr sz="4000">
          <a:solidFill>
            <a:schemeClr val="tx2"/>
          </a:solidFill>
          <a:latin typeface="Tahoma" pitchFamily="34" charset="0"/>
        </a:defRPr>
      </a:lvl4pPr>
      <a:lvl5pPr algn="ctr" rtl="0" eaLnBrk="1" fontAlgn="base" hangingPunct="1">
        <a:spcBef>
          <a:spcPct val="0"/>
        </a:spcBef>
        <a:spcAft>
          <a:spcPct val="0"/>
        </a:spcAft>
        <a:defRPr sz="4000">
          <a:solidFill>
            <a:schemeClr val="tx2"/>
          </a:solidFill>
          <a:latin typeface="Tahoma" pitchFamily="34" charset="0"/>
        </a:defRPr>
      </a:lvl5pPr>
      <a:lvl6pPr marL="457200" algn="ctr" rtl="0" eaLnBrk="1" fontAlgn="base" hangingPunct="1">
        <a:spcBef>
          <a:spcPct val="0"/>
        </a:spcBef>
        <a:spcAft>
          <a:spcPct val="0"/>
        </a:spcAft>
        <a:defRPr sz="4000">
          <a:solidFill>
            <a:schemeClr val="tx2"/>
          </a:solidFill>
          <a:latin typeface="Tahoma" pitchFamily="34" charset="0"/>
        </a:defRPr>
      </a:lvl6pPr>
      <a:lvl7pPr marL="914400" algn="ctr" rtl="0" eaLnBrk="1" fontAlgn="base" hangingPunct="1">
        <a:spcBef>
          <a:spcPct val="0"/>
        </a:spcBef>
        <a:spcAft>
          <a:spcPct val="0"/>
        </a:spcAft>
        <a:defRPr sz="4000">
          <a:solidFill>
            <a:schemeClr val="tx2"/>
          </a:solidFill>
          <a:latin typeface="Tahoma" pitchFamily="34" charset="0"/>
        </a:defRPr>
      </a:lvl7pPr>
      <a:lvl8pPr marL="1371600" algn="ctr" rtl="0" eaLnBrk="1" fontAlgn="base" hangingPunct="1">
        <a:spcBef>
          <a:spcPct val="0"/>
        </a:spcBef>
        <a:spcAft>
          <a:spcPct val="0"/>
        </a:spcAft>
        <a:defRPr sz="4000">
          <a:solidFill>
            <a:schemeClr val="tx2"/>
          </a:solidFill>
          <a:latin typeface="Tahoma" pitchFamily="34" charset="0"/>
        </a:defRPr>
      </a:lvl8pPr>
      <a:lvl9pPr marL="1828800" algn="ctr" rtl="0" eaLnBrk="1" fontAlgn="base" hangingPunct="1">
        <a:spcBef>
          <a:spcPct val="0"/>
        </a:spcBef>
        <a:spcAft>
          <a:spcPct val="0"/>
        </a:spcAft>
        <a:defRPr sz="4000">
          <a:solidFill>
            <a:schemeClr val="tx2"/>
          </a:solidFill>
          <a:latin typeface="Tahoma" pitchFamily="34" charset="0"/>
        </a:defRPr>
      </a:lvl9pPr>
    </p:titleStyle>
    <p:bodyStyle>
      <a:lvl1pPr marL="342900" indent="-342900" algn="l" rtl="0" eaLnBrk="1" fontAlgn="base" hangingPunct="1">
        <a:spcBef>
          <a:spcPct val="20000"/>
        </a:spcBef>
        <a:spcAft>
          <a:spcPct val="0"/>
        </a:spcAft>
        <a:buChar char="•"/>
        <a:defRPr sz="28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2"/>
          </a:solidFill>
          <a:latin typeface="+mn-lt"/>
        </a:defRPr>
      </a:lvl2pPr>
      <a:lvl3pPr marL="1143000" indent="-228600" algn="l" rtl="0" eaLnBrk="1" fontAlgn="base" hangingPunct="1">
        <a:spcBef>
          <a:spcPct val="20000"/>
        </a:spcBef>
        <a:spcAft>
          <a:spcPct val="0"/>
        </a:spcAft>
        <a:buChar char="•"/>
        <a:defRPr sz="2000">
          <a:solidFill>
            <a:schemeClr val="tx2"/>
          </a:solidFill>
          <a:latin typeface="+mn-lt"/>
        </a:defRPr>
      </a:lvl3pPr>
      <a:lvl4pPr marL="1600200" indent="-228600" algn="l" rtl="0" eaLnBrk="1" fontAlgn="base" hangingPunct="1">
        <a:spcBef>
          <a:spcPct val="20000"/>
        </a:spcBef>
        <a:spcAft>
          <a:spcPct val="0"/>
        </a:spcAft>
        <a:buChar char="–"/>
        <a:defRPr>
          <a:solidFill>
            <a:schemeClr val="tx2"/>
          </a:solidFill>
          <a:latin typeface="+mn-lt"/>
        </a:defRPr>
      </a:lvl4pPr>
      <a:lvl5pPr marL="2057400" indent="-228600" algn="l" rtl="0" eaLnBrk="1" fontAlgn="base" hangingPunct="1">
        <a:spcBef>
          <a:spcPct val="20000"/>
        </a:spcBef>
        <a:spcAft>
          <a:spcPct val="0"/>
        </a:spcAft>
        <a:buChar char="»"/>
        <a:defRPr>
          <a:solidFill>
            <a:schemeClr val="tx2"/>
          </a:solidFill>
          <a:latin typeface="+mn-lt"/>
        </a:defRPr>
      </a:lvl5pPr>
      <a:lvl6pPr marL="2514600" indent="-228600" algn="l" rtl="0" eaLnBrk="1" fontAlgn="base" hangingPunct="1">
        <a:spcBef>
          <a:spcPct val="20000"/>
        </a:spcBef>
        <a:spcAft>
          <a:spcPct val="0"/>
        </a:spcAft>
        <a:buChar char="»"/>
        <a:defRPr>
          <a:solidFill>
            <a:schemeClr val="tx2"/>
          </a:solidFill>
          <a:latin typeface="+mn-lt"/>
        </a:defRPr>
      </a:lvl6pPr>
      <a:lvl7pPr marL="2971800" indent="-228600" algn="l" rtl="0" eaLnBrk="1" fontAlgn="base" hangingPunct="1">
        <a:spcBef>
          <a:spcPct val="20000"/>
        </a:spcBef>
        <a:spcAft>
          <a:spcPct val="0"/>
        </a:spcAft>
        <a:buChar char="»"/>
        <a:defRPr>
          <a:solidFill>
            <a:schemeClr val="tx2"/>
          </a:solidFill>
          <a:latin typeface="+mn-lt"/>
        </a:defRPr>
      </a:lvl7pPr>
      <a:lvl8pPr marL="3429000" indent="-228600" algn="l" rtl="0" eaLnBrk="1" fontAlgn="base" hangingPunct="1">
        <a:spcBef>
          <a:spcPct val="20000"/>
        </a:spcBef>
        <a:spcAft>
          <a:spcPct val="0"/>
        </a:spcAft>
        <a:buChar char="»"/>
        <a:defRPr>
          <a:solidFill>
            <a:schemeClr val="tx2"/>
          </a:solidFill>
          <a:latin typeface="+mn-lt"/>
        </a:defRPr>
      </a:lvl8pPr>
      <a:lvl9pPr marL="3886200" indent="-228600" algn="l" rtl="0" eaLnBrk="1" fontAlgn="base" hangingPunct="1">
        <a:spcBef>
          <a:spcPct val="20000"/>
        </a:spcBef>
        <a:spcAft>
          <a:spcPct val="0"/>
        </a:spcAft>
        <a:buChar char="»"/>
        <a:defRPr>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b="1" dirty="0">
                <a:solidFill>
                  <a:schemeClr val="tx2"/>
                </a:solidFill>
                <a:latin typeface="Times New Roman" panose="02020603050405020304" pitchFamily="18" charset="0"/>
                <a:cs typeface="Times New Roman" panose="02020603050405020304" pitchFamily="18" charset="0"/>
              </a:rPr>
              <a:t>Name</a:t>
            </a:r>
            <a:br>
              <a:rPr lang="en-US" sz="4800" b="1" dirty="0">
                <a:solidFill>
                  <a:schemeClr val="tx2"/>
                </a:solidFill>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dirty="0"/>
              <a:t>Course</a:t>
            </a:r>
          </a:p>
          <a:p>
            <a:r>
              <a:rPr lang="en-US" dirty="0"/>
              <a:t>Date</a:t>
            </a:r>
          </a:p>
        </p:txBody>
      </p:sp>
    </p:spTree>
    <p:extLst>
      <p:ext uri="{BB962C8B-B14F-4D97-AF65-F5344CB8AC3E}">
        <p14:creationId xmlns:p14="http://schemas.microsoft.com/office/powerpoint/2010/main" val="3190092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800" dirty="0">
                <a:solidFill>
                  <a:srgbClr val="222222"/>
                </a:solidFill>
                <a:effectLst/>
                <a:latin typeface="Arial" panose="020B0604020202020204" pitchFamily="34" charset="0"/>
                <a:ea typeface="Calibri" panose="020F0502020204030204" pitchFamily="34" charset="0"/>
              </a:rPr>
              <a:t>Environmental racism, environmental justice, and environmental equity are distinct terms that define and explain key aspects of the environmental justice movement. </a:t>
            </a:r>
          </a:p>
          <a:p>
            <a:r>
              <a:rPr lang="en-US" sz="1800" dirty="0">
                <a:solidFill>
                  <a:srgbClr val="222222"/>
                </a:solidFill>
                <a:effectLst/>
                <a:latin typeface="Arial" panose="020B0604020202020204" pitchFamily="34" charset="0"/>
                <a:ea typeface="Calibri" panose="020F0502020204030204" pitchFamily="34" charset="0"/>
              </a:rPr>
              <a:t>The water contamination affects low-income communities and areas in which minorities form the dominant population. </a:t>
            </a:r>
            <a:endParaRPr lang="en-US" sz="1400" dirty="0">
              <a:latin typeface="Times New Roman" pitchFamily="18" charset="0"/>
              <a:cs typeface="Times New Roman" pitchFamily="18" charset="0"/>
            </a:endParaRPr>
          </a:p>
        </p:txBody>
      </p:sp>
      <p:sp>
        <p:nvSpPr>
          <p:cNvPr id="4" name="Title 3">
            <a:extLst>
              <a:ext uri="{FF2B5EF4-FFF2-40B4-BE49-F238E27FC236}">
                <a16:creationId xmlns:a16="http://schemas.microsoft.com/office/drawing/2014/main" id="{0511C644-955E-41A3-8239-065F793F9D77}"/>
              </a:ext>
            </a:extLst>
          </p:cNvPr>
          <p:cNvSpPr>
            <a:spLocks noGrp="1"/>
          </p:cNvSpPr>
          <p:nvPr>
            <p:ph type="title"/>
          </p:nvPr>
        </p:nvSpPr>
        <p:spPr/>
        <p:txBody>
          <a:bodyPr/>
          <a:lstStyle/>
          <a:p>
            <a:r>
              <a:rPr lang="en-US" dirty="0"/>
              <a:t>Introduction </a:t>
            </a:r>
          </a:p>
        </p:txBody>
      </p:sp>
    </p:spTree>
    <p:extLst>
      <p:ext uri="{BB962C8B-B14F-4D97-AF65-F5344CB8AC3E}">
        <p14:creationId xmlns:p14="http://schemas.microsoft.com/office/powerpoint/2010/main" val="1393080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07000"/>
              </a:lnSpc>
              <a:spcBef>
                <a:spcPts val="0"/>
              </a:spcBef>
              <a:spcAft>
                <a:spcPts val="800"/>
              </a:spcAft>
            </a:pPr>
            <a:r>
              <a:rPr lang="en-US" sz="1800" dirty="0">
                <a:solidFill>
                  <a:srgbClr val="222222"/>
                </a:solidFill>
                <a:effectLst/>
                <a:latin typeface="Arial" panose="020B0604020202020204" pitchFamily="34" charset="0"/>
                <a:ea typeface="Calibri" panose="020F0502020204030204" pitchFamily="34" charset="0"/>
              </a:rPr>
              <a:t>The discussion on environmental justice cannot be legitimate without comprehending the historical aspects of capitalism and colonization. </a:t>
            </a:r>
          </a:p>
          <a:p>
            <a:pPr>
              <a:lnSpc>
                <a:spcPct val="107000"/>
              </a:lnSpc>
              <a:spcBef>
                <a:spcPts val="0"/>
              </a:spcBef>
              <a:spcAft>
                <a:spcPts val="800"/>
              </a:spcAft>
            </a:pPr>
            <a:r>
              <a:rPr lang="en-US" sz="1800" dirty="0">
                <a:solidFill>
                  <a:srgbClr val="222222"/>
                </a:solidFill>
                <a:effectLst/>
                <a:latin typeface="Arial" panose="020B0604020202020204" pitchFamily="34" charset="0"/>
                <a:ea typeface="Calibri" panose="020F0502020204030204" pitchFamily="34" charset="0"/>
              </a:rPr>
              <a:t>Immediately after the water pipes were moved from Lake Huron, residents started complaining about the smell, color, and taste of water and rashes that stemmed from the unsafe water.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8734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marR="0">
              <a:lnSpc>
                <a:spcPct val="107000"/>
              </a:lnSpc>
              <a:spcBef>
                <a:spcPts val="0"/>
              </a:spcBef>
              <a:spcAft>
                <a:spcPts val="800"/>
              </a:spcAft>
            </a:pPr>
            <a:r>
              <a:rPr lang="en-US" sz="1800" dirty="0">
                <a:solidFill>
                  <a:srgbClr val="222222"/>
                </a:solidFill>
                <a:effectLst/>
                <a:latin typeface="Arial" panose="020B0604020202020204" pitchFamily="34" charset="0"/>
                <a:ea typeface="Calibri" panose="020F0502020204030204" pitchFamily="34" charset="0"/>
              </a:rPr>
              <a:t>One stakeholder that is trying to raise awareness on the environmental justice issue is the religious institutions. The institutions have worked together to get clean and safe water to the people while providing filters.</a:t>
            </a:r>
          </a:p>
          <a:p>
            <a:pPr marL="0" marR="0">
              <a:lnSpc>
                <a:spcPct val="107000"/>
              </a:lnSpc>
              <a:spcBef>
                <a:spcPts val="0"/>
              </a:spcBef>
              <a:spcAft>
                <a:spcPts val="800"/>
              </a:spcAft>
            </a:pPr>
            <a:r>
              <a:rPr lang="en-US" sz="1800" dirty="0">
                <a:solidFill>
                  <a:srgbClr val="222222"/>
                </a:solidFill>
                <a:effectLst/>
                <a:latin typeface="Arial" panose="020B0604020202020204" pitchFamily="34" charset="0"/>
                <a:ea typeface="Calibri" panose="020F0502020204030204" pitchFamily="34" charset="0"/>
              </a:rPr>
              <a:t>In solving the environmental injustice experienced by those living in Flint, there is a lot of work to be done.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1563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D26BD-119F-4589-A3CB-3624E6E9610C}"/>
              </a:ext>
            </a:extLst>
          </p:cNvPr>
          <p:cNvSpPr>
            <a:spLocks noGrp="1"/>
          </p:cNvSpPr>
          <p:nvPr>
            <p:ph type="title"/>
          </p:nvPr>
        </p:nvSpPr>
        <p:spPr/>
        <p:txBody>
          <a:bodyPr/>
          <a:lstStyle/>
          <a:p>
            <a:r>
              <a:rPr lang="en-US" dirty="0"/>
              <a:t>Appendix</a:t>
            </a:r>
          </a:p>
        </p:txBody>
      </p:sp>
      <p:pic>
        <p:nvPicPr>
          <p:cNvPr id="5" name="Content Placeholder 4">
            <a:extLst>
              <a:ext uri="{FF2B5EF4-FFF2-40B4-BE49-F238E27FC236}">
                <a16:creationId xmlns:a16="http://schemas.microsoft.com/office/drawing/2014/main" id="{E8F3C446-EF29-4811-BF33-0C05C1A0ADE9}"/>
              </a:ext>
            </a:extLst>
          </p:cNvPr>
          <p:cNvPicPr>
            <a:picLocks noGrp="1" noChangeAspect="1"/>
          </p:cNvPicPr>
          <p:nvPr>
            <p:ph idx="1"/>
          </p:nvPr>
        </p:nvPicPr>
        <p:blipFill>
          <a:blip r:embed="rId2"/>
          <a:stretch>
            <a:fillRect/>
          </a:stretch>
        </p:blipFill>
        <p:spPr>
          <a:xfrm>
            <a:off x="990600" y="2819400"/>
            <a:ext cx="2895600" cy="2266950"/>
          </a:xfrm>
        </p:spPr>
      </p:pic>
      <p:pic>
        <p:nvPicPr>
          <p:cNvPr id="7" name="Picture 6">
            <a:extLst>
              <a:ext uri="{FF2B5EF4-FFF2-40B4-BE49-F238E27FC236}">
                <a16:creationId xmlns:a16="http://schemas.microsoft.com/office/drawing/2014/main" id="{E1F57E27-6C36-44E9-97AB-E9C348BAAA8A}"/>
              </a:ext>
            </a:extLst>
          </p:cNvPr>
          <p:cNvPicPr>
            <a:picLocks noChangeAspect="1"/>
          </p:cNvPicPr>
          <p:nvPr/>
        </p:nvPicPr>
        <p:blipFill>
          <a:blip r:embed="rId3"/>
          <a:stretch>
            <a:fillRect/>
          </a:stretch>
        </p:blipFill>
        <p:spPr>
          <a:xfrm>
            <a:off x="4953000" y="2200275"/>
            <a:ext cx="3005137" cy="3505200"/>
          </a:xfrm>
          <a:prstGeom prst="rect">
            <a:avLst/>
          </a:prstGeom>
        </p:spPr>
      </p:pic>
    </p:spTree>
    <p:extLst>
      <p:ext uri="{BB962C8B-B14F-4D97-AF65-F5344CB8AC3E}">
        <p14:creationId xmlns:p14="http://schemas.microsoft.com/office/powerpoint/2010/main" val="1412778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3121C-73EA-4856-8BE1-213707DDCB79}"/>
              </a:ext>
            </a:extLst>
          </p:cNvPr>
          <p:cNvSpPr>
            <a:spLocks noGrp="1"/>
          </p:cNvSpPr>
          <p:nvPr>
            <p:ph type="title"/>
          </p:nvPr>
        </p:nvSpPr>
        <p:spPr/>
        <p:txBody>
          <a:bodyPr/>
          <a:lstStyle/>
          <a:p>
            <a:r>
              <a:rPr lang="en-US" dirty="0"/>
              <a:t>Reference</a:t>
            </a:r>
          </a:p>
        </p:txBody>
      </p:sp>
      <p:sp>
        <p:nvSpPr>
          <p:cNvPr id="4" name="Content Placeholder 3">
            <a:extLst>
              <a:ext uri="{FF2B5EF4-FFF2-40B4-BE49-F238E27FC236}">
                <a16:creationId xmlns:a16="http://schemas.microsoft.com/office/drawing/2014/main" id="{45B06990-1107-4FBE-A947-644F03E9DA93}"/>
              </a:ext>
            </a:extLst>
          </p:cNvPr>
          <p:cNvSpPr>
            <a:spLocks noGrp="1"/>
          </p:cNvSpPr>
          <p:nvPr>
            <p:ph idx="1"/>
          </p:nvPr>
        </p:nvSpPr>
        <p:spPr/>
        <p:txBody>
          <a:bodyPr/>
          <a:lstStyle/>
          <a:p>
            <a:pPr marL="0" marR="0">
              <a:lnSpc>
                <a:spcPct val="107000"/>
              </a:lnSpc>
              <a:spcBef>
                <a:spcPts val="0"/>
              </a:spcBef>
              <a:spcAft>
                <a:spcPts val="800"/>
              </a:spcAft>
            </a:pPr>
            <a:r>
              <a:rPr lang="en-US"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Morckel</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 (2020). Flint (MI) Missed an Opportunity to “Right Size” With Its Water Crisis. </a:t>
            </a:r>
            <a:r>
              <a:rPr lang="en-US"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Journal of the American Planning Association</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86</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 304-310.</a:t>
            </a:r>
          </a:p>
          <a:p>
            <a:pPr marL="0" marR="0">
              <a:lnSpc>
                <a:spcPct val="107000"/>
              </a:lnSpc>
              <a:spcBef>
                <a:spcPts val="0"/>
              </a:spcBef>
              <a:spcAft>
                <a:spcPts val="800"/>
              </a:spcAft>
            </a:pP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Szasz, A., &amp; Meuser, M. (1997). Environmental inequalities: Literature review and proposals for new directions in research and theory. </a:t>
            </a:r>
            <a:r>
              <a:rPr lang="en-US"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Current sociology</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45</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 99-120.</a:t>
            </a:r>
          </a:p>
          <a:p>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3948224"/>
      </p:ext>
    </p:extLst>
  </p:cSld>
  <p:clrMapOvr>
    <a:masterClrMapping/>
  </p:clrMapOvr>
</p:sld>
</file>

<file path=ppt/theme/theme1.xml><?xml version="1.0" encoding="utf-8"?>
<a:theme xmlns:a="http://schemas.openxmlformats.org/drawingml/2006/main" name="Playpen design template">
  <a:themeElements>
    <a:clrScheme name="Default Design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Playpen design template</Template>
  <TotalTime>801</TotalTime>
  <Words>469</Words>
  <Application>Microsoft Office PowerPoint</Application>
  <PresentationFormat>On-screen Show (4:3)</PresentationFormat>
  <Paragraphs>24</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Tahoma</vt:lpstr>
      <vt:lpstr>Times New Roman</vt:lpstr>
      <vt:lpstr>Playpen design template</vt:lpstr>
      <vt:lpstr>Name </vt:lpstr>
      <vt:lpstr>Introduction </vt:lpstr>
      <vt:lpstr>PowerPoint Presentation</vt:lpstr>
      <vt:lpstr>PowerPoint Presentation</vt:lpstr>
      <vt:lpstr>Appendix</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Folic Acid Deficiency Anaemia</dc:title>
  <dc:creator>CHEMASE</dc:creator>
  <cp:lastModifiedBy>Rophas Edward</cp:lastModifiedBy>
  <cp:revision>38</cp:revision>
  <dcterms:created xsi:type="dcterms:W3CDTF">2020-12-06T09:24:56Z</dcterms:created>
  <dcterms:modified xsi:type="dcterms:W3CDTF">2021-05-11T10:10:54Z</dcterms:modified>
</cp:coreProperties>
</file>