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10"/>
  </p:notesMasterIdLst>
  <p:handoutMasterIdLst>
    <p:handoutMasterId r:id="rId11"/>
  </p:handoutMasterIdLst>
  <p:sldIdLst>
    <p:sldId id="256" r:id="rId3"/>
    <p:sldId id="260" r:id="rId4"/>
    <p:sldId id="261" r:id="rId5"/>
    <p:sldId id="259" r:id="rId6"/>
    <p:sldId id="257" r:id="rId7"/>
    <p:sldId id="262" r:id="rId8"/>
    <p:sldId id="263" r:id="rId9"/>
  </p:sldIdLst>
  <p:sldSz cx="9144000" cy="6858000" type="screen4x3"/>
  <p:notesSz cx="6858000" cy="9144000"/>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0C7"/>
    <a:srgbClr val="014189"/>
    <a:srgbClr val="41A8E4"/>
    <a:srgbClr val="46BADE"/>
    <a:srgbClr val="36355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19" autoAdjust="0"/>
    <p:restoredTop sz="94618" autoAdjust="0"/>
  </p:normalViewPr>
  <p:slideViewPr>
    <p:cSldViewPr>
      <p:cViewPr varScale="1">
        <p:scale>
          <a:sx n="87" d="100"/>
          <a:sy n="87" d="100"/>
        </p:scale>
        <p:origin x="1794" y="9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648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53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553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55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553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53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553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948C27A-9F9A-4351-8228-6D212BAF59B1}" type="slidenum">
              <a:rPr lang="en-US"/>
              <a:pPr/>
              <a:t>‹#›</a:t>
            </a:fld>
            <a:endParaRPr lang="en-US"/>
          </a:p>
        </p:txBody>
      </p:sp>
    </p:spTree>
    <p:extLst>
      <p:ext uri="{BB962C8B-B14F-4D97-AF65-F5344CB8AC3E}">
        <p14:creationId xmlns:p14="http://schemas.microsoft.com/office/powerpoint/2010/main" val="26051490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07F1B2-AA4A-4EEE-958A-E77DE4218269}" type="slidenum">
              <a:rPr lang="en-US"/>
              <a:pPr/>
              <a:t>1</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94854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Every person is fashion conscious. Fashion is very popular among the school boys and girls. They do it in a competitive spirit to look smart, up-to-date and attractive. Students like actors and actresses.</a:t>
            </a:r>
            <a:endParaRPr lang="en-US" dirty="0"/>
          </a:p>
        </p:txBody>
      </p:sp>
      <p:sp>
        <p:nvSpPr>
          <p:cNvPr id="4" name="Slide Number Placeholder 3"/>
          <p:cNvSpPr>
            <a:spLocks noGrp="1"/>
          </p:cNvSpPr>
          <p:nvPr>
            <p:ph type="sldNum" sz="quarter" idx="10"/>
          </p:nvPr>
        </p:nvSpPr>
        <p:spPr/>
        <p:txBody>
          <a:bodyPr/>
          <a:lstStyle/>
          <a:p>
            <a:fld id="{C948C27A-9F9A-4351-8228-6D212BAF59B1}" type="slidenum">
              <a:rPr lang="en-US" smtClean="0"/>
              <a:pPr/>
              <a:t>2</a:t>
            </a:fld>
            <a:endParaRPr lang="en-US"/>
          </a:p>
        </p:txBody>
      </p:sp>
    </p:spTree>
    <p:extLst>
      <p:ext uri="{BB962C8B-B14F-4D97-AF65-F5344CB8AC3E}">
        <p14:creationId xmlns:p14="http://schemas.microsoft.com/office/powerpoint/2010/main" val="2351235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Most wide spread clothing trends are first seen when celebrities wear them. Young people get their inspiration from people who they look up to and who they desire to be like.</a:t>
            </a:r>
            <a:endParaRPr lang="en-US" dirty="0"/>
          </a:p>
        </p:txBody>
      </p:sp>
      <p:sp>
        <p:nvSpPr>
          <p:cNvPr id="4" name="Slide Number Placeholder 3"/>
          <p:cNvSpPr>
            <a:spLocks noGrp="1"/>
          </p:cNvSpPr>
          <p:nvPr>
            <p:ph type="sldNum" sz="quarter" idx="10"/>
          </p:nvPr>
        </p:nvSpPr>
        <p:spPr/>
        <p:txBody>
          <a:bodyPr/>
          <a:lstStyle/>
          <a:p>
            <a:fld id="{C948C27A-9F9A-4351-8228-6D212BAF59B1}" type="slidenum">
              <a:rPr lang="en-US" smtClean="0"/>
              <a:pPr/>
              <a:t>3</a:t>
            </a:fld>
            <a:endParaRPr lang="en-US"/>
          </a:p>
        </p:txBody>
      </p:sp>
    </p:spTree>
    <p:extLst>
      <p:ext uri="{BB962C8B-B14F-4D97-AF65-F5344CB8AC3E}">
        <p14:creationId xmlns:p14="http://schemas.microsoft.com/office/powerpoint/2010/main" val="2688465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Famous people have always shaped fashion trends throughout history and this is still true today. Fashion trends are catching on faster than in older generations due to the rise of social media.</a:t>
            </a:r>
            <a:endParaRPr lang="en-US" dirty="0"/>
          </a:p>
        </p:txBody>
      </p:sp>
      <p:sp>
        <p:nvSpPr>
          <p:cNvPr id="4" name="Slide Number Placeholder 3"/>
          <p:cNvSpPr>
            <a:spLocks noGrp="1"/>
          </p:cNvSpPr>
          <p:nvPr>
            <p:ph type="sldNum" sz="quarter" idx="10"/>
          </p:nvPr>
        </p:nvSpPr>
        <p:spPr/>
        <p:txBody>
          <a:bodyPr/>
          <a:lstStyle/>
          <a:p>
            <a:fld id="{C948C27A-9F9A-4351-8228-6D212BAF59B1}" type="slidenum">
              <a:rPr lang="en-US" smtClean="0"/>
              <a:pPr/>
              <a:t>4</a:t>
            </a:fld>
            <a:endParaRPr lang="en-US"/>
          </a:p>
        </p:txBody>
      </p:sp>
    </p:spTree>
    <p:extLst>
      <p:ext uri="{BB962C8B-B14F-4D97-AF65-F5344CB8AC3E}">
        <p14:creationId xmlns:p14="http://schemas.microsoft.com/office/powerpoint/2010/main" val="227057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B1155-5E6E-44E6-B7A9-DF96B1B7A218}" type="slidenum">
              <a:rPr lang="en-US"/>
              <a:pPr/>
              <a:t>5</a:t>
            </a:fld>
            <a:endParaRPr lang="en-US"/>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dirty="0" smtClean="0"/>
              <a:t>Clothes are characterized by symbols with a strong impact. For example, when teenage girls wear high heels or when men wear suits, they feel independent and have a better self esteem. </a:t>
            </a:r>
            <a:endParaRPr lang="en-US" dirty="0"/>
          </a:p>
        </p:txBody>
      </p:sp>
    </p:spTree>
    <p:extLst>
      <p:ext uri="{BB962C8B-B14F-4D97-AF65-F5344CB8AC3E}">
        <p14:creationId xmlns:p14="http://schemas.microsoft.com/office/powerpoint/2010/main" val="3837484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They need to learn that fashion is a good thing which helps the human being to improve, but it can also have a bad influence if they don’t know when and where to stop.</a:t>
            </a:r>
            <a:endParaRPr lang="en-US" dirty="0"/>
          </a:p>
        </p:txBody>
      </p:sp>
      <p:sp>
        <p:nvSpPr>
          <p:cNvPr id="4" name="Slide Number Placeholder 3"/>
          <p:cNvSpPr>
            <a:spLocks noGrp="1"/>
          </p:cNvSpPr>
          <p:nvPr>
            <p:ph type="sldNum" sz="quarter" idx="10"/>
          </p:nvPr>
        </p:nvSpPr>
        <p:spPr/>
        <p:txBody>
          <a:bodyPr/>
          <a:lstStyle/>
          <a:p>
            <a:fld id="{C948C27A-9F9A-4351-8228-6D212BAF59B1}" type="slidenum">
              <a:rPr lang="en-US" smtClean="0"/>
              <a:pPr/>
              <a:t>6</a:t>
            </a:fld>
            <a:endParaRPr lang="en-US"/>
          </a:p>
        </p:txBody>
      </p:sp>
    </p:spTree>
    <p:extLst>
      <p:ext uri="{BB962C8B-B14F-4D97-AF65-F5344CB8AC3E}">
        <p14:creationId xmlns:p14="http://schemas.microsoft.com/office/powerpoint/2010/main" val="2009770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908175" y="3860800"/>
            <a:ext cx="5327650" cy="750888"/>
          </a:xfrm>
        </p:spPr>
        <p:txBody>
          <a:bodyPr/>
          <a:lstStyle>
            <a:lvl1pPr>
              <a:defRPr sz="2800" b="1"/>
            </a:lvl1pPr>
          </a:lstStyle>
          <a:p>
            <a:r>
              <a:rPr lang="ru-RU"/>
              <a:t>Click to edit Master title style</a:t>
            </a:r>
          </a:p>
        </p:txBody>
      </p:sp>
      <p:sp>
        <p:nvSpPr>
          <p:cNvPr id="5123" name="Rectangle 3"/>
          <p:cNvSpPr>
            <a:spLocks noGrp="1" noChangeArrowheads="1"/>
          </p:cNvSpPr>
          <p:nvPr>
            <p:ph type="subTitle" idx="1"/>
          </p:nvPr>
        </p:nvSpPr>
        <p:spPr>
          <a:xfrm>
            <a:off x="1908175" y="4581525"/>
            <a:ext cx="5327650" cy="503238"/>
          </a:xfrm>
        </p:spPr>
        <p:txBody>
          <a:bodyPr/>
          <a:lstStyle>
            <a:lvl1pPr marL="0" indent="0">
              <a:buFontTx/>
              <a:buNone/>
              <a:defRPr sz="2400" b="1"/>
            </a:lvl1pPr>
          </a:lstStyle>
          <a:p>
            <a:r>
              <a:rPr lang="ru-RU"/>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68313" y="1989138"/>
            <a:ext cx="4027487" cy="4175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989138"/>
            <a:ext cx="4027488" cy="4175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05588" y="476250"/>
            <a:ext cx="2070100" cy="5688013"/>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395288" y="476250"/>
            <a:ext cx="6057900" cy="568801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4E7A38A-D674-4107-8A27-8DC1A698EE3E}"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0744F0E9-2BE6-427A-B381-B119CC41F4B0}"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9D3D48F-FC4C-4181-9AAE-1163F9E4CA82}" type="slidenum">
              <a:rPr lang="ru-RU"/>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1979613" y="1600200"/>
            <a:ext cx="3276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5408613" y="1600200"/>
            <a:ext cx="32781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799F572-18C1-48EE-A213-E128ED93D37E}" type="slidenum">
              <a:rPr lang="ru-RU"/>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EA4D9512-C370-4BDB-A3DE-200FDFF3AEE3}" type="slidenum">
              <a:rPr lang="ru-RU"/>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687A7F2A-C4F2-4142-AF05-9C7EF077DB16}" type="slidenum">
              <a:rPr lang="ru-RU"/>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4D726342-78CD-4581-92BC-20473D1F61AA}" type="slidenum">
              <a:rPr lang="ru-RU"/>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B2FEA2E7-9E58-4428-ADEC-ABE9A83DBFF4}" type="slidenum">
              <a:rPr lang="ru-RU"/>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502F6C3C-B587-42A6-B06B-42C70BD8449C}" type="slidenum">
              <a:rPr lang="ru-RU"/>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C016371-5A4A-4845-A1B5-B312D0B26A3D}" type="slidenum">
              <a:rPr lang="ru-RU"/>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010400" y="274638"/>
            <a:ext cx="1676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1979613" y="274638"/>
            <a:ext cx="4878387"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1B04F20-5F5D-4501-A018-F732B7809D57}"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476250"/>
            <a:ext cx="6048375" cy="508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Click to edit Master title style</a:t>
            </a:r>
          </a:p>
        </p:txBody>
      </p:sp>
      <p:sp>
        <p:nvSpPr>
          <p:cNvPr id="1027" name="Rectangle 3"/>
          <p:cNvSpPr>
            <a:spLocks noGrp="1" noChangeArrowheads="1"/>
          </p:cNvSpPr>
          <p:nvPr>
            <p:ph type="body" idx="1"/>
          </p:nvPr>
        </p:nvSpPr>
        <p:spPr bwMode="auto">
          <a:xfrm>
            <a:off x="468313" y="1989138"/>
            <a:ext cx="8207375" cy="417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0"/>
            <a:r>
              <a:rPr lang="ru-RU" smtClean="0"/>
              <a:t>Third level</a:t>
            </a:r>
          </a:p>
          <a:p>
            <a:pPr lvl="1"/>
            <a:r>
              <a:rPr lang="ru-RU" smtClean="0"/>
              <a:t>Fourth level</a:t>
            </a:r>
          </a:p>
          <a:p>
            <a:pPr lvl="2"/>
            <a:r>
              <a:rPr lang="ru-RU"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200">
          <a:solidFill>
            <a:schemeClr val="bg1"/>
          </a:solidFill>
          <a:latin typeface="+mj-lt"/>
          <a:ea typeface="+mj-ea"/>
          <a:cs typeface="+mj-cs"/>
        </a:defRPr>
      </a:lvl1pPr>
      <a:lvl2pPr algn="l" rtl="0" fontAlgn="base">
        <a:spcBef>
          <a:spcPct val="0"/>
        </a:spcBef>
        <a:spcAft>
          <a:spcPct val="0"/>
        </a:spcAft>
        <a:defRPr sz="3200">
          <a:solidFill>
            <a:schemeClr val="bg1"/>
          </a:solidFill>
          <a:latin typeface="Arial" charset="0"/>
        </a:defRPr>
      </a:lvl2pPr>
      <a:lvl3pPr algn="l" rtl="0" fontAlgn="base">
        <a:spcBef>
          <a:spcPct val="0"/>
        </a:spcBef>
        <a:spcAft>
          <a:spcPct val="0"/>
        </a:spcAft>
        <a:defRPr sz="3200">
          <a:solidFill>
            <a:schemeClr val="bg1"/>
          </a:solidFill>
          <a:latin typeface="Arial" charset="0"/>
        </a:defRPr>
      </a:lvl3pPr>
      <a:lvl4pPr algn="l" rtl="0" fontAlgn="base">
        <a:spcBef>
          <a:spcPct val="0"/>
        </a:spcBef>
        <a:spcAft>
          <a:spcPct val="0"/>
        </a:spcAft>
        <a:defRPr sz="3200">
          <a:solidFill>
            <a:schemeClr val="bg1"/>
          </a:solidFill>
          <a:latin typeface="Arial" charset="0"/>
        </a:defRPr>
      </a:lvl4pPr>
      <a:lvl5pPr algn="l" rtl="0" fontAlgn="base">
        <a:spcBef>
          <a:spcPct val="0"/>
        </a:spcBef>
        <a:spcAft>
          <a:spcPct val="0"/>
        </a:spcAft>
        <a:defRPr sz="3200">
          <a:solidFill>
            <a:schemeClr val="bg1"/>
          </a:solidFill>
          <a:latin typeface="Arial" charset="0"/>
        </a:defRPr>
      </a:lvl5pPr>
      <a:lvl6pPr marL="457200" algn="l" rtl="0" fontAlgn="base">
        <a:spcBef>
          <a:spcPct val="0"/>
        </a:spcBef>
        <a:spcAft>
          <a:spcPct val="0"/>
        </a:spcAft>
        <a:defRPr sz="3200">
          <a:solidFill>
            <a:schemeClr val="bg1"/>
          </a:solidFill>
          <a:latin typeface="Arial" charset="0"/>
        </a:defRPr>
      </a:lvl6pPr>
      <a:lvl7pPr marL="914400" algn="l" rtl="0" fontAlgn="base">
        <a:spcBef>
          <a:spcPct val="0"/>
        </a:spcBef>
        <a:spcAft>
          <a:spcPct val="0"/>
        </a:spcAft>
        <a:defRPr sz="3200">
          <a:solidFill>
            <a:schemeClr val="bg1"/>
          </a:solidFill>
          <a:latin typeface="Arial" charset="0"/>
        </a:defRPr>
      </a:lvl7pPr>
      <a:lvl8pPr marL="1371600" algn="l" rtl="0" fontAlgn="base">
        <a:spcBef>
          <a:spcPct val="0"/>
        </a:spcBef>
        <a:spcAft>
          <a:spcPct val="0"/>
        </a:spcAft>
        <a:defRPr sz="3200">
          <a:solidFill>
            <a:schemeClr val="bg1"/>
          </a:solidFill>
          <a:latin typeface="Arial" charset="0"/>
        </a:defRPr>
      </a:lvl8pPr>
      <a:lvl9pPr marL="1828800" algn="l" rtl="0" fontAlgn="base">
        <a:spcBef>
          <a:spcPct val="0"/>
        </a:spcBef>
        <a:spcAft>
          <a:spcPct val="0"/>
        </a:spcAft>
        <a:defRPr sz="3200">
          <a:solidFill>
            <a:schemeClr val="bg1"/>
          </a:solidFill>
          <a:latin typeface="Arial" charset="0"/>
        </a:defRPr>
      </a:lvl9pPr>
    </p:titleStyle>
    <p:bodyStyle>
      <a:lvl1pPr marL="342900" indent="-342900" algn="l" rtl="0" fontAlgn="base">
        <a:spcBef>
          <a:spcPct val="20000"/>
        </a:spcBef>
        <a:spcAft>
          <a:spcPct val="0"/>
        </a:spcAft>
        <a:buChar char="•"/>
        <a:defRPr sz="2800">
          <a:solidFill>
            <a:schemeClr val="bg1"/>
          </a:solidFill>
          <a:latin typeface="+mn-lt"/>
          <a:ea typeface="+mn-ea"/>
          <a:cs typeface="+mn-cs"/>
        </a:defRPr>
      </a:lvl1pPr>
      <a:lvl2pPr marL="742950" indent="-285750" algn="l" rtl="0" fontAlgn="base">
        <a:spcBef>
          <a:spcPct val="20000"/>
        </a:spcBef>
        <a:spcAft>
          <a:spcPct val="0"/>
        </a:spcAft>
        <a:buChar char="–"/>
        <a:defRPr sz="2400" b="1">
          <a:solidFill>
            <a:schemeClr val="bg1"/>
          </a:solidFill>
          <a:latin typeface="+mn-lt"/>
        </a:defRPr>
      </a:lvl2pPr>
      <a:lvl3pPr marL="1143000" indent="-228600" algn="l" rtl="0" fontAlgn="base">
        <a:spcBef>
          <a:spcPct val="20000"/>
        </a:spcBef>
        <a:spcAft>
          <a:spcPct val="0"/>
        </a:spcAft>
        <a:buChar char="•"/>
        <a:defRPr sz="2400">
          <a:solidFill>
            <a:schemeClr val="bg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bwMode="auto">
          <a:xfrm>
            <a:off x="1979613" y="274638"/>
            <a:ext cx="6707187"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Click to edit Master title style</a:t>
            </a:r>
          </a:p>
        </p:txBody>
      </p:sp>
      <p:sp>
        <p:nvSpPr>
          <p:cNvPr id="361475" name="Rectangle 3"/>
          <p:cNvSpPr>
            <a:spLocks noGrp="1" noChangeArrowheads="1"/>
          </p:cNvSpPr>
          <p:nvPr>
            <p:ph type="body" idx="1"/>
          </p:nvPr>
        </p:nvSpPr>
        <p:spPr bwMode="auto">
          <a:xfrm>
            <a:off x="1979613" y="1600200"/>
            <a:ext cx="6707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3614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ru-RU"/>
          </a:p>
        </p:txBody>
      </p:sp>
      <p:sp>
        <p:nvSpPr>
          <p:cNvPr id="3614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3614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7C38FFF-3F59-4A43-8760-6C167C895D44}"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charset="0"/>
        </a:defRPr>
      </a:lvl2pPr>
      <a:lvl3pPr algn="l" rtl="0" fontAlgn="base">
        <a:spcBef>
          <a:spcPct val="0"/>
        </a:spcBef>
        <a:spcAft>
          <a:spcPct val="0"/>
        </a:spcAft>
        <a:defRPr sz="4400">
          <a:solidFill>
            <a:schemeClr val="tx2"/>
          </a:solidFill>
          <a:latin typeface="Arial" charset="0"/>
        </a:defRPr>
      </a:lvl3pPr>
      <a:lvl4pPr algn="l" rtl="0" fontAlgn="base">
        <a:spcBef>
          <a:spcPct val="0"/>
        </a:spcBef>
        <a:spcAft>
          <a:spcPct val="0"/>
        </a:spcAft>
        <a:defRPr sz="4400">
          <a:solidFill>
            <a:schemeClr val="tx2"/>
          </a:solidFill>
          <a:latin typeface="Arial" charset="0"/>
        </a:defRPr>
      </a:lvl4pPr>
      <a:lvl5pPr algn="l" rtl="0" fontAlgn="base">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ashionologymag.com/influence-fashion-teenagers/" TargetMode="External"/><Relationship Id="rId2" Type="http://schemas.openxmlformats.org/officeDocument/2006/relationships/hyperlink" Target="http://www.sundayobserver.lk/2018/04/22/yv/influence-celebrities-yout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0" y="4941168"/>
            <a:ext cx="5219700" cy="1008906"/>
          </a:xfrm>
          <a:noFill/>
        </p:spPr>
        <p:txBody>
          <a:bodyPr/>
          <a:lstStyle/>
          <a:p>
            <a:r>
              <a:rPr lang="en-US" dirty="0">
                <a:solidFill>
                  <a:srgbClr val="0280C7"/>
                </a:solidFill>
                <a:latin typeface="Bell Gothic Std Black" pitchFamily="34" charset="0"/>
                <a:ea typeface="Kozuka Gothic Pro EL" pitchFamily="34" charset="-128"/>
              </a:rPr>
              <a:t>The influence of fashion </a:t>
            </a:r>
            <a:r>
              <a:rPr lang="en-US" dirty="0" smtClean="0">
                <a:solidFill>
                  <a:srgbClr val="0280C7"/>
                </a:solidFill>
                <a:latin typeface="Bell Gothic Std Black" pitchFamily="34" charset="0"/>
                <a:ea typeface="Kozuka Gothic Pro EL" pitchFamily="34" charset="-128"/>
              </a:rPr>
              <a:t/>
            </a:r>
            <a:br>
              <a:rPr lang="en-US" dirty="0" smtClean="0">
                <a:solidFill>
                  <a:srgbClr val="0280C7"/>
                </a:solidFill>
                <a:latin typeface="Bell Gothic Std Black" pitchFamily="34" charset="0"/>
                <a:ea typeface="Kozuka Gothic Pro EL" pitchFamily="34" charset="-128"/>
              </a:rPr>
            </a:br>
            <a:r>
              <a:rPr lang="en-US" dirty="0" smtClean="0">
                <a:solidFill>
                  <a:srgbClr val="0280C7"/>
                </a:solidFill>
                <a:latin typeface="Bell Gothic Std Black" pitchFamily="34" charset="0"/>
                <a:ea typeface="Kozuka Gothic Pro EL" pitchFamily="34" charset="-128"/>
              </a:rPr>
              <a:t>on </a:t>
            </a:r>
            <a:r>
              <a:rPr lang="en-US" dirty="0">
                <a:solidFill>
                  <a:srgbClr val="0280C7"/>
                </a:solidFill>
                <a:latin typeface="Bell Gothic Std Black" pitchFamily="34" charset="0"/>
                <a:ea typeface="Kozuka Gothic Pro EL" pitchFamily="34" charset="-128"/>
              </a:rPr>
              <a:t>the young generation</a:t>
            </a:r>
            <a:endParaRPr lang="uk-UA" dirty="0">
              <a:solidFill>
                <a:srgbClr val="0280C7"/>
              </a:solidFill>
              <a:latin typeface="Bell Gothic Std Black" pitchFamily="34" charset="0"/>
              <a:ea typeface="Kozuka Gothic Pro EL"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725" y="2204864"/>
            <a:ext cx="8568184" cy="4685541"/>
          </a:xfrm>
        </p:spPr>
        <p:txBody>
          <a:bodyPr/>
          <a:lstStyle/>
          <a:p>
            <a:pPr>
              <a:lnSpc>
                <a:spcPct val="200000"/>
              </a:lnSpc>
            </a:pPr>
            <a:r>
              <a:rPr lang="en-US" sz="1600" dirty="0" smtClean="0">
                <a:solidFill>
                  <a:schemeClr val="bg2"/>
                </a:solidFill>
                <a:latin typeface="Times New Roman" panose="02020603050405020304" pitchFamily="18" charset="0"/>
                <a:cs typeface="Times New Roman" panose="02020603050405020304" pitchFamily="18" charset="0"/>
              </a:rPr>
              <a:t>Fashion can be described as the everyday way of dressing. For instance, a common dress code or common color which was not there before </a:t>
            </a:r>
            <a:r>
              <a:rPr lang="en-US" sz="1600" dirty="0">
                <a:solidFill>
                  <a:schemeClr val="bg2"/>
                </a:solidFill>
                <a:latin typeface="Times New Roman" panose="02020603050405020304" pitchFamily="18" charset="0"/>
                <a:cs typeface="Times New Roman" panose="02020603050405020304" pitchFamily="18" charset="0"/>
              </a:rPr>
              <a:t>is </a:t>
            </a:r>
            <a:r>
              <a:rPr lang="en-US" sz="1600" dirty="0" smtClean="0">
                <a:solidFill>
                  <a:schemeClr val="bg2"/>
                </a:solidFill>
                <a:latin typeface="Times New Roman" panose="02020603050405020304" pitchFamily="18" charset="0"/>
                <a:cs typeface="Times New Roman" panose="02020603050405020304" pitchFamily="18" charset="0"/>
              </a:rPr>
              <a:t>fashion (Nouri</a:t>
            </a:r>
            <a:r>
              <a:rPr lang="en-US" sz="1600" dirty="0">
                <a:solidFill>
                  <a:schemeClr val="bg2"/>
                </a:solidFill>
                <a:latin typeface="Times New Roman" panose="02020603050405020304" pitchFamily="18" charset="0"/>
                <a:cs typeface="Times New Roman" panose="02020603050405020304" pitchFamily="18" charset="0"/>
              </a:rPr>
              <a:t>, M. </a:t>
            </a:r>
            <a:r>
              <a:rPr lang="en-US" sz="1600" dirty="0" smtClean="0">
                <a:solidFill>
                  <a:schemeClr val="bg2"/>
                </a:solidFill>
                <a:latin typeface="Times New Roman" panose="02020603050405020304" pitchFamily="18" charset="0"/>
                <a:cs typeface="Times New Roman" panose="02020603050405020304" pitchFamily="18" charset="0"/>
              </a:rPr>
              <a:t>2018). There are two ends </a:t>
            </a:r>
            <a:r>
              <a:rPr lang="en-US" sz="1600" dirty="0">
                <a:solidFill>
                  <a:schemeClr val="bg2"/>
                </a:solidFill>
                <a:latin typeface="Times New Roman" panose="02020603050405020304" pitchFamily="18" charset="0"/>
                <a:cs typeface="Times New Roman" panose="02020603050405020304" pitchFamily="18" charset="0"/>
              </a:rPr>
              <a:t>of </a:t>
            </a:r>
            <a:r>
              <a:rPr lang="en-US" sz="1600" dirty="0" smtClean="0">
                <a:solidFill>
                  <a:schemeClr val="bg2"/>
                </a:solidFill>
                <a:latin typeface="Times New Roman" panose="02020603050405020304" pitchFamily="18" charset="0"/>
                <a:cs typeface="Times New Roman" panose="02020603050405020304" pitchFamily="18" charset="0"/>
              </a:rPr>
              <a:t>fashion</a:t>
            </a:r>
          </a:p>
          <a:p>
            <a:pPr lvl="1">
              <a:lnSpc>
                <a:spcPct val="200000"/>
              </a:lnSpc>
            </a:pPr>
            <a:r>
              <a:rPr lang="en-US" sz="1600" b="0" dirty="0" smtClean="0">
                <a:solidFill>
                  <a:schemeClr val="bg2"/>
                </a:solidFill>
                <a:latin typeface="Times New Roman" panose="02020603050405020304" pitchFamily="18" charset="0"/>
                <a:cs typeface="Times New Roman" panose="02020603050405020304" pitchFamily="18" charset="0"/>
              </a:rPr>
              <a:t>Classic </a:t>
            </a:r>
            <a:r>
              <a:rPr lang="en-US" sz="1600" b="0" dirty="0">
                <a:solidFill>
                  <a:schemeClr val="bg2"/>
                </a:solidFill>
                <a:latin typeface="Times New Roman" panose="02020603050405020304" pitchFamily="18" charset="0"/>
                <a:cs typeface="Times New Roman" panose="02020603050405020304" pitchFamily="18" charset="0"/>
              </a:rPr>
              <a:t>which does not change, it is </a:t>
            </a:r>
            <a:r>
              <a:rPr lang="en-US" sz="1600" b="0" dirty="0" smtClean="0">
                <a:solidFill>
                  <a:schemeClr val="bg2"/>
                </a:solidFill>
                <a:latin typeface="Times New Roman" panose="02020603050405020304" pitchFamily="18" charset="0"/>
                <a:cs typeface="Times New Roman" panose="02020603050405020304" pitchFamily="18" charset="0"/>
              </a:rPr>
              <a:t>indefinite </a:t>
            </a:r>
          </a:p>
          <a:p>
            <a:pPr lvl="1">
              <a:lnSpc>
                <a:spcPct val="200000"/>
              </a:lnSpc>
            </a:pPr>
            <a:r>
              <a:rPr lang="en-US" sz="1600" b="0" dirty="0" smtClean="0">
                <a:solidFill>
                  <a:schemeClr val="bg2"/>
                </a:solidFill>
                <a:latin typeface="Times New Roman" panose="02020603050405020304" pitchFamily="18" charset="0"/>
                <a:cs typeface="Times New Roman" panose="02020603050405020304" pitchFamily="18" charset="0"/>
              </a:rPr>
              <a:t>Fad- </a:t>
            </a:r>
            <a:r>
              <a:rPr lang="en-US" sz="1600" b="0" dirty="0">
                <a:solidFill>
                  <a:schemeClr val="bg2"/>
                </a:solidFill>
                <a:latin typeface="Times New Roman" panose="02020603050405020304" pitchFamily="18" charset="0"/>
                <a:cs typeface="Times New Roman" panose="02020603050405020304" pitchFamily="18" charset="0"/>
              </a:rPr>
              <a:t>a fashion that quickly fades does not </a:t>
            </a:r>
            <a:r>
              <a:rPr lang="en-US" sz="1600" b="0" dirty="0" smtClean="0">
                <a:solidFill>
                  <a:schemeClr val="bg2"/>
                </a:solidFill>
                <a:latin typeface="Times New Roman" panose="02020603050405020304" pitchFamily="18" charset="0"/>
                <a:cs typeface="Times New Roman" panose="02020603050405020304" pitchFamily="18" charset="0"/>
              </a:rPr>
              <a:t>last</a:t>
            </a:r>
          </a:p>
          <a:p>
            <a:pPr>
              <a:lnSpc>
                <a:spcPct val="200000"/>
              </a:lnSpc>
            </a:pPr>
            <a:r>
              <a:rPr lang="en-US" sz="1600" dirty="0" smtClean="0">
                <a:solidFill>
                  <a:schemeClr val="bg2"/>
                </a:solidFill>
                <a:latin typeface="Times New Roman" panose="02020603050405020304" pitchFamily="18" charset="0"/>
                <a:cs typeface="Times New Roman" panose="02020603050405020304" pitchFamily="18" charset="0"/>
              </a:rPr>
              <a:t>Fashion is common to the youth who are influenced by</a:t>
            </a:r>
          </a:p>
          <a:p>
            <a:pPr lvl="1">
              <a:lnSpc>
                <a:spcPct val="200000"/>
              </a:lnSpc>
            </a:pPr>
            <a:r>
              <a:rPr lang="en-US" sz="1600" b="0" dirty="0" smtClean="0">
                <a:solidFill>
                  <a:schemeClr val="bg2"/>
                </a:solidFill>
                <a:latin typeface="Times New Roman" panose="02020603050405020304" pitchFamily="18" charset="0"/>
                <a:cs typeface="Times New Roman" panose="02020603050405020304" pitchFamily="18" charset="0"/>
              </a:rPr>
              <a:t>Celebrities</a:t>
            </a:r>
          </a:p>
          <a:p>
            <a:pPr lvl="1">
              <a:lnSpc>
                <a:spcPct val="200000"/>
              </a:lnSpc>
            </a:pPr>
            <a:r>
              <a:rPr lang="en-US" sz="1600" b="0" dirty="0" smtClean="0">
                <a:solidFill>
                  <a:schemeClr val="bg2"/>
                </a:solidFill>
                <a:latin typeface="Times New Roman" panose="02020603050405020304" pitchFamily="18" charset="0"/>
                <a:cs typeface="Times New Roman" panose="02020603050405020304" pitchFamily="18" charset="0"/>
              </a:rPr>
              <a:t>Movies </a:t>
            </a:r>
          </a:p>
          <a:p>
            <a:pPr lvl="1">
              <a:lnSpc>
                <a:spcPct val="200000"/>
              </a:lnSpc>
            </a:pPr>
            <a:endParaRPr lang="en-US" sz="1200" dirty="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smtClean="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smtClean="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smtClean="0">
              <a:solidFill>
                <a:schemeClr val="bg2"/>
              </a:solidFill>
              <a:latin typeface="Times New Roman" panose="02020603050405020304" pitchFamily="18" charset="0"/>
              <a:cs typeface="Times New Roman" panose="02020603050405020304" pitchFamily="18" charset="0"/>
            </a:endParaRPr>
          </a:p>
          <a:p>
            <a:pPr>
              <a:lnSpc>
                <a:spcPct val="200000"/>
              </a:lnSpc>
            </a:pPr>
            <a:endParaRPr lang="en-US" sz="1600" dirty="0" smtClean="0">
              <a:solidFill>
                <a:schemeClr val="bg2"/>
              </a:solidFill>
              <a:latin typeface="Times New Roman" panose="02020603050405020304" pitchFamily="18" charset="0"/>
              <a:cs typeface="Times New Roman" panose="02020603050405020304" pitchFamily="18" charset="0"/>
            </a:endParaRPr>
          </a:p>
          <a:p>
            <a:pPr marL="457200" lvl="1" indent="0">
              <a:lnSpc>
                <a:spcPct val="200000"/>
              </a:lnSpc>
              <a:buNone/>
            </a:pPr>
            <a:endParaRPr lang="en-US" sz="1600" b="0" dirty="0" smtClean="0">
              <a:solidFill>
                <a:schemeClr val="bg2"/>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 y="1"/>
            <a:ext cx="9144001" cy="2060848"/>
          </a:xfrm>
          <a:prstGeom prst="rect">
            <a:avLst/>
          </a:prstGeom>
        </p:spPr>
      </p:pic>
    </p:spTree>
    <p:extLst>
      <p:ext uri="{BB962C8B-B14F-4D97-AF65-F5344CB8AC3E}">
        <p14:creationId xmlns:p14="http://schemas.microsoft.com/office/powerpoint/2010/main" val="2277787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74638"/>
            <a:ext cx="6131024" cy="778098"/>
          </a:xfrm>
        </p:spPr>
        <p:txBody>
          <a:bodyPr/>
          <a:lstStyle/>
          <a:p>
            <a:r>
              <a:rPr lang="en-US" sz="2800" b="1" dirty="0">
                <a:latin typeface="Times New Roman" panose="02020603050405020304" pitchFamily="18" charset="0"/>
                <a:cs typeface="Times New Roman" panose="02020603050405020304" pitchFamily="18" charset="0"/>
              </a:rPr>
              <a:t>Celebrity lives</a:t>
            </a:r>
          </a:p>
        </p:txBody>
      </p:sp>
      <p:sp>
        <p:nvSpPr>
          <p:cNvPr id="3" name="Content Placeholder 2"/>
          <p:cNvSpPr>
            <a:spLocks noGrp="1"/>
          </p:cNvSpPr>
          <p:nvPr>
            <p:ph idx="1"/>
          </p:nvPr>
        </p:nvSpPr>
        <p:spPr>
          <a:xfrm>
            <a:off x="2555776" y="1052736"/>
            <a:ext cx="6419056" cy="5616624"/>
          </a:xfrm>
        </p:spPr>
        <p:txBody>
          <a:bodyPr/>
          <a:lstStyle/>
          <a:p>
            <a:pPr>
              <a:lnSpc>
                <a:spcPct val="200000"/>
              </a:lnSpc>
            </a:pPr>
            <a:r>
              <a:rPr lang="en-US" sz="1600" dirty="0"/>
              <a:t>Celebrities are </a:t>
            </a:r>
            <a:r>
              <a:rPr lang="en-US" sz="1600" dirty="0" smtClean="0"/>
              <a:t>in all places </a:t>
            </a:r>
            <a:r>
              <a:rPr lang="en-US" sz="1600" dirty="0"/>
              <a:t>and </a:t>
            </a:r>
            <a:r>
              <a:rPr lang="en-US" sz="1600" dirty="0" smtClean="0"/>
              <a:t>their eye-catching way of life, art, music, and literature </a:t>
            </a:r>
            <a:r>
              <a:rPr lang="en-US" sz="1600" dirty="0"/>
              <a:t>and their </a:t>
            </a:r>
            <a:r>
              <a:rPr lang="en-US" sz="1600" dirty="0" smtClean="0"/>
              <a:t>influential effect </a:t>
            </a:r>
            <a:r>
              <a:rPr lang="en-US" sz="1600" dirty="0"/>
              <a:t>on </a:t>
            </a:r>
            <a:r>
              <a:rPr lang="en-US" sz="1600" dirty="0" smtClean="0"/>
              <a:t>an individual’s </a:t>
            </a:r>
            <a:r>
              <a:rPr lang="en-US" sz="1600" dirty="0"/>
              <a:t>life </a:t>
            </a:r>
            <a:r>
              <a:rPr lang="en-US" sz="1600" dirty="0" smtClean="0"/>
              <a:t>may certainly sway teenage </a:t>
            </a:r>
            <a:r>
              <a:rPr lang="en-US" sz="1600" dirty="0"/>
              <a:t>minds, their </a:t>
            </a:r>
            <a:r>
              <a:rPr lang="en-US" sz="1600" dirty="0" smtClean="0"/>
              <a:t>principles, </a:t>
            </a:r>
            <a:r>
              <a:rPr lang="en-US" sz="1600" dirty="0"/>
              <a:t>interests, </a:t>
            </a:r>
            <a:r>
              <a:rPr lang="en-US" sz="1600" dirty="0" smtClean="0"/>
              <a:t>conduct </a:t>
            </a:r>
            <a:r>
              <a:rPr lang="en-US" sz="1600" dirty="0"/>
              <a:t>and their fashion </a:t>
            </a:r>
            <a:r>
              <a:rPr lang="en-US" sz="1600" dirty="0" smtClean="0"/>
              <a:t>tendencies (Tolentino, </a:t>
            </a:r>
            <a:r>
              <a:rPr lang="en-US" sz="1600" dirty="0"/>
              <a:t>L. </a:t>
            </a:r>
            <a:r>
              <a:rPr lang="en-US" sz="1600" dirty="0" smtClean="0"/>
              <a:t>2016).</a:t>
            </a:r>
          </a:p>
          <a:p>
            <a:pPr>
              <a:lnSpc>
                <a:spcPct val="200000"/>
              </a:lnSpc>
            </a:pPr>
            <a:r>
              <a:rPr lang="en-US" sz="1600" dirty="0" smtClean="0"/>
              <a:t>As for </a:t>
            </a:r>
            <a:r>
              <a:rPr lang="en-US" sz="1600" dirty="0"/>
              <a:t>girls, </a:t>
            </a:r>
            <a:r>
              <a:rPr lang="en-US" sz="1600" dirty="0" smtClean="0"/>
              <a:t>they imitate celebrities </a:t>
            </a:r>
            <a:r>
              <a:rPr lang="en-US" sz="1600" dirty="0"/>
              <a:t>for the beauty, the </a:t>
            </a:r>
            <a:r>
              <a:rPr lang="en-US" sz="1600" dirty="0" smtClean="0"/>
              <a:t>profligate lifestyles </a:t>
            </a:r>
            <a:r>
              <a:rPr lang="en-US" sz="1600" dirty="0"/>
              <a:t>and make up that </a:t>
            </a:r>
            <a:r>
              <a:rPr lang="en-US" sz="1600" dirty="0" smtClean="0"/>
              <a:t>that celebrity women use.</a:t>
            </a:r>
          </a:p>
          <a:p>
            <a:pPr>
              <a:lnSpc>
                <a:spcPct val="200000"/>
              </a:lnSpc>
            </a:pPr>
            <a:r>
              <a:rPr lang="en-US" sz="1600" dirty="0" smtClean="0"/>
              <a:t>For the boys</a:t>
            </a:r>
            <a:r>
              <a:rPr lang="en-US" sz="1600" dirty="0"/>
              <a:t>, </a:t>
            </a:r>
            <a:r>
              <a:rPr lang="en-US" sz="1600" dirty="0" smtClean="0"/>
              <a:t>they do it for </a:t>
            </a:r>
            <a:r>
              <a:rPr lang="en-US" sz="1600" dirty="0"/>
              <a:t>the </a:t>
            </a:r>
            <a:r>
              <a:rPr lang="en-US" sz="1600" dirty="0" smtClean="0"/>
              <a:t>physiques </a:t>
            </a:r>
            <a:r>
              <a:rPr lang="en-US" sz="1600" dirty="0"/>
              <a:t>and </a:t>
            </a:r>
            <a:r>
              <a:rPr lang="en-US" sz="1600" dirty="0" smtClean="0"/>
              <a:t>intense </a:t>
            </a:r>
            <a:r>
              <a:rPr lang="en-US" sz="1600" dirty="0"/>
              <a:t>fashion </a:t>
            </a:r>
            <a:r>
              <a:rPr lang="en-US" sz="1600" dirty="0" smtClean="0"/>
              <a:t>and fame </a:t>
            </a:r>
            <a:r>
              <a:rPr lang="en-US" sz="1600" dirty="0"/>
              <a:t>they aspire to have</a:t>
            </a:r>
            <a:r>
              <a:rPr lang="en-US" sz="1600" dirty="0" smtClean="0"/>
              <a:t>.</a:t>
            </a:r>
          </a:p>
          <a:p>
            <a:pPr>
              <a:lnSpc>
                <a:spcPct val="200000"/>
              </a:lnSpc>
            </a:pPr>
            <a:r>
              <a:rPr lang="en-US" sz="1600" dirty="0"/>
              <a:t>Celebrities </a:t>
            </a:r>
            <a:r>
              <a:rPr lang="en-US" sz="1600" dirty="0" smtClean="0"/>
              <a:t>design </a:t>
            </a:r>
            <a:r>
              <a:rPr lang="en-US" sz="1600" dirty="0"/>
              <a:t>and </a:t>
            </a:r>
            <a:r>
              <a:rPr lang="en-US" sz="1600" dirty="0" smtClean="0"/>
              <a:t>effect </a:t>
            </a:r>
            <a:r>
              <a:rPr lang="en-US" sz="1600" dirty="0"/>
              <a:t>fashion </a:t>
            </a:r>
            <a:r>
              <a:rPr lang="en-US" sz="1600" dirty="0" smtClean="0"/>
              <a:t>styles </a:t>
            </a:r>
            <a:r>
              <a:rPr lang="en-US" sz="1600" dirty="0"/>
              <a:t>and </a:t>
            </a:r>
            <a:r>
              <a:rPr lang="en-US" sz="1600" dirty="0" smtClean="0"/>
              <a:t>design selections </a:t>
            </a:r>
            <a:r>
              <a:rPr lang="en-US" sz="1600" dirty="0"/>
              <a:t>of the youth </a:t>
            </a:r>
            <a:r>
              <a:rPr lang="en-US" sz="1600" dirty="0" smtClean="0"/>
              <a:t>since superstars imply </a:t>
            </a:r>
            <a:r>
              <a:rPr lang="en-US" sz="1600" dirty="0"/>
              <a:t>ideal </a:t>
            </a:r>
            <a:r>
              <a:rPr lang="en-US" sz="1600" dirty="0" smtClean="0"/>
              <a:t>beauty (</a:t>
            </a:r>
            <a:r>
              <a:rPr lang="en-US" sz="1600" dirty="0"/>
              <a:t>Tolentino, L. 2016).</a:t>
            </a:r>
          </a:p>
          <a:p>
            <a:pPr>
              <a:lnSpc>
                <a:spcPct val="200000"/>
              </a:lnSpc>
            </a:pPr>
            <a:endParaRPr lang="en-US" sz="1600" dirty="0" smtClean="0"/>
          </a:p>
          <a:p>
            <a:pPr>
              <a:lnSpc>
                <a:spcPct val="200000"/>
              </a:lnSpc>
            </a:pPr>
            <a:endParaRPr lang="en-US" sz="1600" dirty="0"/>
          </a:p>
        </p:txBody>
      </p:sp>
      <p:pic>
        <p:nvPicPr>
          <p:cNvPr id="4" name="Picture 3"/>
          <p:cNvPicPr>
            <a:picLocks noChangeAspect="1"/>
          </p:cNvPicPr>
          <p:nvPr/>
        </p:nvPicPr>
        <p:blipFill>
          <a:blip r:embed="rId3"/>
          <a:stretch>
            <a:fillRect/>
          </a:stretch>
        </p:blipFill>
        <p:spPr>
          <a:xfrm>
            <a:off x="1822" y="0"/>
            <a:ext cx="2553954" cy="6858000"/>
          </a:xfrm>
          <a:prstGeom prst="rect">
            <a:avLst/>
          </a:prstGeom>
        </p:spPr>
      </p:pic>
    </p:spTree>
    <p:extLst>
      <p:ext uri="{BB962C8B-B14F-4D97-AF65-F5344CB8AC3E}">
        <p14:creationId xmlns:p14="http://schemas.microsoft.com/office/powerpoint/2010/main" val="1301745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1897261" y="-46965"/>
            <a:ext cx="6707187" cy="850106"/>
          </a:xfrm>
        </p:spPr>
        <p:txBody>
          <a:bodyPr/>
          <a:lstStyle/>
          <a:p>
            <a:r>
              <a:rPr lang="en-US" sz="2800" b="1" dirty="0" smtClean="0">
                <a:solidFill>
                  <a:srgbClr val="000000"/>
                </a:solidFill>
                <a:latin typeface="Times New Roman" panose="02020603050405020304" pitchFamily="18" charset="0"/>
                <a:cs typeface="Times New Roman" panose="02020603050405020304" pitchFamily="18" charset="0"/>
              </a:rPr>
              <a:t>Influence from media</a:t>
            </a:r>
            <a:endParaRPr lang="en-US" sz="2800" b="1" dirty="0">
              <a:solidFill>
                <a:srgbClr val="00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4932040" y="4653136"/>
            <a:ext cx="4187005" cy="2214116"/>
          </a:xfrm>
          <a:prstGeom prst="rect">
            <a:avLst/>
          </a:prstGeom>
        </p:spPr>
      </p:pic>
      <p:sp>
        <p:nvSpPr>
          <p:cNvPr id="366595" name="Rectangle 3"/>
          <p:cNvSpPr>
            <a:spLocks noGrp="1" noChangeArrowheads="1"/>
          </p:cNvSpPr>
          <p:nvPr>
            <p:ph type="body" idx="1"/>
          </p:nvPr>
        </p:nvSpPr>
        <p:spPr>
          <a:xfrm>
            <a:off x="1547665" y="803142"/>
            <a:ext cx="7571380" cy="4642082"/>
          </a:xfrm>
        </p:spPr>
        <p:txBody>
          <a:bodyPr/>
          <a:lstStyle/>
          <a:p>
            <a:pPr>
              <a:lnSpc>
                <a:spcPct val="200000"/>
              </a:lnSpc>
            </a:pPr>
            <a:r>
              <a:rPr lang="en-US" sz="1600" dirty="0">
                <a:solidFill>
                  <a:srgbClr val="000000"/>
                </a:solidFill>
                <a:latin typeface="Times New Roman" panose="02020603050405020304" pitchFamily="18" charset="0"/>
                <a:cs typeface="Times New Roman" panose="02020603050405020304" pitchFamily="18" charset="0"/>
              </a:rPr>
              <a:t>Social media and </a:t>
            </a:r>
            <a:r>
              <a:rPr lang="en-US" sz="1600" dirty="0" smtClean="0">
                <a:solidFill>
                  <a:srgbClr val="000000"/>
                </a:solidFill>
                <a:latin typeface="Times New Roman" panose="02020603050405020304" pitchFamily="18" charset="0"/>
                <a:cs typeface="Times New Roman" panose="02020603050405020304" pitchFamily="18" charset="0"/>
              </a:rPr>
              <a:t>TV show vast roles </a:t>
            </a:r>
            <a:r>
              <a:rPr lang="en-US" sz="1600" dirty="0">
                <a:solidFill>
                  <a:srgbClr val="000000"/>
                </a:solidFill>
                <a:latin typeface="Times New Roman" panose="02020603050405020304" pitchFamily="18" charset="0"/>
                <a:cs typeface="Times New Roman" panose="02020603050405020304" pitchFamily="18" charset="0"/>
              </a:rPr>
              <a:t>in </a:t>
            </a:r>
            <a:r>
              <a:rPr lang="en-US" sz="1600" dirty="0" smtClean="0">
                <a:solidFill>
                  <a:srgbClr val="000000"/>
                </a:solidFill>
                <a:latin typeface="Times New Roman" panose="02020603050405020304" pitchFamily="18" charset="0"/>
                <a:cs typeface="Times New Roman" panose="02020603050405020304" pitchFamily="18" charset="0"/>
              </a:rPr>
              <a:t>the way personalities sway </a:t>
            </a:r>
            <a:r>
              <a:rPr lang="en-US" sz="1600" dirty="0">
                <a:solidFill>
                  <a:srgbClr val="000000"/>
                </a:solidFill>
                <a:latin typeface="Times New Roman" panose="02020603050405020304" pitchFamily="18" charset="0"/>
                <a:cs typeface="Times New Roman" panose="02020603050405020304" pitchFamily="18" charset="0"/>
              </a:rPr>
              <a:t>the youth</a:t>
            </a:r>
            <a:r>
              <a:rPr lang="en-US" sz="1600" dirty="0" smtClean="0">
                <a:solidFill>
                  <a:srgbClr val="000000"/>
                </a:solidFill>
                <a:latin typeface="Times New Roman" panose="02020603050405020304" pitchFamily="18" charset="0"/>
                <a:cs typeface="Times New Roman" panose="02020603050405020304" pitchFamily="18" charset="0"/>
              </a:rPr>
              <a:t>.</a:t>
            </a:r>
          </a:p>
          <a:p>
            <a:pPr lvl="1">
              <a:lnSpc>
                <a:spcPct val="200000"/>
              </a:lnSpc>
            </a:pPr>
            <a:r>
              <a:rPr lang="en-US" sz="1600" dirty="0" smtClean="0">
                <a:solidFill>
                  <a:srgbClr val="000000"/>
                </a:solidFill>
                <a:latin typeface="Times New Roman" panose="02020603050405020304" pitchFamily="18" charset="0"/>
                <a:cs typeface="Times New Roman" panose="02020603050405020304" pitchFamily="18" charset="0"/>
              </a:rPr>
              <a:t>Some </a:t>
            </a:r>
            <a:r>
              <a:rPr lang="en-US" sz="1600" dirty="0">
                <a:solidFill>
                  <a:srgbClr val="000000"/>
                </a:solidFill>
                <a:latin typeface="Times New Roman" panose="02020603050405020304" pitchFamily="18" charset="0"/>
                <a:cs typeface="Times New Roman" panose="02020603050405020304" pitchFamily="18" charset="0"/>
              </a:rPr>
              <a:t>are </a:t>
            </a:r>
            <a:r>
              <a:rPr lang="en-US" sz="1600" dirty="0" smtClean="0">
                <a:solidFill>
                  <a:srgbClr val="000000"/>
                </a:solidFill>
                <a:latin typeface="Times New Roman" panose="02020603050405020304" pitchFamily="18" charset="0"/>
                <a:cs typeface="Times New Roman" panose="02020603050405020304" pitchFamily="18" charset="0"/>
              </a:rPr>
              <a:t>movies are devoted </a:t>
            </a:r>
            <a:r>
              <a:rPr lang="en-US" sz="1600" dirty="0">
                <a:solidFill>
                  <a:srgbClr val="000000"/>
                </a:solidFill>
                <a:latin typeface="Times New Roman" panose="02020603050405020304" pitchFamily="18" charset="0"/>
                <a:cs typeface="Times New Roman" panose="02020603050405020304" pitchFamily="18" charset="0"/>
              </a:rPr>
              <a:t>to fashion </a:t>
            </a:r>
            <a:r>
              <a:rPr lang="en-US" sz="1600" dirty="0" smtClean="0">
                <a:solidFill>
                  <a:srgbClr val="000000"/>
                </a:solidFill>
                <a:latin typeface="Times New Roman" panose="02020603050405020304" pitchFamily="18" charset="0"/>
                <a:cs typeface="Times New Roman" panose="02020603050405020304" pitchFamily="18" charset="0"/>
              </a:rPr>
              <a:t>and </a:t>
            </a:r>
            <a:r>
              <a:rPr lang="en-US" sz="1600" dirty="0">
                <a:solidFill>
                  <a:srgbClr val="000000"/>
                </a:solidFill>
                <a:latin typeface="Times New Roman" panose="02020603050405020304" pitchFamily="18" charset="0"/>
                <a:cs typeface="Times New Roman" panose="02020603050405020304" pitchFamily="18" charset="0"/>
              </a:rPr>
              <a:t>the hosts </a:t>
            </a:r>
            <a:r>
              <a:rPr lang="en-US" sz="1600" dirty="0" smtClean="0">
                <a:solidFill>
                  <a:srgbClr val="000000"/>
                </a:solidFill>
                <a:latin typeface="Times New Roman" panose="02020603050405020304" pitchFamily="18" charset="0"/>
                <a:cs typeface="Times New Roman" panose="02020603050405020304" pitchFamily="18" charset="0"/>
              </a:rPr>
              <a:t>remark </a:t>
            </a:r>
            <a:r>
              <a:rPr lang="en-US" sz="1600" dirty="0">
                <a:solidFill>
                  <a:srgbClr val="000000"/>
                </a:solidFill>
                <a:latin typeface="Times New Roman" panose="02020603050405020304" pitchFamily="18" charset="0"/>
                <a:cs typeface="Times New Roman" panose="02020603050405020304" pitchFamily="18" charset="0"/>
              </a:rPr>
              <a:t>on </a:t>
            </a:r>
            <a:r>
              <a:rPr lang="en-US" sz="1600" dirty="0" smtClean="0">
                <a:solidFill>
                  <a:srgbClr val="000000"/>
                </a:solidFill>
                <a:latin typeface="Times New Roman" panose="02020603050405020304" pitchFamily="18" charset="0"/>
                <a:cs typeface="Times New Roman" panose="02020603050405020304" pitchFamily="18" charset="0"/>
              </a:rPr>
              <a:t>celeb </a:t>
            </a:r>
            <a:r>
              <a:rPr lang="en-US" sz="1600" dirty="0">
                <a:solidFill>
                  <a:srgbClr val="000000"/>
                </a:solidFill>
                <a:latin typeface="Times New Roman" panose="02020603050405020304" pitchFamily="18" charset="0"/>
                <a:cs typeface="Times New Roman" panose="02020603050405020304" pitchFamily="18" charset="0"/>
              </a:rPr>
              <a:t>fashion and </a:t>
            </a:r>
            <a:r>
              <a:rPr lang="en-US" sz="1600" dirty="0" smtClean="0">
                <a:solidFill>
                  <a:srgbClr val="000000"/>
                </a:solidFill>
                <a:latin typeface="Times New Roman" panose="02020603050405020304" pitchFamily="18" charset="0"/>
                <a:cs typeface="Times New Roman" panose="02020603050405020304" pitchFamily="18" charset="0"/>
              </a:rPr>
              <a:t>criticize the flairs </a:t>
            </a:r>
            <a:r>
              <a:rPr lang="en-US" sz="1600" dirty="0">
                <a:solidFill>
                  <a:srgbClr val="000000"/>
                </a:solidFill>
                <a:latin typeface="Times New Roman" panose="02020603050405020304" pitchFamily="18" charset="0"/>
                <a:cs typeface="Times New Roman" panose="02020603050405020304" pitchFamily="18" charset="0"/>
              </a:rPr>
              <a:t>that they </a:t>
            </a:r>
            <a:r>
              <a:rPr lang="en-US" sz="1600" dirty="0" smtClean="0">
                <a:solidFill>
                  <a:srgbClr val="000000"/>
                </a:solidFill>
                <a:latin typeface="Times New Roman" panose="02020603050405020304" pitchFamily="18" charset="0"/>
                <a:cs typeface="Times New Roman" panose="02020603050405020304" pitchFamily="18" charset="0"/>
              </a:rPr>
              <a:t>do not </a:t>
            </a:r>
            <a:r>
              <a:rPr lang="en-US" sz="1600" dirty="0">
                <a:solidFill>
                  <a:srgbClr val="000000"/>
                </a:solidFill>
                <a:latin typeface="Times New Roman" panose="02020603050405020304" pitchFamily="18" charset="0"/>
                <a:cs typeface="Times New Roman" panose="02020603050405020304" pitchFamily="18" charset="0"/>
              </a:rPr>
              <a:t>like. </a:t>
            </a:r>
            <a:endParaRPr lang="en-US" sz="1600" dirty="0" smtClean="0">
              <a:solidFill>
                <a:srgbClr val="000000"/>
              </a:solidFill>
              <a:latin typeface="Times New Roman" panose="02020603050405020304" pitchFamily="18" charset="0"/>
              <a:cs typeface="Times New Roman" panose="02020603050405020304" pitchFamily="18" charset="0"/>
            </a:endParaRPr>
          </a:p>
          <a:p>
            <a:pPr lvl="1">
              <a:lnSpc>
                <a:spcPct val="200000"/>
              </a:lnSpc>
            </a:pPr>
            <a:r>
              <a:rPr lang="en-US" sz="1600" dirty="0" smtClean="0">
                <a:solidFill>
                  <a:srgbClr val="000000"/>
                </a:solidFill>
                <a:latin typeface="Times New Roman" panose="02020603050405020304" pitchFamily="18" charset="0"/>
                <a:cs typeface="Times New Roman" panose="02020603050405020304" pitchFamily="18" charset="0"/>
              </a:rPr>
              <a:t>Teenagers mostly get swayed </a:t>
            </a:r>
            <a:r>
              <a:rPr lang="en-US" sz="1600" dirty="0">
                <a:solidFill>
                  <a:srgbClr val="000000"/>
                </a:solidFill>
                <a:latin typeface="Times New Roman" panose="02020603050405020304" pitchFamily="18" charset="0"/>
                <a:cs typeface="Times New Roman" panose="02020603050405020304" pitchFamily="18" charset="0"/>
              </a:rPr>
              <a:t>away </a:t>
            </a:r>
            <a:r>
              <a:rPr lang="en-US" sz="1600" dirty="0" smtClean="0">
                <a:solidFill>
                  <a:srgbClr val="000000"/>
                </a:solidFill>
                <a:latin typeface="Times New Roman" panose="02020603050405020304" pitchFamily="18" charset="0"/>
                <a:cs typeface="Times New Roman" panose="02020603050405020304" pitchFamily="18" charset="0"/>
              </a:rPr>
              <a:t>by simply watching </a:t>
            </a:r>
            <a:r>
              <a:rPr lang="en-US" sz="1600" dirty="0">
                <a:solidFill>
                  <a:srgbClr val="000000"/>
                </a:solidFill>
                <a:latin typeface="Times New Roman" panose="02020603050405020304" pitchFamily="18" charset="0"/>
                <a:cs typeface="Times New Roman" panose="02020603050405020304" pitchFamily="18" charset="0"/>
              </a:rPr>
              <a:t>the </a:t>
            </a:r>
            <a:r>
              <a:rPr lang="en-US" sz="1600" dirty="0" smtClean="0">
                <a:solidFill>
                  <a:srgbClr val="000000"/>
                </a:solidFill>
                <a:latin typeface="Times New Roman" panose="02020603050405020304" pitchFamily="18" charset="0"/>
                <a:cs typeface="Times New Roman" panose="02020603050405020304" pitchFamily="18" charset="0"/>
              </a:rPr>
              <a:t>movies </a:t>
            </a:r>
            <a:r>
              <a:rPr lang="en-US" sz="1600" dirty="0" err="1" smtClean="0">
                <a:solidFill>
                  <a:srgbClr val="000000"/>
                </a:solidFill>
                <a:latin typeface="Times New Roman" panose="02020603050405020304" pitchFamily="18" charset="0"/>
                <a:cs typeface="Times New Roman" panose="02020603050405020304" pitchFamily="18" charset="0"/>
              </a:rPr>
              <a:t>performedby</a:t>
            </a:r>
            <a:r>
              <a:rPr lang="en-US" sz="1600" dirty="0" smtClean="0">
                <a:solidFill>
                  <a:srgbClr val="000000"/>
                </a:solidFill>
                <a:latin typeface="Times New Roman" panose="02020603050405020304" pitchFamily="18" charset="0"/>
                <a:cs typeface="Times New Roman" panose="02020603050405020304" pitchFamily="18" charset="0"/>
              </a:rPr>
              <a:t> the celebrities (</a:t>
            </a:r>
            <a:r>
              <a:rPr lang="en-US" sz="1600" dirty="0">
                <a:solidFill>
                  <a:srgbClr val="000000"/>
                </a:solidFill>
                <a:latin typeface="Times New Roman" panose="02020603050405020304" pitchFamily="18" charset="0"/>
                <a:cs typeface="Times New Roman" panose="02020603050405020304" pitchFamily="18" charset="0"/>
              </a:rPr>
              <a:t>Nouri, M. </a:t>
            </a:r>
            <a:r>
              <a:rPr lang="en-US" sz="1600" dirty="0" smtClean="0">
                <a:solidFill>
                  <a:srgbClr val="000000"/>
                </a:solidFill>
                <a:latin typeface="Times New Roman" panose="02020603050405020304" pitchFamily="18" charset="0"/>
                <a:cs typeface="Times New Roman" panose="02020603050405020304" pitchFamily="18" charset="0"/>
              </a:rPr>
              <a:t>2018). </a:t>
            </a:r>
          </a:p>
          <a:p>
            <a:pPr lvl="1">
              <a:lnSpc>
                <a:spcPct val="200000"/>
              </a:lnSpc>
            </a:pPr>
            <a:r>
              <a:rPr lang="en-US" sz="1600" dirty="0" smtClean="0">
                <a:solidFill>
                  <a:srgbClr val="000000"/>
                </a:solidFill>
                <a:latin typeface="Times New Roman" panose="02020603050405020304" pitchFamily="18" charset="0"/>
                <a:cs typeface="Times New Roman" panose="02020603050405020304" pitchFamily="18" charset="0"/>
              </a:rPr>
              <a:t>In movies and music </a:t>
            </a:r>
            <a:r>
              <a:rPr lang="en-US" sz="1600" dirty="0">
                <a:solidFill>
                  <a:srgbClr val="000000"/>
                </a:solidFill>
                <a:latin typeface="Times New Roman" panose="02020603050405020304" pitchFamily="18" charset="0"/>
                <a:cs typeface="Times New Roman" panose="02020603050405020304" pitchFamily="18" charset="0"/>
              </a:rPr>
              <a:t>famous women like Miley </a:t>
            </a:r>
            <a:r>
              <a:rPr lang="en-US" sz="1600" dirty="0" smtClean="0">
                <a:solidFill>
                  <a:srgbClr val="000000"/>
                </a:solidFill>
                <a:latin typeface="Times New Roman" panose="02020603050405020304" pitchFamily="18" charset="0"/>
                <a:cs typeface="Times New Roman" panose="02020603050405020304" pitchFamily="18" charset="0"/>
              </a:rPr>
              <a:t>Cyrus and Rihanna charm the young girls with their </a:t>
            </a:r>
            <a:r>
              <a:rPr lang="en-US" sz="1600" dirty="0">
                <a:solidFill>
                  <a:srgbClr val="000000"/>
                </a:solidFill>
                <a:latin typeface="Times New Roman" panose="02020603050405020304" pitchFamily="18" charset="0"/>
                <a:cs typeface="Times New Roman" panose="02020603050405020304" pitchFamily="18" charset="0"/>
              </a:rPr>
              <a:t>hairstyles and edgy scandalous styles</a:t>
            </a:r>
            <a:endParaRPr lang="en-US" sz="1600"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67544" y="116632"/>
            <a:ext cx="8496943" cy="3455665"/>
          </a:xfrm>
        </p:spPr>
        <p:txBody>
          <a:bodyPr/>
          <a:lstStyle/>
          <a:p>
            <a:pPr marL="0" indent="0">
              <a:lnSpc>
                <a:spcPct val="80000"/>
              </a:lnSpc>
              <a:buNone/>
            </a:pPr>
            <a:r>
              <a:rPr lang="en-US" altLang="ko-KR" b="1" dirty="0" smtClean="0">
                <a:solidFill>
                  <a:srgbClr val="000000"/>
                </a:solidFill>
                <a:latin typeface="Times New Roman" panose="02020603050405020304" pitchFamily="18" charset="0"/>
                <a:ea typeface="굴림" charset="-127"/>
                <a:cs typeface="Times New Roman" panose="02020603050405020304" pitchFamily="18" charset="0"/>
              </a:rPr>
              <a:t>Impacts of fashion</a:t>
            </a:r>
          </a:p>
          <a:p>
            <a:pPr marL="0" indent="0">
              <a:lnSpc>
                <a:spcPct val="80000"/>
              </a:lnSpc>
              <a:buNone/>
            </a:pPr>
            <a:endParaRPr lang="en-US" sz="2400" b="1" dirty="0" smtClean="0">
              <a:solidFill>
                <a:srgbClr val="000000"/>
              </a:solidFill>
              <a:latin typeface="Times New Roman" panose="02020603050405020304" pitchFamily="18" charset="0"/>
              <a:ea typeface="굴림" charset="-127"/>
              <a:cs typeface="Times New Roman" panose="02020603050405020304" pitchFamily="18" charset="0"/>
            </a:endParaRPr>
          </a:p>
          <a:p>
            <a:pPr>
              <a:lnSpc>
                <a:spcPct val="80000"/>
              </a:lnSpc>
            </a:pPr>
            <a:endParaRPr lang="en-US" sz="2400" dirty="0">
              <a:solidFill>
                <a:srgbClr val="000000"/>
              </a:solidFill>
              <a:latin typeface="Bell Gothic Std Black" pitchFamily="34" charset="0"/>
              <a:ea typeface="굴림" charset="-127"/>
            </a:endParaRPr>
          </a:p>
          <a:p>
            <a:pPr>
              <a:lnSpc>
                <a:spcPct val="80000"/>
              </a:lnSpc>
            </a:pPr>
            <a:endParaRPr lang="en-US" sz="2400" dirty="0">
              <a:solidFill>
                <a:srgbClr val="000000"/>
              </a:solidFill>
              <a:latin typeface="Bell Gothic Std Black" pitchFamily="34" charset="0"/>
              <a:ea typeface="굴림" charset="-127"/>
            </a:endParaRPr>
          </a:p>
        </p:txBody>
      </p:sp>
      <p:pic>
        <p:nvPicPr>
          <p:cNvPr id="4" name="Picture 3"/>
          <p:cNvPicPr>
            <a:picLocks noChangeAspect="1"/>
          </p:cNvPicPr>
          <p:nvPr/>
        </p:nvPicPr>
        <p:blipFill>
          <a:blip r:embed="rId3"/>
          <a:stretch>
            <a:fillRect/>
          </a:stretch>
        </p:blipFill>
        <p:spPr>
          <a:xfrm>
            <a:off x="5220072" y="1336760"/>
            <a:ext cx="2642638" cy="4130067"/>
          </a:xfrm>
          <a:prstGeom prst="rect">
            <a:avLst/>
          </a:prstGeom>
        </p:spPr>
      </p:pic>
      <p:sp>
        <p:nvSpPr>
          <p:cNvPr id="6" name="Oval 5"/>
          <p:cNvSpPr/>
          <p:nvPr/>
        </p:nvSpPr>
        <p:spPr bwMode="auto">
          <a:xfrm>
            <a:off x="71500" y="1354824"/>
            <a:ext cx="4500500" cy="1858152"/>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smtClean="0"/>
              <a:t>Good influence</a:t>
            </a:r>
          </a:p>
          <a:p>
            <a:endParaRPr lang="en-US" sz="1400" dirty="0" smtClean="0"/>
          </a:p>
          <a:p>
            <a:pPr algn="l"/>
            <a:r>
              <a:rPr lang="en-US" sz="1400" dirty="0" smtClean="0"/>
              <a:t>The </a:t>
            </a:r>
            <a:r>
              <a:rPr lang="en-US" sz="1400" dirty="0"/>
              <a:t>youth tend to </a:t>
            </a:r>
            <a:r>
              <a:rPr lang="en-US" sz="1400" dirty="0" smtClean="0"/>
              <a:t>feel confident especially when before others, due to  </a:t>
            </a:r>
            <a:r>
              <a:rPr lang="en-US" sz="1400" dirty="0"/>
              <a:t>the way </a:t>
            </a:r>
            <a:r>
              <a:rPr lang="en-US" sz="1400" dirty="0" smtClean="0"/>
              <a:t>their </a:t>
            </a:r>
            <a:r>
              <a:rPr lang="en-US" sz="1400" dirty="0"/>
              <a:t>look </a:t>
            </a:r>
            <a:r>
              <a:rPr lang="en-US" sz="1400" dirty="0" smtClean="0"/>
              <a:t>with classy wears. </a:t>
            </a:r>
            <a:endParaRPr lang="en-US" dirty="0"/>
          </a:p>
        </p:txBody>
      </p:sp>
      <p:sp>
        <p:nvSpPr>
          <p:cNvPr id="7" name="Oval 6"/>
          <p:cNvSpPr/>
          <p:nvPr/>
        </p:nvSpPr>
        <p:spPr bwMode="auto">
          <a:xfrm>
            <a:off x="-28850" y="4258267"/>
            <a:ext cx="4744865" cy="223851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smtClean="0"/>
              <a:t>Bad influence</a:t>
            </a:r>
          </a:p>
          <a:p>
            <a:pPr algn="l"/>
            <a:endParaRPr lang="en-US" sz="1400" dirty="0"/>
          </a:p>
          <a:p>
            <a:pPr algn="l"/>
            <a:r>
              <a:rPr lang="en-US" sz="1400" dirty="0" smtClean="0"/>
              <a:t>However</a:t>
            </a:r>
            <a:r>
              <a:rPr lang="en-US" sz="1400" dirty="0"/>
              <a:t>, some </a:t>
            </a:r>
            <a:r>
              <a:rPr lang="en-US" sz="1400" dirty="0" smtClean="0"/>
              <a:t>youths crave for attention </a:t>
            </a:r>
            <a:r>
              <a:rPr lang="en-US" sz="1400" dirty="0"/>
              <a:t>and </a:t>
            </a:r>
            <a:r>
              <a:rPr lang="en-US" sz="1400" dirty="0" smtClean="0"/>
              <a:t>for example when young </a:t>
            </a:r>
            <a:r>
              <a:rPr lang="en-US" sz="1400" dirty="0"/>
              <a:t>girls wear </a:t>
            </a:r>
            <a:r>
              <a:rPr lang="en-US" sz="1400" dirty="0" smtClean="0"/>
              <a:t>sexual clothes, </a:t>
            </a:r>
            <a:r>
              <a:rPr lang="en-US" sz="1400" dirty="0"/>
              <a:t>they </a:t>
            </a:r>
            <a:r>
              <a:rPr lang="en-US" sz="1400" dirty="0" smtClean="0"/>
              <a:t>seem </a:t>
            </a:r>
            <a:r>
              <a:rPr lang="en-US" sz="1400" dirty="0"/>
              <a:t>to act in a </a:t>
            </a:r>
            <a:r>
              <a:rPr lang="en-US" sz="1400" dirty="0" smtClean="0"/>
              <a:t>cheeky </a:t>
            </a:r>
            <a:r>
              <a:rPr lang="en-US" sz="1400" dirty="0"/>
              <a:t>way, </a:t>
            </a:r>
            <a:r>
              <a:rPr lang="en-US" sz="1400" dirty="0" smtClean="0"/>
              <a:t>resulting in inappropriate treatments</a:t>
            </a:r>
            <a:r>
              <a:rPr lang="en-US" dirty="0" smtClean="0"/>
              <a:t>.</a:t>
            </a:r>
            <a:endParaRPr lang="en-US" dirty="0"/>
          </a:p>
        </p:txBody>
      </p:sp>
      <p:pic>
        <p:nvPicPr>
          <p:cNvPr id="8" name="Picture 7"/>
          <p:cNvPicPr>
            <a:picLocks noChangeAspect="1"/>
          </p:cNvPicPr>
          <p:nvPr/>
        </p:nvPicPr>
        <p:blipFill>
          <a:blip r:embed="rId4"/>
          <a:stretch>
            <a:fillRect/>
          </a:stretch>
        </p:blipFill>
        <p:spPr>
          <a:xfrm>
            <a:off x="4543062" y="1921862"/>
            <a:ext cx="963251" cy="35481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6048375" cy="508000"/>
          </a:xfrm>
        </p:spPr>
        <p:txBody>
          <a:bodyPr/>
          <a:lstStyle/>
          <a:p>
            <a:r>
              <a:rPr lang="en-US" sz="2800" b="1" dirty="0" smtClean="0">
                <a:solidFill>
                  <a:schemeClr val="bg2"/>
                </a:solidFill>
                <a:latin typeface="Times New Roman" panose="02020603050405020304" pitchFamily="18" charset="0"/>
                <a:cs typeface="Times New Roman" panose="02020603050405020304" pitchFamily="18" charset="0"/>
              </a:rPr>
              <a:t>conclusion</a:t>
            </a:r>
            <a:endParaRPr lang="en-US" sz="2800" b="1" dirty="0">
              <a:solidFill>
                <a:schemeClr val="bg2"/>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251520" y="861741"/>
            <a:ext cx="8784976" cy="2639267"/>
          </a:xfrm>
        </p:spPr>
        <p:txBody>
          <a:bodyPr/>
          <a:lstStyle/>
          <a:p>
            <a:pPr>
              <a:lnSpc>
                <a:spcPct val="200000"/>
              </a:lnSpc>
            </a:pPr>
            <a:r>
              <a:rPr lang="en-US" sz="1600" dirty="0">
                <a:solidFill>
                  <a:schemeClr val="bg2"/>
                </a:solidFill>
                <a:latin typeface="Times New Roman" panose="02020603050405020304" pitchFamily="18" charset="0"/>
                <a:cs typeface="Times New Roman" panose="02020603050405020304" pitchFamily="18" charset="0"/>
              </a:rPr>
              <a:t>Fashion </a:t>
            </a:r>
            <a:r>
              <a:rPr lang="en-US" sz="1600" dirty="0" smtClean="0">
                <a:solidFill>
                  <a:schemeClr val="bg2"/>
                </a:solidFill>
                <a:latin typeface="Times New Roman" panose="02020603050405020304" pitchFamily="18" charset="0"/>
                <a:cs typeface="Times New Roman" panose="02020603050405020304" pitchFamily="18" charset="0"/>
              </a:rPr>
              <a:t>alters </a:t>
            </a:r>
            <a:r>
              <a:rPr lang="en-US" sz="1600" dirty="0">
                <a:solidFill>
                  <a:schemeClr val="bg2"/>
                </a:solidFill>
                <a:latin typeface="Times New Roman" panose="02020603050405020304" pitchFamily="18" charset="0"/>
                <a:cs typeface="Times New Roman" panose="02020603050405020304" pitchFamily="18" charset="0"/>
              </a:rPr>
              <a:t>the </a:t>
            </a:r>
            <a:r>
              <a:rPr lang="en-US" sz="1600" dirty="0" smtClean="0">
                <a:solidFill>
                  <a:schemeClr val="bg2"/>
                </a:solidFill>
                <a:latin typeface="Times New Roman" panose="02020603050405020304" pitchFamily="18" charset="0"/>
                <a:cs typeface="Times New Roman" panose="02020603050405020304" pitchFamily="18" charset="0"/>
              </a:rPr>
              <a:t>way young people dress, </a:t>
            </a:r>
            <a:r>
              <a:rPr lang="en-US" sz="1600" dirty="0">
                <a:solidFill>
                  <a:schemeClr val="bg2"/>
                </a:solidFill>
                <a:latin typeface="Times New Roman" panose="02020603050405020304" pitchFamily="18" charset="0"/>
                <a:cs typeface="Times New Roman" panose="02020603050405020304" pitchFamily="18" charset="0"/>
              </a:rPr>
              <a:t>act, </a:t>
            </a:r>
            <a:r>
              <a:rPr lang="en-US" sz="1600" dirty="0" smtClean="0">
                <a:solidFill>
                  <a:schemeClr val="bg2"/>
                </a:solidFill>
                <a:latin typeface="Times New Roman" panose="02020603050405020304" pitchFamily="18" charset="0"/>
                <a:cs typeface="Times New Roman" panose="02020603050405020304" pitchFamily="18" charset="0"/>
              </a:rPr>
              <a:t>think and deviates </a:t>
            </a:r>
            <a:r>
              <a:rPr lang="en-US" sz="1600" dirty="0">
                <a:solidFill>
                  <a:schemeClr val="bg2"/>
                </a:solidFill>
                <a:latin typeface="Times New Roman" panose="02020603050405020304" pitchFamily="18" charset="0"/>
                <a:cs typeface="Times New Roman" panose="02020603050405020304" pitchFamily="18" charset="0"/>
              </a:rPr>
              <a:t>their </a:t>
            </a:r>
            <a:r>
              <a:rPr lang="en-US" sz="1600" dirty="0" smtClean="0">
                <a:solidFill>
                  <a:schemeClr val="bg2"/>
                </a:solidFill>
                <a:latin typeface="Times New Roman" panose="02020603050405020304" pitchFamily="18" charset="0"/>
                <a:cs typeface="Times New Roman" panose="02020603050405020304" pitchFamily="18" charset="0"/>
              </a:rPr>
              <a:t>way of life as well. Youths </a:t>
            </a:r>
            <a:r>
              <a:rPr lang="en-US" sz="1600" dirty="0">
                <a:solidFill>
                  <a:schemeClr val="bg2"/>
                </a:solidFill>
                <a:latin typeface="Times New Roman" panose="02020603050405020304" pitchFamily="18" charset="0"/>
                <a:cs typeface="Times New Roman" panose="02020603050405020304" pitchFamily="18" charset="0"/>
              </a:rPr>
              <a:t>tend to </a:t>
            </a:r>
            <a:r>
              <a:rPr lang="en-US" sz="1600" dirty="0" smtClean="0">
                <a:solidFill>
                  <a:schemeClr val="bg2"/>
                </a:solidFill>
                <a:latin typeface="Times New Roman" panose="02020603050405020304" pitchFamily="18" charset="0"/>
                <a:cs typeface="Times New Roman" panose="02020603050405020304" pitchFamily="18" charset="0"/>
              </a:rPr>
              <a:t>view celebs as their role models but unfortunately</a:t>
            </a:r>
            <a:r>
              <a:rPr lang="en-US" sz="1600" dirty="0">
                <a:solidFill>
                  <a:schemeClr val="bg2"/>
                </a:solidFill>
                <a:latin typeface="Times New Roman" panose="02020603050405020304" pitchFamily="18" charset="0"/>
                <a:cs typeface="Times New Roman" panose="02020603050405020304" pitchFamily="18" charset="0"/>
              </a:rPr>
              <a:t>, not all </a:t>
            </a:r>
            <a:r>
              <a:rPr lang="en-US" sz="1600" dirty="0" smtClean="0">
                <a:solidFill>
                  <a:schemeClr val="bg2"/>
                </a:solidFill>
                <a:latin typeface="Times New Roman" panose="02020603050405020304" pitchFamily="18" charset="0"/>
                <a:cs typeface="Times New Roman" panose="02020603050405020304" pitchFamily="18" charset="0"/>
              </a:rPr>
              <a:t>youths know how </a:t>
            </a:r>
            <a:r>
              <a:rPr lang="en-US" sz="1600" dirty="0">
                <a:solidFill>
                  <a:schemeClr val="bg2"/>
                </a:solidFill>
                <a:latin typeface="Times New Roman" panose="02020603050405020304" pitchFamily="18" charset="0"/>
                <a:cs typeface="Times New Roman" panose="02020603050405020304" pitchFamily="18" charset="0"/>
              </a:rPr>
              <a:t>to </a:t>
            </a:r>
            <a:r>
              <a:rPr lang="en-US" sz="1600" dirty="0" smtClean="0">
                <a:solidFill>
                  <a:schemeClr val="bg2"/>
                </a:solidFill>
                <a:latin typeface="Times New Roman" panose="02020603050405020304" pitchFamily="18" charset="0"/>
                <a:cs typeface="Times New Roman" panose="02020603050405020304" pitchFamily="18" charset="0"/>
              </a:rPr>
              <a:t>pick the upright models</a:t>
            </a:r>
            <a:r>
              <a:rPr lang="en-US" sz="1600" dirty="0">
                <a:solidFill>
                  <a:schemeClr val="bg2"/>
                </a:solidFill>
                <a:latin typeface="Times New Roman" panose="02020603050405020304" pitchFamily="18" charset="0"/>
                <a:cs typeface="Times New Roman" panose="02020603050405020304" pitchFamily="18" charset="0"/>
              </a:rPr>
              <a:t>. </a:t>
            </a:r>
            <a:r>
              <a:rPr lang="en-US" sz="1600" dirty="0" smtClean="0">
                <a:solidFill>
                  <a:schemeClr val="bg2"/>
                </a:solidFill>
                <a:latin typeface="Times New Roman" panose="02020603050405020304" pitchFamily="18" charset="0"/>
                <a:cs typeface="Times New Roman" panose="02020603050405020304" pitchFamily="18" charset="0"/>
              </a:rPr>
              <a:t>Majority of personalities or models in the present day display </a:t>
            </a:r>
            <a:r>
              <a:rPr lang="en-US" sz="1600" dirty="0">
                <a:solidFill>
                  <a:schemeClr val="bg2"/>
                </a:solidFill>
                <a:latin typeface="Times New Roman" panose="02020603050405020304" pitchFamily="18" charset="0"/>
                <a:cs typeface="Times New Roman" panose="02020603050405020304" pitchFamily="18" charset="0"/>
              </a:rPr>
              <a:t>too much </a:t>
            </a:r>
            <a:r>
              <a:rPr lang="en-US" sz="1600" dirty="0" smtClean="0">
                <a:solidFill>
                  <a:schemeClr val="bg2"/>
                </a:solidFill>
                <a:latin typeface="Times New Roman" panose="02020603050405020304" pitchFamily="18" charset="0"/>
                <a:cs typeface="Times New Roman" panose="02020603050405020304" pitchFamily="18" charset="0"/>
              </a:rPr>
              <a:t>of their skin in the name of fashion thinking it is </a:t>
            </a:r>
            <a:r>
              <a:rPr lang="en-US" sz="1600" dirty="0">
                <a:solidFill>
                  <a:schemeClr val="bg2"/>
                </a:solidFill>
                <a:latin typeface="Times New Roman" panose="02020603050405020304" pitchFamily="18" charset="0"/>
                <a:cs typeface="Times New Roman" panose="02020603050405020304" pitchFamily="18" charset="0"/>
              </a:rPr>
              <a:t>the way it </a:t>
            </a:r>
            <a:r>
              <a:rPr lang="en-US" sz="1600" dirty="0" err="1" smtClean="0">
                <a:solidFill>
                  <a:schemeClr val="bg2"/>
                </a:solidFill>
                <a:latin typeface="Times New Roman" panose="02020603050405020304" pitchFamily="18" charset="0"/>
                <a:cs typeface="Times New Roman" panose="02020603050405020304" pitchFamily="18" charset="0"/>
              </a:rPr>
              <a:t>shoud</a:t>
            </a:r>
            <a:r>
              <a:rPr lang="en-US" sz="1600" dirty="0" smtClean="0">
                <a:solidFill>
                  <a:schemeClr val="bg2"/>
                </a:solidFill>
                <a:latin typeface="Times New Roman" panose="02020603050405020304" pitchFamily="18" charset="0"/>
                <a:cs typeface="Times New Roman" panose="02020603050405020304" pitchFamily="18" charset="0"/>
              </a:rPr>
              <a:t> be (</a:t>
            </a:r>
            <a:r>
              <a:rPr lang="en-US" sz="1600" dirty="0">
                <a:solidFill>
                  <a:schemeClr val="bg2"/>
                </a:solidFill>
                <a:latin typeface="Times New Roman" panose="02020603050405020304" pitchFamily="18" charset="0"/>
                <a:cs typeface="Times New Roman" panose="02020603050405020304" pitchFamily="18" charset="0"/>
              </a:rPr>
              <a:t>Nouri, M. </a:t>
            </a:r>
            <a:r>
              <a:rPr lang="en-US" sz="1600" dirty="0" smtClean="0">
                <a:solidFill>
                  <a:schemeClr val="bg2"/>
                </a:solidFill>
                <a:latin typeface="Times New Roman" panose="02020603050405020304" pitchFamily="18" charset="0"/>
                <a:cs typeface="Times New Roman" panose="02020603050405020304" pitchFamily="18" charset="0"/>
              </a:rPr>
              <a:t>2018).</a:t>
            </a:r>
            <a:endParaRPr lang="en-US" sz="1600" dirty="0">
              <a:solidFill>
                <a:schemeClr val="bg2"/>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0" y="3497596"/>
            <a:ext cx="4644008" cy="3360404"/>
          </a:xfrm>
          <a:prstGeom prst="rect">
            <a:avLst/>
          </a:prstGeom>
        </p:spPr>
      </p:pic>
    </p:spTree>
    <p:extLst>
      <p:ext uri="{BB962C8B-B14F-4D97-AF65-F5344CB8AC3E}">
        <p14:creationId xmlns:p14="http://schemas.microsoft.com/office/powerpoint/2010/main" val="3124287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bg2"/>
                </a:solidFill>
                <a:latin typeface="Times New Roman" panose="02020603050405020304" pitchFamily="18" charset="0"/>
                <a:cs typeface="Times New Roman" panose="02020603050405020304" pitchFamily="18" charset="0"/>
              </a:rPr>
              <a:t>References </a:t>
            </a:r>
            <a:endParaRPr lang="en-US" sz="2800" b="1" dirty="0">
              <a:solidFill>
                <a:schemeClr val="bg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9513" y="1196752"/>
            <a:ext cx="8496176" cy="4967511"/>
          </a:xfrm>
        </p:spPr>
        <p:txBody>
          <a:bodyPr/>
          <a:lstStyle/>
          <a:p>
            <a:pPr marL="0" indent="0">
              <a:lnSpc>
                <a:spcPct val="200000"/>
              </a:lnSpc>
              <a:buNone/>
            </a:pPr>
            <a:r>
              <a:rPr lang="en-US" sz="1600" dirty="0">
                <a:solidFill>
                  <a:schemeClr val="bg2"/>
                </a:solidFill>
                <a:latin typeface="Times New Roman" panose="02020603050405020304" pitchFamily="18" charset="0"/>
                <a:cs typeface="Times New Roman" panose="02020603050405020304" pitchFamily="18" charset="0"/>
              </a:rPr>
              <a:t>Nouri, M. (2018). The power of influence: Traditional celebrity vs social media influencer</a:t>
            </a:r>
            <a:r>
              <a:rPr lang="en-US" sz="1600" dirty="0" smtClean="0">
                <a:solidFill>
                  <a:schemeClr val="bg2"/>
                </a:solidFill>
                <a:latin typeface="Times New Roman" panose="02020603050405020304" pitchFamily="18" charset="0"/>
                <a:cs typeface="Times New Roman" panose="02020603050405020304" pitchFamily="18" charset="0"/>
              </a:rPr>
              <a:t>.</a:t>
            </a:r>
          </a:p>
          <a:p>
            <a:pPr marL="0" indent="0">
              <a:lnSpc>
                <a:spcPct val="200000"/>
              </a:lnSpc>
              <a:buNone/>
            </a:pPr>
            <a:r>
              <a:rPr lang="en-US" sz="1600" dirty="0">
                <a:solidFill>
                  <a:schemeClr val="bg2"/>
                </a:solidFill>
                <a:latin typeface="Times New Roman" panose="02020603050405020304" pitchFamily="18" charset="0"/>
                <a:cs typeface="Times New Roman" panose="02020603050405020304" pitchFamily="18" charset="0"/>
              </a:rPr>
              <a:t>The influence of </a:t>
            </a:r>
            <a:r>
              <a:rPr lang="en-US" sz="1600" dirty="0" err="1">
                <a:solidFill>
                  <a:schemeClr val="bg2"/>
                </a:solidFill>
                <a:latin typeface="Times New Roman" panose="02020603050405020304" pitchFamily="18" charset="0"/>
                <a:cs typeface="Times New Roman" panose="02020603050405020304" pitchFamily="18" charset="0"/>
              </a:rPr>
              <a:t>celebritIEs</a:t>
            </a:r>
            <a:r>
              <a:rPr lang="en-US" sz="1600" dirty="0">
                <a:solidFill>
                  <a:schemeClr val="bg2"/>
                </a:solidFill>
                <a:latin typeface="Times New Roman" panose="02020603050405020304" pitchFamily="18" charset="0"/>
                <a:cs typeface="Times New Roman" panose="02020603050405020304" pitchFamily="18" charset="0"/>
              </a:rPr>
              <a:t> on youth. (2021, May 2). Retrieved from Sunday Observer: </a:t>
            </a:r>
            <a:r>
              <a:rPr lang="en-US" sz="1600" dirty="0" smtClean="0">
                <a:solidFill>
                  <a:schemeClr val="bg2"/>
                </a:solidFill>
                <a:latin typeface="Times New Roman" panose="02020603050405020304" pitchFamily="18" charset="0"/>
                <a:cs typeface="Times New Roman" panose="02020603050405020304" pitchFamily="18" charset="0"/>
              </a:rPr>
              <a:t>	</a:t>
            </a:r>
            <a:r>
              <a:rPr lang="en-US" sz="1600" dirty="0" smtClean="0">
                <a:solidFill>
                  <a:schemeClr val="bg2"/>
                </a:solidFill>
                <a:latin typeface="Times New Roman" panose="02020603050405020304" pitchFamily="18" charset="0"/>
                <a:cs typeface="Times New Roman" panose="02020603050405020304" pitchFamily="18" charset="0"/>
                <a:hlinkClick r:id="rId2"/>
              </a:rPr>
              <a:t>http</a:t>
            </a:r>
            <a:r>
              <a:rPr lang="en-US" sz="1600" dirty="0">
                <a:solidFill>
                  <a:schemeClr val="bg2"/>
                </a:solidFill>
                <a:latin typeface="Times New Roman" panose="02020603050405020304" pitchFamily="18" charset="0"/>
                <a:cs typeface="Times New Roman" panose="02020603050405020304" pitchFamily="18" charset="0"/>
                <a:hlinkClick r:id="rId2"/>
              </a:rPr>
              <a:t>://</a:t>
            </a:r>
            <a:r>
              <a:rPr lang="en-US" sz="1600" dirty="0" smtClean="0">
                <a:solidFill>
                  <a:schemeClr val="bg2"/>
                </a:solidFill>
                <a:latin typeface="Times New Roman" panose="02020603050405020304" pitchFamily="18" charset="0"/>
                <a:cs typeface="Times New Roman" panose="02020603050405020304" pitchFamily="18" charset="0"/>
                <a:hlinkClick r:id="rId2"/>
              </a:rPr>
              <a:t>www.sundayobserver.lk/2018/04/22/yv/influence-celebrities-youth</a:t>
            </a:r>
            <a:r>
              <a:rPr lang="en-US" sz="1600" dirty="0" smtClean="0">
                <a:solidFill>
                  <a:schemeClr val="bg2"/>
                </a:solidFill>
                <a:latin typeface="Times New Roman" panose="02020603050405020304" pitchFamily="18" charset="0"/>
                <a:cs typeface="Times New Roman" panose="02020603050405020304" pitchFamily="18" charset="0"/>
              </a:rPr>
              <a:t> </a:t>
            </a:r>
            <a:endParaRPr lang="en-US" sz="1600" dirty="0">
              <a:solidFill>
                <a:schemeClr val="bg2"/>
              </a:solidFill>
              <a:latin typeface="Times New Roman" panose="02020603050405020304" pitchFamily="18" charset="0"/>
              <a:cs typeface="Times New Roman" panose="02020603050405020304" pitchFamily="18" charset="0"/>
            </a:endParaRPr>
          </a:p>
          <a:p>
            <a:pPr marL="0" indent="0">
              <a:lnSpc>
                <a:spcPct val="200000"/>
              </a:lnSpc>
              <a:buNone/>
            </a:pPr>
            <a:r>
              <a:rPr lang="en-US" sz="1600" dirty="0">
                <a:solidFill>
                  <a:schemeClr val="bg2"/>
                </a:solidFill>
                <a:latin typeface="Times New Roman" panose="02020603050405020304" pitchFamily="18" charset="0"/>
                <a:cs typeface="Times New Roman" panose="02020603050405020304" pitchFamily="18" charset="0"/>
              </a:rPr>
              <a:t>TOLENTINO, L. (2016, </a:t>
            </a:r>
            <a:r>
              <a:rPr lang="en-US" sz="1600" dirty="0" err="1">
                <a:solidFill>
                  <a:schemeClr val="bg2"/>
                </a:solidFill>
                <a:latin typeface="Times New Roman" panose="02020603050405020304" pitchFamily="18" charset="0"/>
                <a:cs typeface="Times New Roman" panose="02020603050405020304" pitchFamily="18" charset="0"/>
              </a:rPr>
              <a:t>july</a:t>
            </a:r>
            <a:r>
              <a:rPr lang="en-US" sz="1600" dirty="0">
                <a:solidFill>
                  <a:schemeClr val="bg2"/>
                </a:solidFill>
                <a:latin typeface="Times New Roman" panose="02020603050405020304" pitchFamily="18" charset="0"/>
                <a:cs typeface="Times New Roman" panose="02020603050405020304" pitchFamily="18" charset="0"/>
              </a:rPr>
              <a:t> 27). </a:t>
            </a:r>
            <a:r>
              <a:rPr lang="en-US" sz="1600" dirty="0" err="1">
                <a:solidFill>
                  <a:schemeClr val="bg2"/>
                </a:solidFill>
                <a:latin typeface="Times New Roman" panose="02020603050405020304" pitchFamily="18" charset="0"/>
                <a:cs typeface="Times New Roman" panose="02020603050405020304" pitchFamily="18" charset="0"/>
              </a:rPr>
              <a:t>Fashionology</a:t>
            </a:r>
            <a:r>
              <a:rPr lang="en-US" sz="1600" dirty="0">
                <a:solidFill>
                  <a:schemeClr val="bg2"/>
                </a:solidFill>
                <a:latin typeface="Times New Roman" panose="02020603050405020304" pitchFamily="18" charset="0"/>
                <a:cs typeface="Times New Roman" panose="02020603050405020304" pitchFamily="18" charset="0"/>
              </a:rPr>
              <a:t> mag. Retrieved from The Influence Of Fashion On </a:t>
            </a:r>
            <a:r>
              <a:rPr lang="en-US" sz="1600" dirty="0" smtClean="0">
                <a:solidFill>
                  <a:schemeClr val="bg2"/>
                </a:solidFill>
                <a:latin typeface="Times New Roman" panose="02020603050405020304" pitchFamily="18" charset="0"/>
                <a:cs typeface="Times New Roman" panose="02020603050405020304" pitchFamily="18" charset="0"/>
              </a:rPr>
              <a:t>	Teenagers</a:t>
            </a:r>
            <a:r>
              <a:rPr lang="en-US" sz="1600" dirty="0">
                <a:solidFill>
                  <a:schemeClr val="bg2"/>
                </a:solidFill>
                <a:latin typeface="Times New Roman" panose="02020603050405020304" pitchFamily="18" charset="0"/>
                <a:cs typeface="Times New Roman" panose="02020603050405020304" pitchFamily="18" charset="0"/>
              </a:rPr>
              <a:t>: </a:t>
            </a:r>
            <a:r>
              <a:rPr lang="en-US" sz="1600" dirty="0">
                <a:solidFill>
                  <a:schemeClr val="bg2"/>
                </a:solidFill>
                <a:latin typeface="Times New Roman" panose="02020603050405020304" pitchFamily="18" charset="0"/>
                <a:cs typeface="Times New Roman" panose="02020603050405020304" pitchFamily="18" charset="0"/>
                <a:hlinkClick r:id="rId3"/>
              </a:rPr>
              <a:t>https://www.fashionologymag.com/influence-fashion-teenagers</a:t>
            </a:r>
            <a:r>
              <a:rPr lang="en-US" sz="1600" dirty="0" smtClean="0">
                <a:solidFill>
                  <a:schemeClr val="bg2"/>
                </a:solidFill>
                <a:latin typeface="Times New Roman" panose="02020603050405020304" pitchFamily="18" charset="0"/>
                <a:cs typeface="Times New Roman" panose="02020603050405020304" pitchFamily="18" charset="0"/>
                <a:hlinkClick r:id="rId3"/>
              </a:rPr>
              <a:t>/</a:t>
            </a:r>
            <a:r>
              <a:rPr lang="en-US" sz="1600" dirty="0" smtClean="0">
                <a:solidFill>
                  <a:schemeClr val="bg2"/>
                </a:solidFill>
                <a:latin typeface="Times New Roman" panose="02020603050405020304" pitchFamily="18" charset="0"/>
                <a:cs typeface="Times New Roman" panose="02020603050405020304" pitchFamily="18" charset="0"/>
              </a:rPr>
              <a:t> </a:t>
            </a:r>
            <a:endParaRPr lang="en-US" sz="1600" dirty="0">
              <a:solidFill>
                <a:schemeClr val="bg2"/>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764088578"/>
      </p:ext>
    </p:extLst>
  </p:cSld>
  <p:clrMapOvr>
    <a:masterClrMapping/>
  </p:clrMapOvr>
</p:sld>
</file>

<file path=ppt/theme/theme1.xml><?xml version="1.0" encoding="utf-8"?>
<a:theme xmlns:a="http://schemas.openxmlformats.org/drawingml/2006/main" name="template">
  <a:themeElements>
    <a:clrScheme name="template 15">
      <a:dk1>
        <a:srgbClr val="4D4D4D"/>
      </a:dk1>
      <a:lt1>
        <a:srgbClr val="FFFFFF"/>
      </a:lt1>
      <a:dk2>
        <a:srgbClr val="4D4D4D"/>
      </a:dk2>
      <a:lt2>
        <a:srgbClr val="1F1111"/>
      </a:lt2>
      <a:accent1>
        <a:srgbClr val="393939"/>
      </a:accent1>
      <a:accent2>
        <a:srgbClr val="727272"/>
      </a:accent2>
      <a:accent3>
        <a:srgbClr val="FFFFFF"/>
      </a:accent3>
      <a:accent4>
        <a:srgbClr val="404040"/>
      </a:accent4>
      <a:accent5>
        <a:srgbClr val="AEAEAE"/>
      </a:accent5>
      <a:accent6>
        <a:srgbClr val="676767"/>
      </a:accent6>
      <a:hlink>
        <a:srgbClr val="D42424"/>
      </a:hlink>
      <a:folHlink>
        <a:srgbClr val="DDDDDD"/>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lnDef>
  </a:objectDefaults>
  <a:extraClrSchemeLst>
    <a:extraClrScheme>
      <a:clrScheme name="template 1">
        <a:dk1>
          <a:srgbClr val="4D4D4D"/>
        </a:dk1>
        <a:lt1>
          <a:srgbClr val="FFFFFF"/>
        </a:lt1>
        <a:dk2>
          <a:srgbClr val="4D4D4D"/>
        </a:dk2>
        <a:lt2>
          <a:srgbClr val="11163C"/>
        </a:lt2>
        <a:accent1>
          <a:srgbClr val="212B53"/>
        </a:accent1>
        <a:accent2>
          <a:srgbClr val="364481"/>
        </a:accent2>
        <a:accent3>
          <a:srgbClr val="FFFFFF"/>
        </a:accent3>
        <a:accent4>
          <a:srgbClr val="404040"/>
        </a:accent4>
        <a:accent5>
          <a:srgbClr val="ABACB3"/>
        </a:accent5>
        <a:accent6>
          <a:srgbClr val="303D74"/>
        </a:accent6>
        <a:hlink>
          <a:srgbClr val="3E4985"/>
        </a:hlink>
        <a:folHlink>
          <a:srgbClr val="DDDDDD"/>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D254C"/>
        </a:lt2>
        <a:accent1>
          <a:srgbClr val="254B83"/>
        </a:accent1>
        <a:accent2>
          <a:srgbClr val="406DAA"/>
        </a:accent2>
        <a:accent3>
          <a:srgbClr val="FFFFFF"/>
        </a:accent3>
        <a:accent4>
          <a:srgbClr val="404040"/>
        </a:accent4>
        <a:accent5>
          <a:srgbClr val="ACB1C1"/>
        </a:accent5>
        <a:accent6>
          <a:srgbClr val="39629A"/>
        </a:accent6>
        <a:hlink>
          <a:srgbClr val="3267B4"/>
        </a:hlink>
        <a:folHlink>
          <a:srgbClr val="DDDDDD"/>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363B45"/>
        </a:lt2>
        <a:accent1>
          <a:srgbClr val="A99D9B"/>
        </a:accent1>
        <a:accent2>
          <a:srgbClr val="565A66"/>
        </a:accent2>
        <a:accent3>
          <a:srgbClr val="FFFFFF"/>
        </a:accent3>
        <a:accent4>
          <a:srgbClr val="404040"/>
        </a:accent4>
        <a:accent5>
          <a:srgbClr val="D1CCCB"/>
        </a:accent5>
        <a:accent6>
          <a:srgbClr val="4D515C"/>
        </a:accent6>
        <a:hlink>
          <a:srgbClr val="927154"/>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2E3236"/>
        </a:lt2>
        <a:accent1>
          <a:srgbClr val="B26920"/>
        </a:accent1>
        <a:accent2>
          <a:srgbClr val="6F7F8D"/>
        </a:accent2>
        <a:accent3>
          <a:srgbClr val="FFFFFF"/>
        </a:accent3>
        <a:accent4>
          <a:srgbClr val="404040"/>
        </a:accent4>
        <a:accent5>
          <a:srgbClr val="D5B9AB"/>
        </a:accent5>
        <a:accent6>
          <a:srgbClr val="64727F"/>
        </a:accent6>
        <a:hlink>
          <a:srgbClr val="EEC722"/>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2E3236"/>
        </a:lt2>
        <a:accent1>
          <a:srgbClr val="9BB6EE"/>
        </a:accent1>
        <a:accent2>
          <a:srgbClr val="6F7F8D"/>
        </a:accent2>
        <a:accent3>
          <a:srgbClr val="FFFFFF"/>
        </a:accent3>
        <a:accent4>
          <a:srgbClr val="404040"/>
        </a:accent4>
        <a:accent5>
          <a:srgbClr val="CBD7F5"/>
        </a:accent5>
        <a:accent6>
          <a:srgbClr val="64727F"/>
        </a:accent6>
        <a:hlink>
          <a:srgbClr val="84AAF3"/>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4D4D4D"/>
        </a:dk2>
        <a:lt2>
          <a:srgbClr val="40494F"/>
        </a:lt2>
        <a:accent1>
          <a:srgbClr val="6D7D8A"/>
        </a:accent1>
        <a:accent2>
          <a:srgbClr val="A7A7A7"/>
        </a:accent2>
        <a:accent3>
          <a:srgbClr val="FFFFFF"/>
        </a:accent3>
        <a:accent4>
          <a:srgbClr val="404040"/>
        </a:accent4>
        <a:accent5>
          <a:srgbClr val="BABFC4"/>
        </a:accent5>
        <a:accent6>
          <a:srgbClr val="979797"/>
        </a:accent6>
        <a:hlink>
          <a:srgbClr val="7F7F7F"/>
        </a:hlink>
        <a:folHlink>
          <a:srgbClr val="DDDDDD"/>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4D4D4D"/>
        </a:dk2>
        <a:lt2>
          <a:srgbClr val="454D52"/>
        </a:lt2>
        <a:accent1>
          <a:srgbClr val="7D8B97"/>
        </a:accent1>
        <a:accent2>
          <a:srgbClr val="CBCBCB"/>
        </a:accent2>
        <a:accent3>
          <a:srgbClr val="FFFFFF"/>
        </a:accent3>
        <a:accent4>
          <a:srgbClr val="404040"/>
        </a:accent4>
        <a:accent5>
          <a:srgbClr val="BFC4C9"/>
        </a:accent5>
        <a:accent6>
          <a:srgbClr val="B8B8B8"/>
        </a:accent6>
        <a:hlink>
          <a:srgbClr val="515869"/>
        </a:hlink>
        <a:folHlink>
          <a:srgbClr val="DDDDD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4D4D4D"/>
        </a:dk2>
        <a:lt2>
          <a:srgbClr val="393939"/>
        </a:lt2>
        <a:accent1>
          <a:srgbClr val="858585"/>
        </a:accent1>
        <a:accent2>
          <a:srgbClr val="939393"/>
        </a:accent2>
        <a:accent3>
          <a:srgbClr val="FFFFFF"/>
        </a:accent3>
        <a:accent4>
          <a:srgbClr val="404040"/>
        </a:accent4>
        <a:accent5>
          <a:srgbClr val="C2C2C2"/>
        </a:accent5>
        <a:accent6>
          <a:srgbClr val="858585"/>
        </a:accent6>
        <a:hlink>
          <a:srgbClr val="696969"/>
        </a:hlink>
        <a:folHlink>
          <a:srgbClr val="DDDDD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4D4D4D"/>
        </a:dk2>
        <a:lt2>
          <a:srgbClr val="4F5056"/>
        </a:lt2>
        <a:accent1>
          <a:srgbClr val="7E7F8E"/>
        </a:accent1>
        <a:accent2>
          <a:srgbClr val="C0C1C5"/>
        </a:accent2>
        <a:accent3>
          <a:srgbClr val="FFFFFF"/>
        </a:accent3>
        <a:accent4>
          <a:srgbClr val="404040"/>
        </a:accent4>
        <a:accent5>
          <a:srgbClr val="C0C0C6"/>
        </a:accent5>
        <a:accent6>
          <a:srgbClr val="AEAFB2"/>
        </a:accent6>
        <a:hlink>
          <a:srgbClr val="ACAFB7"/>
        </a:hlink>
        <a:folHlink>
          <a:srgbClr val="DDDDD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4D4D4D"/>
        </a:dk2>
        <a:lt2>
          <a:srgbClr val="85978F"/>
        </a:lt2>
        <a:accent1>
          <a:srgbClr val="9DA499"/>
        </a:accent1>
        <a:accent2>
          <a:srgbClr val="A5B9BA"/>
        </a:accent2>
        <a:accent3>
          <a:srgbClr val="FFFFFF"/>
        </a:accent3>
        <a:accent4>
          <a:srgbClr val="404040"/>
        </a:accent4>
        <a:accent5>
          <a:srgbClr val="CCCFCA"/>
        </a:accent5>
        <a:accent6>
          <a:srgbClr val="95A7A8"/>
        </a:accent6>
        <a:hlink>
          <a:srgbClr val="ABB4AB"/>
        </a:hlink>
        <a:folHlink>
          <a:srgbClr val="DDDDD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4D4D4D"/>
        </a:dk2>
        <a:lt2>
          <a:srgbClr val="484847"/>
        </a:lt2>
        <a:accent1>
          <a:srgbClr val="7C7C74"/>
        </a:accent1>
        <a:accent2>
          <a:srgbClr val="AFB2AA"/>
        </a:accent2>
        <a:accent3>
          <a:srgbClr val="FFFFFF"/>
        </a:accent3>
        <a:accent4>
          <a:srgbClr val="404040"/>
        </a:accent4>
        <a:accent5>
          <a:srgbClr val="BFBFBC"/>
        </a:accent5>
        <a:accent6>
          <a:srgbClr val="9EA19A"/>
        </a:accent6>
        <a:hlink>
          <a:srgbClr val="D4D2C6"/>
        </a:hlink>
        <a:folHlink>
          <a:srgbClr val="DDDDDD"/>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4D4D4D"/>
        </a:dk2>
        <a:lt2>
          <a:srgbClr val="18191C"/>
        </a:lt2>
        <a:accent1>
          <a:srgbClr val="1F2229"/>
        </a:accent1>
        <a:accent2>
          <a:srgbClr val="3B4A61"/>
        </a:accent2>
        <a:accent3>
          <a:srgbClr val="FFFFFF"/>
        </a:accent3>
        <a:accent4>
          <a:srgbClr val="404040"/>
        </a:accent4>
        <a:accent5>
          <a:srgbClr val="ABABAC"/>
        </a:accent5>
        <a:accent6>
          <a:srgbClr val="354257"/>
        </a:accent6>
        <a:hlink>
          <a:srgbClr val="718CAC"/>
        </a:hlink>
        <a:folHlink>
          <a:srgbClr val="DDDDDD"/>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4D4D4D"/>
        </a:dk2>
        <a:lt2>
          <a:srgbClr val="3E3B55"/>
        </a:lt2>
        <a:accent1>
          <a:srgbClr val="8D8DC2"/>
        </a:accent1>
        <a:accent2>
          <a:srgbClr val="777777"/>
        </a:accent2>
        <a:accent3>
          <a:srgbClr val="FFFFFF"/>
        </a:accent3>
        <a:accent4>
          <a:srgbClr val="404040"/>
        </a:accent4>
        <a:accent5>
          <a:srgbClr val="C5C5DD"/>
        </a:accent5>
        <a:accent6>
          <a:srgbClr val="6B6B6B"/>
        </a:accent6>
        <a:hlink>
          <a:srgbClr val="C0C0C0"/>
        </a:hlink>
        <a:folHlink>
          <a:srgbClr val="DDDDDD"/>
        </a:folHlink>
      </a:clrScheme>
      <a:clrMap bg1="lt1" tx1="dk1" bg2="lt2" tx2="dk2" accent1="accent1" accent2="accent2" accent3="accent3" accent4="accent4" accent5="accent5" accent6="accent6" hlink="hlink" folHlink="folHlink"/>
    </a:extraClrScheme>
    <a:extraClrScheme>
      <a:clrScheme name="template 14">
        <a:dk1>
          <a:srgbClr val="4D4D4D"/>
        </a:dk1>
        <a:lt1>
          <a:srgbClr val="FFFFFF"/>
        </a:lt1>
        <a:dk2>
          <a:srgbClr val="4D4D4D"/>
        </a:dk2>
        <a:lt2>
          <a:srgbClr val="26231E"/>
        </a:lt2>
        <a:accent1>
          <a:srgbClr val="D69F8C"/>
        </a:accent1>
        <a:accent2>
          <a:srgbClr val="AD8D82"/>
        </a:accent2>
        <a:accent3>
          <a:srgbClr val="FFFFFF"/>
        </a:accent3>
        <a:accent4>
          <a:srgbClr val="404040"/>
        </a:accent4>
        <a:accent5>
          <a:srgbClr val="E8CDC5"/>
        </a:accent5>
        <a:accent6>
          <a:srgbClr val="9C7F75"/>
        </a:accent6>
        <a:hlink>
          <a:srgbClr val="676068"/>
        </a:hlink>
        <a:folHlink>
          <a:srgbClr val="DDDDDD"/>
        </a:folHlink>
      </a:clrScheme>
      <a:clrMap bg1="lt1" tx1="dk1" bg2="lt2" tx2="dk2" accent1="accent1" accent2="accent2" accent3="accent3" accent4="accent4" accent5="accent5" accent6="accent6" hlink="hlink" folHlink="folHlink"/>
    </a:extraClrScheme>
    <a:extraClrScheme>
      <a:clrScheme name="template 15">
        <a:dk1>
          <a:srgbClr val="4D4D4D"/>
        </a:dk1>
        <a:lt1>
          <a:srgbClr val="FFFFFF"/>
        </a:lt1>
        <a:dk2>
          <a:srgbClr val="4D4D4D"/>
        </a:dk2>
        <a:lt2>
          <a:srgbClr val="1F1111"/>
        </a:lt2>
        <a:accent1>
          <a:srgbClr val="393939"/>
        </a:accent1>
        <a:accent2>
          <a:srgbClr val="727272"/>
        </a:accent2>
        <a:accent3>
          <a:srgbClr val="FFFFFF"/>
        </a:accent3>
        <a:accent4>
          <a:srgbClr val="404040"/>
        </a:accent4>
        <a:accent5>
          <a:srgbClr val="AEAEAE"/>
        </a:accent5>
        <a:accent6>
          <a:srgbClr val="676767"/>
        </a:accent6>
        <a:hlink>
          <a:srgbClr val="D42424"/>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394</TotalTime>
  <Words>635</Words>
  <Application>Microsoft Office PowerPoint</Application>
  <PresentationFormat>On-screen Show (4:3)</PresentationFormat>
  <Paragraphs>48</Paragraphs>
  <Slides>7</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Bell Gothic Std Black</vt:lpstr>
      <vt:lpstr>굴림</vt:lpstr>
      <vt:lpstr>Kozuka Gothic Pro EL</vt:lpstr>
      <vt:lpstr>Times New Roman</vt:lpstr>
      <vt:lpstr>template</vt:lpstr>
      <vt:lpstr>Custom Design</vt:lpstr>
      <vt:lpstr>The influence of fashion  on the young generation</vt:lpstr>
      <vt:lpstr>PowerPoint Presentation</vt:lpstr>
      <vt:lpstr>Celebrity lives</vt:lpstr>
      <vt:lpstr>Influence from media</vt:lpstr>
      <vt:lpstr>PowerPoint Presentation</vt:lpstr>
      <vt:lpstr>conclusion</vt:lpstr>
      <vt:lpstr>References </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PoweredTemplates.com</dc:creator>
  <cp:lastModifiedBy>Microsoft account</cp:lastModifiedBy>
  <cp:revision>102</cp:revision>
  <dcterms:created xsi:type="dcterms:W3CDTF">2006-06-13T13:38:55Z</dcterms:created>
  <dcterms:modified xsi:type="dcterms:W3CDTF">2021-05-04T20:33:11Z</dcterms:modified>
</cp:coreProperties>
</file>