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3EF999-DBDB-4521-A46F-00FECFCA2F08}" type="datetimeFigureOut">
              <a:rPr lang="en-US" smtClean="0"/>
              <a:t>6/4/2021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9FECF3-78BA-48E7-B45E-96BF04669ECC}" type="slidenum">
              <a:rPr lang="en-US" smtClean="0"/>
              <a:t>‹#›</a:t>
            </a:fld>
            <a:endParaRPr lang="en-US"/>
          </a:p>
        </p:txBody>
      </p:sp>
    </p:spTree>
    <p:extLst>
      <p:ext uri="{BB962C8B-B14F-4D97-AF65-F5344CB8AC3E}">
        <p14:creationId xmlns:p14="http://schemas.microsoft.com/office/powerpoint/2010/main" val="986843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Inferential statistics  are normally obtained from a sample that are used to inference</a:t>
            </a:r>
            <a:r>
              <a:rPr lang="en-US" baseline="0" dirty="0" smtClean="0"/>
              <a:t> the characteristic of entire population. These may include comparing means or proportions of two populations, correlation between variables of a certain population. Studying the whole population might be very expensive or need more time, therefore it is always advisable to use manageable sample size to derive information  about the </a:t>
            </a:r>
            <a:r>
              <a:rPr lang="en-US" baseline="0" dirty="0" err="1" smtClean="0"/>
              <a:t>entirepopulation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19FECF3-78BA-48E7-B45E-96BF04669ECC}"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Hypothesis</a:t>
            </a:r>
            <a:r>
              <a:rPr lang="en-US" baseline="0" dirty="0" smtClean="0"/>
              <a:t> testing is the process of testing assumption regarding the population parameter. There are some steps that are followed in the process of  hypothesis  testing. Null and alternative hypothesis are first stated, then critical or rejection region determined using the </a:t>
            </a:r>
            <a:r>
              <a:rPr lang="en-US" baseline="0" dirty="0" err="1" smtClean="0"/>
              <a:t>the</a:t>
            </a:r>
            <a:r>
              <a:rPr lang="en-US" baseline="0" dirty="0" smtClean="0"/>
              <a:t> </a:t>
            </a:r>
            <a:r>
              <a:rPr lang="en-US" baseline="0" dirty="0" err="1" smtClean="0"/>
              <a:t>levelof</a:t>
            </a:r>
            <a:r>
              <a:rPr lang="en-US" baseline="0" dirty="0" smtClean="0"/>
              <a:t> significance, the test statistic is then computed depending on the method of inference,  decision to accept or reject null hypothesis  is then made depending on whether the test statistics falls in the rejection region or not.</a:t>
            </a:r>
            <a:endParaRPr lang="en-US" dirty="0"/>
          </a:p>
        </p:txBody>
      </p:sp>
      <p:sp>
        <p:nvSpPr>
          <p:cNvPr id="4" name="Slide Number Placeholder 3"/>
          <p:cNvSpPr>
            <a:spLocks noGrp="1"/>
          </p:cNvSpPr>
          <p:nvPr>
            <p:ph type="sldNum" sz="quarter" idx="10"/>
          </p:nvPr>
        </p:nvSpPr>
        <p:spPr/>
        <p:txBody>
          <a:bodyPr/>
          <a:lstStyle/>
          <a:p>
            <a:fld id="{819FECF3-78BA-48E7-B45E-96BF04669ECC}"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Null hypothesis states that there is no significant difference between certain characteristics</a:t>
            </a:r>
            <a:r>
              <a:rPr lang="en-US" baseline="0" dirty="0" smtClean="0"/>
              <a:t> of population while  alternative states presence of significant difference. For instance, the null hypothesis can be weight 1= weight 2 while alternative may be weight 1&gt; Weight 2, the probability of concluding that weight 1&gt; Weight 2 when they are equal becomes the p value (probability of committing type I error).</a:t>
            </a:r>
            <a:endParaRPr lang="en-US" dirty="0"/>
          </a:p>
        </p:txBody>
      </p:sp>
      <p:sp>
        <p:nvSpPr>
          <p:cNvPr id="4" name="Slide Number Placeholder 3"/>
          <p:cNvSpPr>
            <a:spLocks noGrp="1"/>
          </p:cNvSpPr>
          <p:nvPr>
            <p:ph type="sldNum" sz="quarter" idx="10"/>
          </p:nvPr>
        </p:nvSpPr>
        <p:spPr/>
        <p:txBody>
          <a:bodyPr/>
          <a:lstStyle/>
          <a:p>
            <a:fld id="{819FECF3-78BA-48E7-B45E-96BF04669ECC}"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make decision</a:t>
            </a:r>
            <a:r>
              <a:rPr lang="en-US" baseline="0" dirty="0" smtClean="0"/>
              <a:t> on significance, the p value is compared to level of significance. If the p value is less than the alpha, the null hypothesis is rejected implying significant  otherwise null hypothesis is accepted implying insignificant.</a:t>
            </a:r>
            <a:endParaRPr lang="en-US" dirty="0"/>
          </a:p>
        </p:txBody>
      </p:sp>
      <p:sp>
        <p:nvSpPr>
          <p:cNvPr id="4" name="Slide Number Placeholder 3"/>
          <p:cNvSpPr>
            <a:spLocks noGrp="1"/>
          </p:cNvSpPr>
          <p:nvPr>
            <p:ph type="sldNum" sz="quarter" idx="10"/>
          </p:nvPr>
        </p:nvSpPr>
        <p:spPr/>
        <p:txBody>
          <a:bodyPr/>
          <a:lstStyle/>
          <a:p>
            <a:fld id="{819FECF3-78BA-48E7-B45E-96BF04669ECC}"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some limitations of hypothesis testing; it shows presence of</a:t>
            </a:r>
            <a:r>
              <a:rPr lang="en-US" baseline="0" dirty="0" smtClean="0"/>
              <a:t> significant difference between population characteristics but cannot explain the cause for </a:t>
            </a:r>
            <a:r>
              <a:rPr lang="en-US" baseline="0" smtClean="0"/>
              <a:t>the difference, </a:t>
            </a:r>
            <a:r>
              <a:rPr lang="en-US" baseline="0" dirty="0" smtClean="0"/>
              <a:t>it should  aid decision making but not decision  itself and being that it is based on probabilities it cannot be expressed with full certainty. The results may be obtained from the sample that states that weight 1 is significantly greater than weight 2 from the sample, it can be conclude that even in the entire population  weight 1 is greater than weight 2.</a:t>
            </a:r>
            <a:endParaRPr lang="en-US" dirty="0"/>
          </a:p>
        </p:txBody>
      </p:sp>
      <p:sp>
        <p:nvSpPr>
          <p:cNvPr id="4" name="Slide Number Placeholder 3"/>
          <p:cNvSpPr>
            <a:spLocks noGrp="1"/>
          </p:cNvSpPr>
          <p:nvPr>
            <p:ph type="sldNum" sz="quarter" idx="10"/>
          </p:nvPr>
        </p:nvSpPr>
        <p:spPr/>
        <p:txBody>
          <a:bodyPr/>
          <a:lstStyle/>
          <a:p>
            <a:fld id="{819FECF3-78BA-48E7-B45E-96BF04669ECC}"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9902DF9-5087-4E26-9BC2-7493DF81720F}"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902DF9-5087-4E26-9BC2-7493DF81720F}"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9902DF9-5087-4E26-9BC2-7493DF81720F}"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9902DF9-5087-4E26-9BC2-7493DF81720F}"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421D5D8-AA7F-4B01-B8D9-E09E1B2ED6C7}" type="datetimeFigureOut">
              <a:rPr lang="en-US" smtClean="0"/>
              <a:t>6/4/2021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902DF9-5087-4E26-9BC2-7493DF81720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421D5D8-AA7F-4B01-B8D9-E09E1B2ED6C7}" type="datetimeFigureOut">
              <a:rPr lang="en-US" smtClean="0"/>
              <a:t>6/4/2021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9902DF9-5087-4E26-9BC2-7493DF81720F}"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Hypothesis testing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Inferential statistics </a:t>
            </a:r>
            <a:endParaRPr lang="en-US" dirty="0"/>
          </a:p>
        </p:txBody>
      </p:sp>
      <p:sp>
        <p:nvSpPr>
          <p:cNvPr id="3" name="Content Placeholder 2"/>
          <p:cNvSpPr>
            <a:spLocks noGrp="1"/>
          </p:cNvSpPr>
          <p:nvPr>
            <p:ph idx="1"/>
          </p:nvPr>
        </p:nvSpPr>
        <p:spPr/>
        <p:txBody>
          <a:bodyPr/>
          <a:lstStyle/>
          <a:p>
            <a:r>
              <a:rPr lang="en-US" dirty="0" smtClean="0"/>
              <a:t>Information obtained from a sample obtained from a given population that are used to describe the characteristics of the entire population</a:t>
            </a:r>
          </a:p>
          <a:p>
            <a:r>
              <a:rPr lang="en-US" dirty="0" smtClean="0"/>
              <a:t>The information include; correlations, variances, means , proportions and comparisons of these parameters.</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 testing</a:t>
            </a:r>
            <a:endParaRPr lang="en-US" dirty="0"/>
          </a:p>
        </p:txBody>
      </p:sp>
      <p:sp>
        <p:nvSpPr>
          <p:cNvPr id="3" name="Content Placeholder 2"/>
          <p:cNvSpPr>
            <a:spLocks noGrp="1"/>
          </p:cNvSpPr>
          <p:nvPr>
            <p:ph idx="1"/>
          </p:nvPr>
        </p:nvSpPr>
        <p:spPr/>
        <p:txBody>
          <a:bodyPr>
            <a:normAutofit lnSpcReduction="10000"/>
          </a:bodyPr>
          <a:lstStyle/>
          <a:p>
            <a:r>
              <a:rPr lang="en-US" dirty="0" smtClean="0"/>
              <a:t>Hypothesis testing is the process of testing assumption regarding a population parameter.</a:t>
            </a:r>
          </a:p>
          <a:p>
            <a:r>
              <a:rPr lang="en-US" dirty="0" smtClean="0"/>
              <a:t>The process consists of four steps;</a:t>
            </a:r>
          </a:p>
          <a:p>
            <a:r>
              <a:rPr lang="en-US" dirty="0" smtClean="0"/>
              <a:t>Step 1: hypothesis statement (null and alternative </a:t>
            </a:r>
          </a:p>
          <a:p>
            <a:r>
              <a:rPr lang="en-US" dirty="0" smtClean="0"/>
              <a:t>Step 2: specification of rejection region</a:t>
            </a:r>
          </a:p>
          <a:p>
            <a:r>
              <a:rPr lang="en-US" dirty="0" smtClean="0"/>
              <a:t>Step 3: Calculation of the test statistic</a:t>
            </a:r>
          </a:p>
          <a:p>
            <a:r>
              <a:rPr lang="en-US" dirty="0" smtClean="0"/>
              <a:t>Step 4:  Decision and conclusion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Null and alternative hypothesis</a:t>
            </a:r>
            <a:endParaRPr lang="en-US" dirty="0"/>
          </a:p>
        </p:txBody>
      </p:sp>
      <p:sp>
        <p:nvSpPr>
          <p:cNvPr id="3" name="Content Placeholder 2"/>
          <p:cNvSpPr>
            <a:spLocks noGrp="1"/>
          </p:cNvSpPr>
          <p:nvPr>
            <p:ph idx="1"/>
          </p:nvPr>
        </p:nvSpPr>
        <p:spPr/>
        <p:txBody>
          <a:bodyPr>
            <a:normAutofit/>
          </a:bodyPr>
          <a:lstStyle/>
          <a:p>
            <a:r>
              <a:rPr lang="en-US" dirty="0" smtClean="0"/>
              <a:t>Null hypothesis states that no significant difference between certain characteristics of a population due to sampling e.g. height 1 = height 2</a:t>
            </a:r>
          </a:p>
          <a:p>
            <a:r>
              <a:rPr lang="en-US" dirty="0" smtClean="0"/>
              <a:t>Alternative hypothesis states that there is significant difference e.g. height 1&gt; height 2</a:t>
            </a:r>
          </a:p>
          <a:p>
            <a:r>
              <a:rPr lang="en-US" dirty="0" smtClean="0"/>
              <a:t>Smallest probability of rejecting the null hypothesis  given the sample is the p value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 value and significance </a:t>
            </a:r>
            <a:endParaRPr lang="en-US" dirty="0"/>
          </a:p>
        </p:txBody>
      </p:sp>
      <p:sp>
        <p:nvSpPr>
          <p:cNvPr id="3" name="Content Placeholder 2"/>
          <p:cNvSpPr>
            <a:spLocks noGrp="1"/>
          </p:cNvSpPr>
          <p:nvPr>
            <p:ph idx="1"/>
          </p:nvPr>
        </p:nvSpPr>
        <p:spPr>
          <a:xfrm>
            <a:off x="1115616" y="1556792"/>
            <a:ext cx="8028384" cy="4824536"/>
          </a:xfrm>
        </p:spPr>
        <p:txBody>
          <a:bodyPr>
            <a:normAutofit fontScale="85000" lnSpcReduction="20000"/>
          </a:bodyPr>
          <a:lstStyle/>
          <a:p>
            <a:r>
              <a:rPr lang="en-US" dirty="0" smtClean="0"/>
              <a:t>P value represents the smallest probability of rejecting null hypothesis given the sampled observation</a:t>
            </a:r>
          </a:p>
          <a:p>
            <a:r>
              <a:rPr lang="en-US" dirty="0" smtClean="0"/>
              <a:t>Significance level (alpha) is specified maximum probability of rejecting null hypothesis when in reality it is true</a:t>
            </a:r>
          </a:p>
          <a:p>
            <a:r>
              <a:rPr lang="en-US" dirty="0" smtClean="0"/>
              <a:t>The p value is compared to the significance level (maximum probability of rejecting null hypothesis)</a:t>
            </a:r>
          </a:p>
          <a:p>
            <a:r>
              <a:rPr lang="en-US" dirty="0" smtClean="0"/>
              <a:t>If the p value is less than significance level, the difference is significant otherwise, insignificant</a:t>
            </a:r>
          </a:p>
          <a:p>
            <a:r>
              <a:rPr lang="en-US" dirty="0" smtClean="0"/>
              <a:t>The results are inferred by applying them to explain behavior of the true population characteristics/parameters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Limitations of hypothesis testing</a:t>
            </a:r>
            <a:endParaRPr lang="en-US" dirty="0"/>
          </a:p>
        </p:txBody>
      </p:sp>
      <p:sp>
        <p:nvSpPr>
          <p:cNvPr id="3" name="Content Placeholder 2"/>
          <p:cNvSpPr>
            <a:spLocks noGrp="1"/>
          </p:cNvSpPr>
          <p:nvPr>
            <p:ph idx="1"/>
          </p:nvPr>
        </p:nvSpPr>
        <p:spPr/>
        <p:txBody>
          <a:bodyPr/>
          <a:lstStyle/>
          <a:p>
            <a:r>
              <a:rPr lang="en-US" dirty="0" smtClean="0"/>
              <a:t>The process can test presence of significant difference but cannot explain cause of the difference</a:t>
            </a:r>
          </a:p>
          <a:p>
            <a:r>
              <a:rPr lang="en-US" dirty="0" smtClean="0"/>
              <a:t>It aids decision making but not decision itself </a:t>
            </a:r>
          </a:p>
          <a:p>
            <a:r>
              <a:rPr lang="en-US" dirty="0" smtClean="0"/>
              <a:t>It is based on probabilities and therefore cannot be expressed with full certainty.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235</TotalTime>
  <Words>638</Words>
  <Application>Microsoft Office PowerPoint</Application>
  <PresentationFormat>On-screen Show (4:3)</PresentationFormat>
  <Paragraphs>35</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Solstice</vt:lpstr>
      <vt:lpstr>Hypothesis testing</vt:lpstr>
      <vt:lpstr>Inferential statistics </vt:lpstr>
      <vt:lpstr>Hypothesis testing</vt:lpstr>
      <vt:lpstr>Null and alternative hypothesis</vt:lpstr>
      <vt:lpstr>P value and significance </vt:lpstr>
      <vt:lpstr>Limitations of hypothesis testing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Hypothesis testing</dc:title>
  <dc:creator>juma isaac</dc:creator>
  <cp:lastModifiedBy>juma isaac</cp:lastModifiedBy>
  <cp:revision>8</cp:revision>
  <dcterms:created xsi:type="dcterms:W3CDTF">2021-04-28T08:29:36Z</dcterms:created>
  <dcterms:modified xsi:type="dcterms:W3CDTF">2021-06-04T11:35:28Z</dcterms:modified>
</cp:coreProperties>
</file>